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52"/>
  </p:notesMasterIdLst>
  <p:sldIdLst>
    <p:sldId id="256" r:id="rId5"/>
    <p:sldId id="258" r:id="rId6"/>
    <p:sldId id="259" r:id="rId7"/>
    <p:sldId id="409" r:id="rId8"/>
    <p:sldId id="472" r:id="rId9"/>
    <p:sldId id="417" r:id="rId10"/>
    <p:sldId id="307" r:id="rId11"/>
    <p:sldId id="439" r:id="rId12"/>
    <p:sldId id="440" r:id="rId13"/>
    <p:sldId id="455" r:id="rId14"/>
    <p:sldId id="441" r:id="rId15"/>
    <p:sldId id="406" r:id="rId16"/>
    <p:sldId id="442" r:id="rId17"/>
    <p:sldId id="405" r:id="rId18"/>
    <p:sldId id="451" r:id="rId19"/>
    <p:sldId id="452" r:id="rId20"/>
    <p:sldId id="460" r:id="rId21"/>
    <p:sldId id="449" r:id="rId22"/>
    <p:sldId id="468" r:id="rId23"/>
    <p:sldId id="469" r:id="rId24"/>
    <p:sldId id="480" r:id="rId25"/>
    <p:sldId id="465" r:id="rId26"/>
    <p:sldId id="479" r:id="rId27"/>
    <p:sldId id="467" r:id="rId28"/>
    <p:sldId id="446" r:id="rId29"/>
    <p:sldId id="466" r:id="rId30"/>
    <p:sldId id="329" r:id="rId31"/>
    <p:sldId id="431" r:id="rId32"/>
    <p:sldId id="488" r:id="rId33"/>
    <p:sldId id="355" r:id="rId34"/>
    <p:sldId id="487" r:id="rId35"/>
    <p:sldId id="400" r:id="rId36"/>
    <p:sldId id="434" r:id="rId37"/>
    <p:sldId id="481" r:id="rId38"/>
    <p:sldId id="476" r:id="rId39"/>
    <p:sldId id="401" r:id="rId40"/>
    <p:sldId id="436" r:id="rId41"/>
    <p:sldId id="486" r:id="rId42"/>
    <p:sldId id="485" r:id="rId43"/>
    <p:sldId id="437" r:id="rId44"/>
    <p:sldId id="471" r:id="rId45"/>
    <p:sldId id="411" r:id="rId46"/>
    <p:sldId id="418" r:id="rId47"/>
    <p:sldId id="482" r:id="rId48"/>
    <p:sldId id="419" r:id="rId49"/>
    <p:sldId id="483" r:id="rId50"/>
    <p:sldId id="399"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Cambria Math" panose="02040503050406030204" pitchFamily="18" charset="0"/>
      <p:regular r:id="rId57"/>
    </p:embeddedFont>
    <p:embeddedFont>
      <p:font typeface="Exo 2" panose="020B0604020202020204" charset="0"/>
      <p:regular r:id="rId58"/>
      <p:bold r:id="rId59"/>
      <p:italic r:id="rId60"/>
      <p:boldItalic r:id="rId61"/>
    </p:embeddedFont>
    <p:embeddedFont>
      <p:font typeface="Roboto Slab" pitchFamily="2" charset="0"/>
      <p:regular r:id="rId62"/>
      <p:bold r:id="rId63"/>
    </p:embeddedFont>
    <p:embeddedFont>
      <p:font typeface="Source Sans Pro" panose="020B050303040302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0" roundtripDataSignature="AMtx7mhYych7MlQ5qObGTWmaFggD+FxSL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6A8D4F-47DF-11F1-B9F9-828A624D872D}" name="Hồ Thanh Tịnh" initials="TH" userId="S::20520813@ms.uit.edu.vn::6b6397c5-6f01-4382-9110-5ffde3e9cf1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FF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F0174-094B-AB75-A9F4-837350F5DA5A}" v="92" dt="2023-11-23T18:46:53.617"/>
    <p1510:client id="{1A38C301-D12F-AB68-8734-63A905960FE4}" v="1014" dt="2023-11-23T18:05:47.531"/>
    <p1510:client id="{2EDC55BC-6EA3-2C37-C2B8-CAA7638D42A2}" v="344" dt="2023-11-23T09:34:29.231"/>
    <p1510:client id="{78183E74-F626-6F97-E2E7-1552BC071F76}" v="2" dt="2023-11-23T13:59:24.403"/>
    <p1510:client id="{8DEC6BDE-9180-48EA-BEC8-F9706C490605}" v="13391" dt="2023-11-23T18:46:16.028"/>
    <p1510:client id="{9D303F22-CFEF-146A-BE78-EE02BC1DC94A}" v="2907" dt="2023-11-23T18:17:36.731"/>
    <p1510:client id="{B7517AF3-D17C-473C-B73A-66E434E98EBA}" v="3969" vWet="3971" dt="2023-11-23T16:37:49.016"/>
    <p1510:client id="{C4E8E4E2-0A69-76A3-B048-7804714D25FD}" v="344" dt="2023-11-23T15:01:57.894"/>
    <p1510:client id="{CDABF91A-6A3F-7B83-D62E-D8952581F488}" v="349" dt="2023-11-23T13:08:02.704"/>
    <p1510:client id="{D068A0E5-CD83-48EC-9D5D-8A1305AD102F}" v="286" dt="2023-11-24T02:17:14.706"/>
    <p1510:client id="{DD7CDDF3-2D6B-7983-9DC3-7460420E8B53}" v="111" dt="2023-11-24T00:49:56.473"/>
  </p1510:revLst>
</p1510:revInfo>
</file>

<file path=ppt/tableStyles.xml><?xml version="1.0" encoding="utf-8"?>
<a:tblStyleLst xmlns:a="http://schemas.openxmlformats.org/drawingml/2006/main" def="{E7ED9B5E-983A-4F38-8513-562DA994800F}">
  <a:tblStyle styleId="{E7ED9B5E-983A-4F38-8513-562DA994800F}" styleName="Table_0">
    <a:wholeTbl>
      <a:tcTxStyle b="off" i="off">
        <a:font>
          <a:latin typeface="Arial"/>
          <a:ea typeface="Arial"/>
          <a:cs typeface="Arial"/>
        </a:font>
        <a:schemeClr val="dk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40000"/>
            </a:schemeClr>
          </a:solidFill>
        </a:fill>
      </a:tcStyle>
    </a:band1H>
    <a:band2H>
      <a:tcTxStyle b="off" i="off"/>
      <a:tcStyle>
        <a:tcBdr/>
      </a:tcStyle>
    </a:band2H>
    <a:band1V>
      <a:tcTxStyle b="off" i="off"/>
      <a:tcStyle>
        <a:tcBdr>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tcBdr>
        <a:fill>
          <a:solidFill>
            <a:schemeClr val="accent3">
              <a:alpha val="40000"/>
            </a:schemeClr>
          </a:solidFill>
        </a:fill>
      </a:tcStyle>
    </a:band1V>
    <a:band2V>
      <a:tcTxStyle b="off" i="off"/>
      <a:tcStyle>
        <a:tcBdr/>
      </a:tcStyle>
    </a:band2V>
    <a:lastCol>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3"/>
          </a:solidFill>
        </a:fill>
      </a:tcStyle>
    </a:firstRow>
    <a:neCell>
      <a:tcTxStyle b="off" i="off"/>
      <a:tcStyle>
        <a:tcBdr/>
      </a:tcStyle>
    </a:neCell>
    <a:nwCell>
      <a:tcTxStyle b="off" i="off"/>
      <a:tcStyle>
        <a:tcBdr/>
      </a:tcStyle>
    </a:nwCell>
  </a:tblStyle>
  <a:tblStyle styleId="{29F9B062-D37D-488A-9DB6-B538BCEDE2F8}"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BE95D64-DB31-499C-9166-0340B66F2E0E}"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EFB"/>
          </a:solidFill>
        </a:fill>
      </a:tcStyle>
    </a:wholeTbl>
    <a:band1H>
      <a:tcTxStyle b="off" i="off"/>
      <a:tcStyle>
        <a:tcBdr/>
        <a:fill>
          <a:solidFill>
            <a:srgbClr val="CADBF7"/>
          </a:solidFill>
        </a:fill>
      </a:tcStyle>
    </a:band1H>
    <a:band2H>
      <a:tcTxStyle b="off" i="off"/>
      <a:tcStyle>
        <a:tcBdr/>
      </a:tcStyle>
    </a:band2H>
    <a:band1V>
      <a:tcTxStyle b="off" i="off"/>
      <a:tcStyle>
        <a:tcBdr/>
        <a:fill>
          <a:solidFill>
            <a:srgbClr val="CADBF7"/>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1.xml"/><Relationship Id="rId61" Type="http://schemas.openxmlformats.org/officeDocument/2006/relationships/font" Target="fonts/font9.fntdata"/><Relationship Id="rId160" Type="http://customschemas.google.com/relationships/presentationmetadata" Target="metadata"/><Relationship Id="rId165"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slide" Target="slides/slide47.xml"/><Relationship Id="rId16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161" Type="http://schemas.openxmlformats.org/officeDocument/2006/relationships/presProps" Target="presProps.xml"/><Relationship Id="rId16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16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 Id="rId7" Type="http://schemas.openxmlformats.org/officeDocument/2006/relationships/slide" Target="slides/slide3.xml"/><Relationship Id="rId16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Calibri"/>
                <a:ea typeface="Calibri"/>
                <a:cs typeface="Calibri"/>
                <a:sym typeface="Calibri"/>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 name="Google Shape;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732777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47710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5" name="Google Shape;1375;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85045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6483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9" name="Google Shape;1349;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44421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7954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35019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74037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74931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07845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02987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9" name="Google Shape;1349;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81022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92352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2249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59330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5" name="Google Shape;1375;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1807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12376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9" name="Google Shape;1349;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06563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4545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1" name="Google Shape;1651;p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9" name="Google Shape;1349;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err="1"/>
              <a:t>Ánh</a:t>
            </a:r>
            <a:r>
              <a:rPr lang="en-US"/>
              <a:t> </a:t>
            </a:r>
            <a:r>
              <a:rPr lang="en-US" err="1"/>
              <a:t>xạ</a:t>
            </a:r>
            <a:r>
              <a:rPr lang="en-US"/>
              <a:t> token </a:t>
            </a:r>
            <a:r>
              <a:rPr lang="en-US" err="1"/>
              <a:t>đầu</a:t>
            </a:r>
            <a:r>
              <a:rPr lang="en-US"/>
              <a:t> </a:t>
            </a:r>
            <a:r>
              <a:rPr lang="en-US" err="1"/>
              <a:t>ra</a:t>
            </a:r>
            <a:r>
              <a:rPr lang="en-US"/>
              <a:t> </a:t>
            </a:r>
            <a:r>
              <a:rPr lang="en-US" err="1"/>
              <a:t>với</a:t>
            </a:r>
            <a:r>
              <a:rPr lang="en-US"/>
              <a:t> </a:t>
            </a:r>
            <a:r>
              <a:rPr lang="en-US" err="1"/>
              <a:t>từng</a:t>
            </a:r>
            <a:r>
              <a:rPr lang="en-US"/>
              <a:t> entry </a:t>
            </a:r>
            <a:r>
              <a:rPr lang="en-US" err="1"/>
              <a:t>của</a:t>
            </a:r>
            <a:r>
              <a:rPr lang="en-US"/>
              <a:t> codebook, </a:t>
            </a:r>
            <a:r>
              <a:rPr lang="en-US" err="1"/>
              <a:t>tính</a:t>
            </a:r>
            <a:r>
              <a:rPr lang="en-US"/>
              <a:t> </a:t>
            </a:r>
            <a:r>
              <a:rPr lang="en-US" err="1"/>
              <a:t>ra</a:t>
            </a:r>
            <a:r>
              <a:rPr lang="en-US"/>
              <a:t> </a:t>
            </a:r>
            <a:r>
              <a:rPr lang="en-US" err="1"/>
              <a:t>phân</a:t>
            </a:r>
            <a:r>
              <a:rPr lang="en-US"/>
              <a:t> </a:t>
            </a:r>
            <a:r>
              <a:rPr lang="en-US" err="1"/>
              <a:t>phối</a:t>
            </a:r>
            <a:r>
              <a:rPr lang="en-US"/>
              <a:t> </a:t>
            </a:r>
            <a:r>
              <a:rPr lang="en-US" err="1"/>
              <a:t>softmax</a:t>
            </a:r>
            <a:r>
              <a:rPr lang="en-US"/>
              <a:t> </a:t>
            </a:r>
            <a:r>
              <a:rPr lang="en-US" err="1"/>
              <a:t>cho</a:t>
            </a:r>
            <a:r>
              <a:rPr lang="en-US"/>
              <a:t> </a:t>
            </a:r>
            <a:r>
              <a:rPr lang="en-US" err="1"/>
              <a:t>từng</a:t>
            </a:r>
            <a:r>
              <a:rPr lang="en-US"/>
              <a:t> entry </a:t>
            </a:r>
            <a:r>
              <a:rPr lang="en-US" err="1"/>
              <a:t>đó</a:t>
            </a:r>
            <a:r>
              <a:rPr lang="en-US"/>
              <a:t> </a:t>
            </a:r>
            <a:r>
              <a:rPr lang="en-US" err="1"/>
              <a:t>vào</a:t>
            </a:r>
            <a:r>
              <a:rPr lang="en-US"/>
              <a:t> Output space</a:t>
            </a:r>
          </a:p>
          <a:p>
            <a:pPr>
              <a:buNone/>
            </a:pPr>
            <a:r>
              <a:rPr lang="en-US"/>
              <a:t>Sampling </a:t>
            </a:r>
            <a:r>
              <a:rPr lang="en-US" err="1"/>
              <a:t>chính</a:t>
            </a:r>
            <a:r>
              <a:rPr lang="en-US"/>
              <a:t> </a:t>
            </a:r>
            <a:r>
              <a:rPr lang="en-US" err="1"/>
              <a:t>nó</a:t>
            </a:r>
            <a:r>
              <a:rPr lang="en-US"/>
              <a:t> </a:t>
            </a:r>
            <a:r>
              <a:rPr lang="en-US" err="1"/>
              <a:t>với</a:t>
            </a:r>
            <a:r>
              <a:rPr lang="en-US"/>
              <a:t> output space </a:t>
            </a:r>
            <a:r>
              <a:rPr lang="en-US" err="1"/>
              <a:t>để</a:t>
            </a:r>
            <a:r>
              <a:rPr lang="en-US"/>
              <a:t> </a:t>
            </a:r>
            <a:r>
              <a:rPr lang="en-US" err="1"/>
              <a:t>cho</a:t>
            </a:r>
            <a:r>
              <a:rPr lang="en-US"/>
              <a:t> </a:t>
            </a:r>
            <a:r>
              <a:rPr lang="en-US" err="1"/>
              <a:t>ra</a:t>
            </a:r>
            <a:r>
              <a:rPr lang="en-US"/>
              <a:t> token </a:t>
            </a:r>
            <a:r>
              <a:rPr lang="en-US" err="1"/>
              <a:t>tiếp</a:t>
            </a:r>
            <a:r>
              <a:rPr lang="en-US"/>
              <a:t> </a:t>
            </a:r>
            <a:r>
              <a:rPr lang="en-US" err="1"/>
              <a:t>theo</a:t>
            </a:r>
            <a:endParaRPr lang="vi-VN"/>
          </a:p>
        </p:txBody>
      </p:sp>
    </p:spTree>
    <p:extLst>
      <p:ext uri="{BB962C8B-B14F-4D97-AF65-F5344CB8AC3E}">
        <p14:creationId xmlns:p14="http://schemas.microsoft.com/office/powerpoint/2010/main" val="2477599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1" name="Google Shape;1651;p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4116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81019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9713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indent="-228600">
              <a:buChar char="•"/>
            </a:pPr>
            <a:r>
              <a:rPr lang="en-US" sz="1100" err="1">
                <a:solidFill>
                  <a:srgbClr val="1F1F1F"/>
                </a:solidFill>
                <a:latin typeface="Roboto Slab"/>
                <a:ea typeface="Roboto Slab"/>
                <a:cs typeface="Roboto Slab"/>
              </a:rPr>
              <a:t>Trên</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cả</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hai</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tập</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dữ</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liệu</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đánh</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giá</a:t>
            </a:r>
            <a:r>
              <a:rPr lang="en-US" sz="1100">
                <a:solidFill>
                  <a:srgbClr val="1F1F1F"/>
                </a:solidFill>
                <a:latin typeface="Roboto Slab"/>
                <a:ea typeface="Roboto Slab"/>
                <a:cs typeface="Roboto Slab"/>
              </a:rPr>
              <a:t>, </a:t>
            </a:r>
            <a:r>
              <a:rPr lang="en-US" sz="1100" b="1">
                <a:solidFill>
                  <a:srgbClr val="1F1F1F"/>
                </a:solidFill>
                <a:latin typeface="Roboto Slab"/>
                <a:ea typeface="Roboto Slab"/>
                <a:cs typeface="Roboto Slab"/>
              </a:rPr>
              <a:t>MUSICGEN</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đều</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đạt</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được</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kết</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quả</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tốt</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hơn</a:t>
            </a:r>
            <a:r>
              <a:rPr lang="en-US" sz="1100">
                <a:solidFill>
                  <a:srgbClr val="1F1F1F"/>
                </a:solidFill>
                <a:latin typeface="Roboto Slab"/>
                <a:ea typeface="Roboto Slab"/>
                <a:cs typeface="Roboto Slab"/>
              </a:rPr>
              <a:t> so </a:t>
            </a:r>
            <a:r>
              <a:rPr lang="en-US" sz="1100" err="1">
                <a:solidFill>
                  <a:srgbClr val="1F1F1F"/>
                </a:solidFill>
                <a:latin typeface="Roboto Slab"/>
                <a:ea typeface="Roboto Slab"/>
                <a:cs typeface="Roboto Slab"/>
              </a:rPr>
              <a:t>với</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các</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mô</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hình</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khác</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đặc</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biệt</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là</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về</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các</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chỉ</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số</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khách</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quan</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như</a:t>
            </a:r>
            <a:r>
              <a:rPr lang="en-US" sz="1100">
                <a:solidFill>
                  <a:srgbClr val="1F1F1F"/>
                </a:solidFill>
                <a:latin typeface="Roboto Slab"/>
                <a:ea typeface="Roboto Slab"/>
                <a:cs typeface="Roboto Slab"/>
              </a:rPr>
              <a:t> FAD </a:t>
            </a:r>
            <a:r>
              <a:rPr lang="en-US" sz="1100" err="1">
                <a:solidFill>
                  <a:srgbClr val="1F1F1F"/>
                </a:solidFill>
                <a:latin typeface="Roboto Slab"/>
                <a:ea typeface="Roboto Slab"/>
                <a:cs typeface="Roboto Slab"/>
              </a:rPr>
              <a:t>và</a:t>
            </a:r>
            <a:r>
              <a:rPr lang="en-US" sz="1100">
                <a:solidFill>
                  <a:srgbClr val="1F1F1F"/>
                </a:solidFill>
                <a:latin typeface="Roboto Slab"/>
                <a:ea typeface="Roboto Slab"/>
                <a:cs typeface="Roboto Slab"/>
              </a:rPr>
              <a:t> KL. </a:t>
            </a:r>
            <a:r>
              <a:rPr lang="en-US" sz="1100" err="1">
                <a:solidFill>
                  <a:srgbClr val="1F1F1F"/>
                </a:solidFill>
                <a:latin typeface="Roboto Slab"/>
                <a:ea typeface="Roboto Slab"/>
                <a:cs typeface="Roboto Slab"/>
              </a:rPr>
              <a:t>Điều</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này</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cho</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thấy</a:t>
            </a:r>
            <a:r>
              <a:rPr lang="en-US" sz="1100">
                <a:solidFill>
                  <a:srgbClr val="1F1F1F"/>
                </a:solidFill>
                <a:latin typeface="Roboto Slab"/>
                <a:ea typeface="Roboto Slab"/>
                <a:cs typeface="Roboto Slab"/>
              </a:rPr>
              <a:t> </a:t>
            </a:r>
            <a:r>
              <a:rPr lang="en-US" sz="1100" b="1">
                <a:solidFill>
                  <a:srgbClr val="1F1F1F"/>
                </a:solidFill>
                <a:latin typeface="Roboto Slab"/>
                <a:ea typeface="Roboto Slab"/>
                <a:cs typeface="Roboto Slab"/>
              </a:rPr>
              <a:t>MUSICGEN</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có</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thể</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tạo</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ra</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các</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đoạn</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âm</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thanh</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tương</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đồng</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hơn</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với</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các</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đoạn</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âm</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thanh</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gốc</a:t>
            </a:r>
            <a:r>
              <a:rPr lang="en-US" sz="1100">
                <a:solidFill>
                  <a:srgbClr val="1F1F1F"/>
                </a:solidFill>
                <a:latin typeface="Roboto Slab"/>
                <a:ea typeface="Roboto Slab"/>
                <a:cs typeface="Roboto Slab"/>
              </a:rPr>
              <a:t>.</a:t>
            </a:r>
            <a:endParaRPr lang="vi-VN"/>
          </a:p>
          <a:p>
            <a:pPr marL="228600" indent="-228600">
              <a:buChar char="•"/>
            </a:pPr>
            <a:endParaRPr lang="en-US" sz="1100">
              <a:solidFill>
                <a:srgbClr val="1F1F1F"/>
              </a:solidFill>
              <a:latin typeface="Roboto Slab"/>
              <a:ea typeface="Roboto Slab"/>
              <a:cs typeface="Roboto Slab"/>
            </a:endParaRPr>
          </a:p>
          <a:p>
            <a:pPr marL="228600" indent="-228600">
              <a:buChar char="•"/>
            </a:pPr>
            <a:r>
              <a:rPr lang="en-US" sz="1100" b="1">
                <a:solidFill>
                  <a:srgbClr val="1F1F1F"/>
                </a:solidFill>
                <a:latin typeface="Roboto Slab"/>
                <a:ea typeface="Roboto Slab"/>
                <a:cs typeface="Roboto Slab"/>
              </a:rPr>
              <a:t>MUSICGEN</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cũng</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đạt</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được</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kết</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quả</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tốt</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hơn</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về</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chỉ</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số</a:t>
            </a:r>
            <a:r>
              <a:rPr lang="en-US" sz="1100">
                <a:solidFill>
                  <a:srgbClr val="1F1F1F"/>
                </a:solidFill>
                <a:latin typeface="Roboto Slab"/>
                <a:ea typeface="Roboto Slab"/>
                <a:cs typeface="Roboto Slab"/>
              </a:rPr>
              <a:t> CLAP. </a:t>
            </a:r>
            <a:r>
              <a:rPr lang="en-US" sz="1100" err="1">
                <a:solidFill>
                  <a:srgbClr val="1F1F1F"/>
                </a:solidFill>
                <a:latin typeface="Roboto Slab"/>
                <a:ea typeface="Roboto Slab"/>
                <a:cs typeface="Roboto Slab"/>
              </a:rPr>
              <a:t>Điều</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này</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cho</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thấy</a:t>
            </a:r>
            <a:r>
              <a:rPr lang="en-US" sz="1100">
                <a:solidFill>
                  <a:srgbClr val="1F1F1F"/>
                </a:solidFill>
                <a:latin typeface="Roboto Slab"/>
                <a:ea typeface="Roboto Slab"/>
                <a:cs typeface="Roboto Slab"/>
              </a:rPr>
              <a:t> </a:t>
            </a:r>
            <a:r>
              <a:rPr lang="en-US" sz="1100" b="1">
                <a:solidFill>
                  <a:srgbClr val="1F1F1F"/>
                </a:solidFill>
                <a:latin typeface="Roboto Slab"/>
                <a:ea typeface="Roboto Slab"/>
                <a:cs typeface="Roboto Slab"/>
              </a:rPr>
              <a:t>MUSICGEN</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có</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thể</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tạo</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ra</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các</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đoạn</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âm</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thanh</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có</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cấu</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trúc</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và</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phong</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cách</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tốt</a:t>
            </a:r>
            <a:r>
              <a:rPr lang="en-US" sz="1100">
                <a:solidFill>
                  <a:srgbClr val="1F1F1F"/>
                </a:solidFill>
                <a:latin typeface="Roboto Slab"/>
                <a:ea typeface="Roboto Slab"/>
                <a:cs typeface="Roboto Slab"/>
              </a:rPr>
              <a:t> </a:t>
            </a:r>
            <a:r>
              <a:rPr lang="en-US" sz="1100" err="1">
                <a:solidFill>
                  <a:srgbClr val="1F1F1F"/>
                </a:solidFill>
                <a:latin typeface="Roboto Slab"/>
                <a:ea typeface="Roboto Slab"/>
                <a:cs typeface="Roboto Slab"/>
              </a:rPr>
              <a:t>hơn</a:t>
            </a:r>
            <a:r>
              <a:rPr lang="en-US" sz="1100">
                <a:solidFill>
                  <a:srgbClr val="1F1F1F"/>
                </a:solidFill>
                <a:latin typeface="Roboto Slab"/>
                <a:ea typeface="Roboto Slab"/>
                <a:cs typeface="Roboto Slab"/>
              </a:rPr>
              <a:t>.</a:t>
            </a: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48743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1" name="Google Shape;1651;p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68757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r>
              <a:rPr lang="en-US" b="1" err="1"/>
              <a:t>Tạo</a:t>
            </a:r>
            <a:r>
              <a:rPr lang="en-US" b="1"/>
              <a:t> </a:t>
            </a:r>
            <a:r>
              <a:rPr lang="en-US" b="1" err="1"/>
              <a:t>ra</a:t>
            </a:r>
            <a:r>
              <a:rPr lang="en-US" b="1"/>
              <a:t> </a:t>
            </a:r>
            <a:r>
              <a:rPr lang="en-US" b="1" err="1"/>
              <a:t>âm</a:t>
            </a:r>
            <a:r>
              <a:rPr lang="en-US" b="1"/>
              <a:t> </a:t>
            </a:r>
            <a:r>
              <a:rPr lang="en-US" b="1" err="1"/>
              <a:t>thanh</a:t>
            </a:r>
            <a:r>
              <a:rPr lang="en-US" b="1"/>
              <a:t> </a:t>
            </a:r>
            <a:r>
              <a:rPr lang="en-US" b="1" err="1"/>
              <a:t>chất</a:t>
            </a:r>
            <a:r>
              <a:rPr lang="en-US" b="1"/>
              <a:t> </a:t>
            </a:r>
            <a:r>
              <a:rPr lang="en-US" b="1" err="1"/>
              <a:t>lượng</a:t>
            </a:r>
            <a:r>
              <a:rPr lang="en-US" b="1"/>
              <a:t> </a:t>
            </a:r>
            <a:r>
              <a:rPr lang="en-US" b="1" err="1"/>
              <a:t>cao</a:t>
            </a:r>
            <a:r>
              <a:rPr lang="en-US" b="1"/>
              <a:t>, </a:t>
            </a:r>
            <a:r>
              <a:rPr lang="en-US" b="1" err="1"/>
              <a:t>ngay</a:t>
            </a:r>
            <a:r>
              <a:rPr lang="en-US" b="1"/>
              <a:t> </a:t>
            </a:r>
            <a:r>
              <a:rPr lang="en-US" b="1" err="1"/>
              <a:t>cả</a:t>
            </a:r>
            <a:r>
              <a:rPr lang="en-US" b="1"/>
              <a:t> ở </a:t>
            </a:r>
            <a:r>
              <a:rPr lang="en-US" b="1" err="1"/>
              <a:t>định</a:t>
            </a:r>
            <a:r>
              <a:rPr lang="en-US" b="1"/>
              <a:t> </a:t>
            </a:r>
            <a:r>
              <a:rPr lang="en-US" b="1" err="1"/>
              <a:t>dạng</a:t>
            </a:r>
            <a:r>
              <a:rPr lang="en-US" b="1"/>
              <a:t> stereo:</a:t>
            </a:r>
            <a:r>
              <a:rPr lang="en-US"/>
              <a:t> MUSICGEN </a:t>
            </a:r>
            <a:r>
              <a:rPr lang="en-US" err="1"/>
              <a:t>sử</a:t>
            </a:r>
            <a:r>
              <a:rPr lang="en-US"/>
              <a:t> </a:t>
            </a:r>
            <a:r>
              <a:rPr lang="en-US" err="1"/>
              <a:t>dụng</a:t>
            </a:r>
            <a:r>
              <a:rPr lang="en-US"/>
              <a:t> </a:t>
            </a:r>
            <a:r>
              <a:rPr lang="en-US" err="1"/>
              <a:t>các</a:t>
            </a:r>
            <a:r>
              <a:rPr lang="en-US"/>
              <a:t> </a:t>
            </a:r>
            <a:r>
              <a:rPr lang="en-US" err="1"/>
              <a:t>kỹ</a:t>
            </a:r>
            <a:r>
              <a:rPr lang="en-US"/>
              <a:t> </a:t>
            </a:r>
            <a:r>
              <a:rPr lang="en-US" err="1"/>
              <a:t>thuật</a:t>
            </a:r>
            <a:r>
              <a:rPr lang="en-US"/>
              <a:t> </a:t>
            </a:r>
            <a:r>
              <a:rPr lang="en-US" err="1"/>
              <a:t>tạo</a:t>
            </a:r>
            <a:r>
              <a:rPr lang="en-US"/>
              <a:t> </a:t>
            </a:r>
            <a:r>
              <a:rPr lang="en-US" err="1"/>
              <a:t>mới</a:t>
            </a:r>
            <a:r>
              <a:rPr lang="en-US"/>
              <a:t> </a:t>
            </a:r>
            <a:r>
              <a:rPr lang="en-US" err="1"/>
              <a:t>để</a:t>
            </a:r>
            <a:r>
              <a:rPr lang="en-US"/>
              <a:t> </a:t>
            </a:r>
            <a:r>
              <a:rPr lang="en-US" err="1"/>
              <a:t>tạo</a:t>
            </a:r>
            <a:r>
              <a:rPr lang="en-US"/>
              <a:t> </a:t>
            </a:r>
            <a:r>
              <a:rPr lang="en-US" err="1"/>
              <a:t>ra</a:t>
            </a:r>
            <a:r>
              <a:rPr lang="en-US"/>
              <a:t> </a:t>
            </a:r>
            <a:r>
              <a:rPr lang="en-US" err="1"/>
              <a:t>âm</a:t>
            </a:r>
            <a:r>
              <a:rPr lang="en-US"/>
              <a:t> </a:t>
            </a:r>
            <a:r>
              <a:rPr lang="en-US" err="1"/>
              <a:t>thanh</a:t>
            </a:r>
            <a:r>
              <a:rPr lang="en-US"/>
              <a:t> </a:t>
            </a:r>
            <a:r>
              <a:rPr lang="en-US" err="1"/>
              <a:t>chất</a:t>
            </a:r>
            <a:r>
              <a:rPr lang="en-US"/>
              <a:t> </a:t>
            </a:r>
            <a:r>
              <a:rPr lang="en-US" err="1"/>
              <a:t>lượng</a:t>
            </a:r>
            <a:r>
              <a:rPr lang="en-US"/>
              <a:t> </a:t>
            </a:r>
            <a:r>
              <a:rPr lang="en-US" err="1"/>
              <a:t>cao</a:t>
            </a:r>
            <a:r>
              <a:rPr lang="en-US"/>
              <a:t>, </a:t>
            </a:r>
            <a:r>
              <a:rPr lang="en-US" err="1"/>
              <a:t>ngay</a:t>
            </a:r>
            <a:r>
              <a:rPr lang="en-US"/>
              <a:t> </a:t>
            </a:r>
            <a:r>
              <a:rPr lang="en-US" err="1"/>
              <a:t>cả</a:t>
            </a:r>
            <a:r>
              <a:rPr lang="en-US"/>
              <a:t> ở </a:t>
            </a:r>
            <a:r>
              <a:rPr lang="en-US" err="1"/>
              <a:t>định</a:t>
            </a:r>
            <a:r>
              <a:rPr lang="en-US"/>
              <a:t> </a:t>
            </a:r>
            <a:r>
              <a:rPr lang="en-US" err="1"/>
              <a:t>dạng</a:t>
            </a:r>
            <a:r>
              <a:rPr lang="en-US"/>
              <a:t> stereo. </a:t>
            </a:r>
            <a:r>
              <a:rPr lang="en-US" i="1" err="1"/>
              <a:t>Định</a:t>
            </a:r>
            <a:r>
              <a:rPr lang="en-US" i="1"/>
              <a:t> </a:t>
            </a:r>
            <a:r>
              <a:rPr lang="en-US" i="1" err="1"/>
              <a:t>dạng</a:t>
            </a:r>
            <a:r>
              <a:rPr lang="en-US" i="1"/>
              <a:t> stereo </a:t>
            </a:r>
            <a:r>
              <a:rPr lang="en-US" i="1" err="1"/>
              <a:t>là</a:t>
            </a:r>
            <a:r>
              <a:rPr lang="en-US" i="1"/>
              <a:t> </a:t>
            </a:r>
            <a:r>
              <a:rPr lang="en-US" i="1" err="1"/>
              <a:t>một</a:t>
            </a:r>
            <a:r>
              <a:rPr lang="en-US" i="1"/>
              <a:t> </a:t>
            </a:r>
            <a:r>
              <a:rPr lang="en-US" i="1" err="1"/>
              <a:t>định</a:t>
            </a:r>
            <a:r>
              <a:rPr lang="en-US" i="1"/>
              <a:t> </a:t>
            </a:r>
            <a:r>
              <a:rPr lang="en-US" i="1" err="1"/>
              <a:t>dạng</a:t>
            </a:r>
            <a:r>
              <a:rPr lang="en-US" i="1"/>
              <a:t> </a:t>
            </a:r>
            <a:r>
              <a:rPr lang="en-US" i="1" err="1"/>
              <a:t>âm</a:t>
            </a:r>
            <a:r>
              <a:rPr lang="en-US" i="1"/>
              <a:t> </a:t>
            </a:r>
            <a:r>
              <a:rPr lang="en-US" i="1" err="1"/>
              <a:t>thanh</a:t>
            </a:r>
            <a:r>
              <a:rPr lang="en-US" i="1"/>
              <a:t> </a:t>
            </a:r>
            <a:r>
              <a:rPr lang="en-US" i="1" err="1"/>
              <a:t>trong</a:t>
            </a:r>
            <a:r>
              <a:rPr lang="en-US" i="1"/>
              <a:t> </a:t>
            </a:r>
            <a:r>
              <a:rPr lang="en-US" i="1" err="1"/>
              <a:t>đó</a:t>
            </a:r>
            <a:r>
              <a:rPr lang="en-US" i="1"/>
              <a:t> </a:t>
            </a:r>
            <a:r>
              <a:rPr lang="en-US" i="1" err="1"/>
              <a:t>âm</a:t>
            </a:r>
            <a:r>
              <a:rPr lang="en-US" i="1"/>
              <a:t> </a:t>
            </a:r>
            <a:r>
              <a:rPr lang="en-US" i="1" err="1"/>
              <a:t>thanh</a:t>
            </a:r>
            <a:r>
              <a:rPr lang="en-US" i="1"/>
              <a:t> </a:t>
            </a:r>
            <a:r>
              <a:rPr lang="en-US" i="1" err="1"/>
              <a:t>được</a:t>
            </a:r>
            <a:r>
              <a:rPr lang="en-US" i="1"/>
              <a:t> chia </a:t>
            </a:r>
            <a:r>
              <a:rPr lang="en-US" i="1" err="1"/>
              <a:t>thành</a:t>
            </a:r>
            <a:r>
              <a:rPr lang="en-US" i="1"/>
              <a:t> </a:t>
            </a:r>
            <a:r>
              <a:rPr lang="en-US" i="1" err="1"/>
              <a:t>hai</a:t>
            </a:r>
            <a:r>
              <a:rPr lang="en-US" i="1"/>
              <a:t> </a:t>
            </a:r>
            <a:r>
              <a:rPr lang="en-US" i="1" err="1"/>
              <a:t>kênh</a:t>
            </a:r>
            <a:r>
              <a:rPr lang="en-US" i="1"/>
              <a:t> </a:t>
            </a:r>
            <a:r>
              <a:rPr lang="en-US" i="1" err="1"/>
              <a:t>riêng</a:t>
            </a:r>
            <a:r>
              <a:rPr lang="en-US" i="1"/>
              <a:t> </a:t>
            </a:r>
            <a:r>
              <a:rPr lang="en-US" i="1" err="1"/>
              <a:t>biệt</a:t>
            </a:r>
            <a:r>
              <a:rPr lang="en-US" i="1"/>
              <a:t>, </a:t>
            </a:r>
            <a:r>
              <a:rPr lang="en-US" i="1" err="1"/>
              <a:t>một</a:t>
            </a:r>
            <a:r>
              <a:rPr lang="en-US" i="1"/>
              <a:t> </a:t>
            </a:r>
            <a:r>
              <a:rPr lang="en-US" i="1" err="1"/>
              <a:t>kênh</a:t>
            </a:r>
            <a:r>
              <a:rPr lang="en-US" i="1"/>
              <a:t> </a:t>
            </a:r>
            <a:r>
              <a:rPr lang="en-US" i="1" err="1"/>
              <a:t>cho</a:t>
            </a:r>
            <a:r>
              <a:rPr lang="en-US" i="1"/>
              <a:t> tai </a:t>
            </a:r>
            <a:r>
              <a:rPr lang="en-US" i="1" err="1"/>
              <a:t>trái</a:t>
            </a:r>
            <a:r>
              <a:rPr lang="en-US" i="1"/>
              <a:t> </a:t>
            </a:r>
            <a:r>
              <a:rPr lang="en-US" i="1" err="1"/>
              <a:t>và</a:t>
            </a:r>
            <a:r>
              <a:rPr lang="en-US" i="1"/>
              <a:t> </a:t>
            </a:r>
            <a:r>
              <a:rPr lang="en-US" i="1" err="1"/>
              <a:t>một</a:t>
            </a:r>
            <a:r>
              <a:rPr lang="en-US" i="1"/>
              <a:t> </a:t>
            </a:r>
            <a:r>
              <a:rPr lang="en-US" i="1" err="1"/>
              <a:t>kênh</a:t>
            </a:r>
            <a:r>
              <a:rPr lang="en-US" i="1"/>
              <a:t> </a:t>
            </a:r>
            <a:r>
              <a:rPr lang="en-US" i="1" err="1"/>
              <a:t>cho</a:t>
            </a:r>
            <a:r>
              <a:rPr lang="en-US" i="1"/>
              <a:t> tai </a:t>
            </a:r>
            <a:r>
              <a:rPr lang="en-US" i="1" err="1"/>
              <a:t>phải</a:t>
            </a:r>
            <a:r>
              <a:rPr lang="en-US" i="1"/>
              <a:t>.)</a:t>
            </a:r>
            <a:endParaRPr lang="vi-VN" i="1"/>
          </a:p>
          <a:p>
            <a:pPr marL="171450" indent="-171450"/>
            <a:r>
              <a:rPr lang="en-US" b="1" err="1"/>
              <a:t>Giảm</a:t>
            </a:r>
            <a:r>
              <a:rPr lang="en-US" b="1"/>
              <a:t> </a:t>
            </a:r>
            <a:r>
              <a:rPr lang="en-US" b="1" err="1"/>
              <a:t>số</a:t>
            </a:r>
            <a:r>
              <a:rPr lang="en-US" b="1"/>
              <a:t> </a:t>
            </a:r>
            <a:r>
              <a:rPr lang="en-US" b="1" err="1"/>
              <a:t>lượng</a:t>
            </a:r>
            <a:r>
              <a:rPr lang="en-US" b="1"/>
              <a:t> </a:t>
            </a:r>
            <a:r>
              <a:rPr lang="en-US" b="1" err="1"/>
              <a:t>bước</a:t>
            </a:r>
            <a:r>
              <a:rPr lang="en-US" b="1"/>
              <a:t> </a:t>
            </a:r>
            <a:r>
              <a:rPr lang="en-US" b="1" err="1"/>
              <a:t>thời</a:t>
            </a:r>
            <a:r>
              <a:rPr lang="en-US" b="1"/>
              <a:t> </a:t>
            </a:r>
            <a:r>
              <a:rPr lang="en-US" b="1" err="1"/>
              <a:t>gian</a:t>
            </a:r>
            <a:r>
              <a:rPr lang="en-US" b="1"/>
              <a:t> autoregressive so </a:t>
            </a:r>
            <a:r>
              <a:rPr lang="en-US" b="1" err="1"/>
              <a:t>với</a:t>
            </a:r>
            <a:r>
              <a:rPr lang="en-US" b="1"/>
              <a:t> </a:t>
            </a:r>
            <a:r>
              <a:rPr lang="en-US" b="1" err="1"/>
              <a:t>cách</a:t>
            </a:r>
            <a:r>
              <a:rPr lang="en-US" b="1"/>
              <a:t> </a:t>
            </a:r>
            <a:r>
              <a:rPr lang="en-US" b="1" err="1"/>
              <a:t>tiếp</a:t>
            </a:r>
            <a:r>
              <a:rPr lang="en-US" b="1"/>
              <a:t> </a:t>
            </a:r>
            <a:r>
              <a:rPr lang="en-US" b="1" err="1"/>
              <a:t>cận</a:t>
            </a:r>
            <a:r>
              <a:rPr lang="en-US" b="1"/>
              <a:t> </a:t>
            </a:r>
            <a:r>
              <a:rPr lang="vi-VN" b="1" err="1"/>
              <a:t>flattening</a:t>
            </a:r>
            <a:r>
              <a:rPr lang="en-US" b="1"/>
              <a:t>:</a:t>
            </a:r>
            <a:r>
              <a:rPr lang="en-US"/>
              <a:t> MUSICGEN </a:t>
            </a:r>
            <a:r>
              <a:rPr lang="en-US" err="1"/>
              <a:t>sử</a:t>
            </a:r>
            <a:r>
              <a:rPr lang="en-US"/>
              <a:t> </a:t>
            </a:r>
            <a:r>
              <a:rPr lang="en-US" err="1"/>
              <a:t>dụng</a:t>
            </a:r>
            <a:r>
              <a:rPr lang="en-US"/>
              <a:t> </a:t>
            </a:r>
            <a:r>
              <a:rPr lang="en-US" err="1"/>
              <a:t>một</a:t>
            </a:r>
            <a:r>
              <a:rPr lang="en-US"/>
              <a:t> </a:t>
            </a:r>
            <a:r>
              <a:rPr lang="en-US" err="1"/>
              <a:t>phương</a:t>
            </a:r>
            <a:r>
              <a:rPr lang="en-US"/>
              <a:t> </a:t>
            </a:r>
            <a:r>
              <a:rPr lang="en-US" err="1"/>
              <a:t>pháp</a:t>
            </a:r>
            <a:r>
              <a:rPr lang="en-US"/>
              <a:t> </a:t>
            </a:r>
            <a:r>
              <a:rPr lang="en-US" err="1"/>
              <a:t>mới</a:t>
            </a:r>
            <a:r>
              <a:rPr lang="en-US"/>
              <a:t> </a:t>
            </a:r>
            <a:r>
              <a:rPr lang="en-US" err="1"/>
              <a:t>để</a:t>
            </a:r>
            <a:r>
              <a:rPr lang="en-US"/>
              <a:t> </a:t>
            </a:r>
            <a:r>
              <a:rPr lang="en-US" err="1"/>
              <a:t>tạo</a:t>
            </a:r>
            <a:r>
              <a:rPr lang="en-US"/>
              <a:t> </a:t>
            </a:r>
            <a:r>
              <a:rPr lang="en-US" err="1"/>
              <a:t>âm</a:t>
            </a:r>
            <a:r>
              <a:rPr lang="en-US"/>
              <a:t> </a:t>
            </a:r>
            <a:r>
              <a:rPr lang="en-US" err="1"/>
              <a:t>thanh</a:t>
            </a:r>
            <a:r>
              <a:rPr lang="en-US"/>
              <a:t>, </a:t>
            </a:r>
            <a:r>
              <a:rPr lang="en-US" err="1"/>
              <a:t>giúp</a:t>
            </a:r>
            <a:r>
              <a:rPr lang="en-US"/>
              <a:t> </a:t>
            </a:r>
            <a:r>
              <a:rPr lang="en-US" err="1"/>
              <a:t>giảm</a:t>
            </a:r>
            <a:r>
              <a:rPr lang="en-US"/>
              <a:t> </a:t>
            </a:r>
            <a:r>
              <a:rPr lang="en-US" err="1"/>
              <a:t>số</a:t>
            </a:r>
            <a:r>
              <a:rPr lang="en-US"/>
              <a:t> </a:t>
            </a:r>
            <a:r>
              <a:rPr lang="en-US" err="1"/>
              <a:t>lượng</a:t>
            </a:r>
            <a:r>
              <a:rPr lang="en-US"/>
              <a:t> </a:t>
            </a:r>
            <a:r>
              <a:rPr lang="en-US" err="1"/>
              <a:t>bước</a:t>
            </a:r>
            <a:r>
              <a:rPr lang="en-US"/>
              <a:t> </a:t>
            </a:r>
            <a:r>
              <a:rPr lang="en-US" err="1"/>
              <a:t>thời</a:t>
            </a:r>
            <a:r>
              <a:rPr lang="en-US"/>
              <a:t> </a:t>
            </a:r>
            <a:r>
              <a:rPr lang="en-US" err="1"/>
              <a:t>gian</a:t>
            </a:r>
            <a:r>
              <a:rPr lang="en-US"/>
              <a:t> autoregressive </a:t>
            </a:r>
            <a:r>
              <a:rPr lang="en-US" err="1"/>
              <a:t>cần</a:t>
            </a:r>
            <a:r>
              <a:rPr lang="en-US"/>
              <a:t> </a:t>
            </a:r>
            <a:r>
              <a:rPr lang="en-US" err="1"/>
              <a:t>thiết</a:t>
            </a:r>
            <a:r>
              <a:rPr lang="en-US"/>
              <a:t>. </a:t>
            </a:r>
            <a:r>
              <a:rPr lang="en-US" err="1"/>
              <a:t>Điều</a:t>
            </a:r>
            <a:r>
              <a:rPr lang="en-US"/>
              <a:t> </a:t>
            </a:r>
            <a:r>
              <a:rPr lang="en-US" err="1"/>
              <a:t>này</a:t>
            </a:r>
            <a:r>
              <a:rPr lang="en-US"/>
              <a:t> </a:t>
            </a:r>
            <a:r>
              <a:rPr lang="en-US" err="1"/>
              <a:t>có</a:t>
            </a:r>
            <a:r>
              <a:rPr lang="en-US"/>
              <a:t> </a:t>
            </a:r>
            <a:r>
              <a:rPr lang="en-US" err="1"/>
              <a:t>thể</a:t>
            </a:r>
            <a:r>
              <a:rPr lang="en-US"/>
              <a:t> </a:t>
            </a:r>
            <a:r>
              <a:rPr lang="en-US" err="1"/>
              <a:t>cải</a:t>
            </a:r>
            <a:r>
              <a:rPr lang="en-US"/>
              <a:t> </a:t>
            </a:r>
            <a:r>
              <a:rPr lang="en-US" err="1"/>
              <a:t>thiện</a:t>
            </a:r>
            <a:r>
              <a:rPr lang="en-US"/>
              <a:t> </a:t>
            </a:r>
            <a:r>
              <a:rPr lang="en-US" err="1"/>
              <a:t>hiệu</a:t>
            </a:r>
            <a:r>
              <a:rPr lang="en-US"/>
              <a:t> </a:t>
            </a:r>
            <a:r>
              <a:rPr lang="en-US" err="1"/>
              <a:t>suất</a:t>
            </a:r>
            <a:r>
              <a:rPr lang="en-US"/>
              <a:t> </a:t>
            </a:r>
            <a:r>
              <a:rPr lang="en-US" err="1"/>
              <a:t>của</a:t>
            </a:r>
            <a:r>
              <a:rPr lang="en-US"/>
              <a:t> </a:t>
            </a:r>
            <a:r>
              <a:rPr lang="en-US" err="1"/>
              <a:t>mô</a:t>
            </a:r>
            <a:r>
              <a:rPr lang="en-US"/>
              <a:t> </a:t>
            </a:r>
            <a:r>
              <a:rPr lang="en-US" err="1"/>
              <a:t>hình</a:t>
            </a:r>
            <a:r>
              <a:rPr lang="en-US"/>
              <a:t> </a:t>
            </a:r>
            <a:r>
              <a:rPr lang="en-US" err="1"/>
              <a:t>và</a:t>
            </a:r>
            <a:r>
              <a:rPr lang="en-US"/>
              <a:t> </a:t>
            </a:r>
            <a:r>
              <a:rPr lang="en-US" err="1"/>
              <a:t>làm</a:t>
            </a:r>
            <a:r>
              <a:rPr lang="en-US"/>
              <a:t> </a:t>
            </a:r>
            <a:r>
              <a:rPr lang="en-US" err="1"/>
              <a:t>cho</a:t>
            </a:r>
            <a:r>
              <a:rPr lang="en-US"/>
              <a:t> </a:t>
            </a:r>
            <a:r>
              <a:rPr lang="en-US" err="1"/>
              <a:t>nó</a:t>
            </a:r>
            <a:r>
              <a:rPr lang="en-US"/>
              <a:t> </a:t>
            </a:r>
            <a:r>
              <a:rPr lang="en-US" err="1"/>
              <a:t>dễ</a:t>
            </a:r>
            <a:r>
              <a:rPr lang="en-US"/>
              <a:t> </a:t>
            </a:r>
            <a:r>
              <a:rPr lang="en-US" err="1"/>
              <a:t>dàng</a:t>
            </a:r>
            <a:r>
              <a:rPr lang="en-US"/>
              <a:t> </a:t>
            </a:r>
            <a:r>
              <a:rPr lang="en-US" err="1"/>
              <a:t>hơn</a:t>
            </a:r>
            <a:r>
              <a:rPr lang="en-US"/>
              <a:t> </a:t>
            </a:r>
            <a:r>
              <a:rPr lang="en-US" err="1"/>
              <a:t>để</a:t>
            </a:r>
            <a:r>
              <a:rPr lang="en-US"/>
              <a:t> </a:t>
            </a:r>
            <a:r>
              <a:rPr lang="en-US" err="1"/>
              <a:t>đào</a:t>
            </a:r>
            <a:r>
              <a:rPr lang="en-US"/>
              <a:t> </a:t>
            </a:r>
            <a:r>
              <a:rPr lang="en-US" err="1"/>
              <a:t>tạo</a:t>
            </a:r>
            <a:r>
              <a:rPr lang="en-US"/>
              <a:t>.</a:t>
            </a:r>
            <a:r>
              <a:rPr lang="en-US" i="1"/>
              <a:t>(autoregressive </a:t>
            </a:r>
            <a:r>
              <a:rPr lang="en-US" i="1" err="1"/>
              <a:t>là</a:t>
            </a:r>
            <a:r>
              <a:rPr lang="en-US" i="1"/>
              <a:t> </a:t>
            </a:r>
            <a:r>
              <a:rPr lang="en-US" i="1" err="1"/>
              <a:t>một</a:t>
            </a:r>
            <a:r>
              <a:rPr lang="en-US" i="1"/>
              <a:t> </a:t>
            </a:r>
            <a:r>
              <a:rPr lang="en-US" i="1" err="1"/>
              <a:t>kỹ</a:t>
            </a:r>
            <a:r>
              <a:rPr lang="en-US" i="1"/>
              <a:t> </a:t>
            </a:r>
            <a:r>
              <a:rPr lang="en-US" i="1" err="1"/>
              <a:t>thuật</a:t>
            </a:r>
            <a:r>
              <a:rPr lang="en-US" i="1"/>
              <a:t> </a:t>
            </a:r>
            <a:r>
              <a:rPr lang="en-US" i="1" err="1"/>
              <a:t>được</a:t>
            </a:r>
            <a:r>
              <a:rPr lang="en-US" i="1"/>
              <a:t> </a:t>
            </a:r>
            <a:r>
              <a:rPr lang="en-US" i="1" err="1"/>
              <a:t>sử</a:t>
            </a:r>
            <a:r>
              <a:rPr lang="en-US" i="1"/>
              <a:t> </a:t>
            </a:r>
            <a:r>
              <a:rPr lang="en-US" i="1" err="1"/>
              <a:t>dụng</a:t>
            </a:r>
            <a:r>
              <a:rPr lang="en-US" i="1"/>
              <a:t> </a:t>
            </a:r>
            <a:r>
              <a:rPr lang="en-US" i="1" err="1"/>
              <a:t>để</a:t>
            </a:r>
            <a:r>
              <a:rPr lang="en-US" i="1"/>
              <a:t> </a:t>
            </a:r>
            <a:r>
              <a:rPr lang="en-US" i="1" err="1"/>
              <a:t>cải</a:t>
            </a:r>
            <a:r>
              <a:rPr lang="en-US" i="1"/>
              <a:t> </a:t>
            </a:r>
            <a:r>
              <a:rPr lang="en-US" i="1" err="1"/>
              <a:t>thiện</a:t>
            </a:r>
            <a:r>
              <a:rPr lang="en-US" i="1"/>
              <a:t> </a:t>
            </a:r>
            <a:r>
              <a:rPr lang="en-US" i="1" err="1"/>
              <a:t>hiệu</a:t>
            </a:r>
            <a:r>
              <a:rPr lang="en-US" i="1"/>
              <a:t> </a:t>
            </a:r>
            <a:r>
              <a:rPr lang="en-US" i="1" err="1"/>
              <a:t>suất</a:t>
            </a:r>
            <a:r>
              <a:rPr lang="en-US" i="1"/>
              <a:t> </a:t>
            </a:r>
            <a:r>
              <a:rPr lang="en-US" i="1" err="1"/>
              <a:t>và</a:t>
            </a:r>
            <a:r>
              <a:rPr lang="en-US" i="1"/>
              <a:t> </a:t>
            </a:r>
            <a:r>
              <a:rPr lang="en-US" i="1" err="1"/>
              <a:t>khả</a:t>
            </a:r>
            <a:r>
              <a:rPr lang="en-US" i="1"/>
              <a:t> </a:t>
            </a:r>
            <a:r>
              <a:rPr lang="en-US" i="1" err="1"/>
              <a:t>năng</a:t>
            </a:r>
            <a:r>
              <a:rPr lang="en-US" i="1"/>
              <a:t> </a:t>
            </a:r>
            <a:r>
              <a:rPr lang="en-US" i="1" err="1"/>
              <a:t>mở</a:t>
            </a:r>
            <a:r>
              <a:rPr lang="en-US" i="1"/>
              <a:t> </a:t>
            </a:r>
            <a:r>
              <a:rPr lang="en-US" i="1" err="1"/>
              <a:t>rộng</a:t>
            </a:r>
            <a:r>
              <a:rPr lang="en-US" i="1"/>
              <a:t> </a:t>
            </a:r>
            <a:r>
              <a:rPr lang="en-US" i="1" err="1"/>
              <a:t>của</a:t>
            </a:r>
            <a:r>
              <a:rPr lang="en-US" i="1"/>
              <a:t> </a:t>
            </a:r>
            <a:r>
              <a:rPr lang="en-US" i="1" err="1"/>
              <a:t>các</a:t>
            </a:r>
            <a:r>
              <a:rPr lang="en-US" i="1"/>
              <a:t> </a:t>
            </a:r>
            <a:r>
              <a:rPr lang="en-US" i="1" err="1"/>
              <a:t>mô</a:t>
            </a:r>
            <a:r>
              <a:rPr lang="en-US" i="1"/>
              <a:t> </a:t>
            </a:r>
            <a:r>
              <a:rPr lang="en-US" i="1" err="1"/>
              <a:t>hình</a:t>
            </a:r>
            <a:r>
              <a:rPr lang="en-US" i="1"/>
              <a:t> </a:t>
            </a:r>
            <a:r>
              <a:rPr lang="en-US" i="1" err="1"/>
              <a:t>tạo</a:t>
            </a:r>
            <a:r>
              <a:rPr lang="en-US" i="1"/>
              <a:t> </a:t>
            </a:r>
            <a:r>
              <a:rPr lang="en-US" i="1" err="1"/>
              <a:t>âm</a:t>
            </a:r>
            <a:r>
              <a:rPr lang="en-US" i="1"/>
              <a:t> </a:t>
            </a:r>
            <a:r>
              <a:rPr lang="en-US" i="1" err="1"/>
              <a:t>thanh</a:t>
            </a:r>
            <a:r>
              <a:rPr lang="en-US" i="1"/>
              <a:t>. </a:t>
            </a:r>
            <a:r>
              <a:rPr lang="en-US" i="1" err="1"/>
              <a:t>Kỹ</a:t>
            </a:r>
            <a:r>
              <a:rPr lang="en-US" i="1"/>
              <a:t> </a:t>
            </a:r>
            <a:r>
              <a:rPr lang="en-US" i="1" err="1"/>
              <a:t>thuật</a:t>
            </a:r>
            <a:r>
              <a:rPr lang="en-US" i="1"/>
              <a:t> </a:t>
            </a:r>
            <a:r>
              <a:rPr lang="en-US" i="1" err="1"/>
              <a:t>này</a:t>
            </a:r>
            <a:r>
              <a:rPr lang="en-US" i="1"/>
              <a:t> </a:t>
            </a:r>
            <a:r>
              <a:rPr lang="en-US" i="1" err="1"/>
              <a:t>hoạt</a:t>
            </a:r>
            <a:r>
              <a:rPr lang="en-US" i="1"/>
              <a:t> </a:t>
            </a:r>
            <a:r>
              <a:rPr lang="en-US" i="1" err="1"/>
              <a:t>động</a:t>
            </a:r>
            <a:r>
              <a:rPr lang="en-US" i="1"/>
              <a:t> </a:t>
            </a:r>
            <a:r>
              <a:rPr lang="en-US" i="1" err="1"/>
              <a:t>bằng</a:t>
            </a:r>
            <a:r>
              <a:rPr lang="en-US" i="1"/>
              <a:t> </a:t>
            </a:r>
            <a:r>
              <a:rPr lang="en-US" i="1" err="1"/>
              <a:t>cách</a:t>
            </a:r>
            <a:r>
              <a:rPr lang="en-US" i="1"/>
              <a:t> </a:t>
            </a:r>
            <a:r>
              <a:rPr lang="en-US" i="1" err="1"/>
              <a:t>giảm</a:t>
            </a:r>
            <a:r>
              <a:rPr lang="en-US" i="1"/>
              <a:t> </a:t>
            </a:r>
            <a:r>
              <a:rPr lang="en-US" i="1" err="1"/>
              <a:t>số</a:t>
            </a:r>
            <a:r>
              <a:rPr lang="en-US" i="1"/>
              <a:t> </a:t>
            </a:r>
            <a:r>
              <a:rPr lang="en-US" i="1" err="1"/>
              <a:t>lượng</a:t>
            </a:r>
            <a:r>
              <a:rPr lang="en-US" i="1"/>
              <a:t> </a:t>
            </a:r>
            <a:r>
              <a:rPr lang="en-US" i="1" err="1"/>
              <a:t>lần</a:t>
            </a:r>
            <a:r>
              <a:rPr lang="en-US" i="1"/>
              <a:t> </a:t>
            </a:r>
            <a:r>
              <a:rPr lang="en-US" i="1" err="1"/>
              <a:t>mô</a:t>
            </a:r>
            <a:r>
              <a:rPr lang="en-US" i="1"/>
              <a:t> </a:t>
            </a:r>
            <a:r>
              <a:rPr lang="en-US" i="1" err="1"/>
              <a:t>hình</a:t>
            </a:r>
            <a:r>
              <a:rPr lang="en-US" i="1"/>
              <a:t> </a:t>
            </a:r>
            <a:r>
              <a:rPr lang="en-US" i="1" err="1"/>
              <a:t>cần</a:t>
            </a:r>
            <a:r>
              <a:rPr lang="en-US" i="1"/>
              <a:t> </a:t>
            </a:r>
            <a:r>
              <a:rPr lang="en-US" i="1" err="1"/>
              <a:t>dự</a:t>
            </a:r>
            <a:r>
              <a:rPr lang="en-US" i="1"/>
              <a:t> </a:t>
            </a:r>
            <a:r>
              <a:rPr lang="en-US" i="1" err="1"/>
              <a:t>đoán</a:t>
            </a:r>
            <a:r>
              <a:rPr lang="en-US" i="1"/>
              <a:t> </a:t>
            </a:r>
            <a:r>
              <a:rPr lang="en-US" i="1" err="1"/>
              <a:t>một</a:t>
            </a:r>
            <a:r>
              <a:rPr lang="en-US" i="1"/>
              <a:t> </a:t>
            </a:r>
            <a:r>
              <a:rPr lang="en-US" i="1" err="1"/>
              <a:t>mẫu</a:t>
            </a:r>
            <a:r>
              <a:rPr lang="en-US" i="1"/>
              <a:t> </a:t>
            </a:r>
            <a:r>
              <a:rPr lang="en-US" i="1" err="1"/>
              <a:t>âm</a:t>
            </a:r>
            <a:r>
              <a:rPr lang="en-US" i="1"/>
              <a:t> </a:t>
            </a:r>
            <a:r>
              <a:rPr lang="en-US" i="1" err="1"/>
              <a:t>thanh</a:t>
            </a:r>
            <a:r>
              <a:rPr lang="en-US" i="1"/>
              <a:t> </a:t>
            </a:r>
            <a:r>
              <a:rPr lang="en-US" i="1" err="1"/>
              <a:t>mới</a:t>
            </a:r>
            <a:r>
              <a:rPr lang="en-US" i="1"/>
              <a:t> </a:t>
            </a:r>
            <a:r>
              <a:rPr lang="en-US" i="1" err="1"/>
              <a:t>từ</a:t>
            </a:r>
            <a:r>
              <a:rPr lang="en-US" i="1"/>
              <a:t> </a:t>
            </a:r>
            <a:r>
              <a:rPr lang="en-US" i="1" err="1"/>
              <a:t>các</a:t>
            </a:r>
            <a:r>
              <a:rPr lang="en-US" i="1"/>
              <a:t> </a:t>
            </a:r>
            <a:r>
              <a:rPr lang="en-US" i="1" err="1"/>
              <a:t>mẫu</a:t>
            </a:r>
            <a:r>
              <a:rPr lang="en-US" i="1"/>
              <a:t> </a:t>
            </a:r>
            <a:r>
              <a:rPr lang="en-US" i="1" err="1"/>
              <a:t>âm</a:t>
            </a:r>
            <a:r>
              <a:rPr lang="en-US" i="1"/>
              <a:t> </a:t>
            </a:r>
            <a:r>
              <a:rPr lang="en-US" i="1" err="1"/>
              <a:t>thanh</a:t>
            </a:r>
            <a:r>
              <a:rPr lang="en-US" i="1"/>
              <a:t> </a:t>
            </a:r>
            <a:r>
              <a:rPr lang="en-US" i="1" err="1"/>
              <a:t>đã</a:t>
            </a:r>
            <a:r>
              <a:rPr lang="en-US" i="1"/>
              <a:t> </a:t>
            </a:r>
            <a:r>
              <a:rPr lang="en-US" i="1" err="1"/>
              <a:t>tạo</a:t>
            </a:r>
            <a:r>
              <a:rPr lang="en-US" i="1"/>
              <a:t> </a:t>
            </a:r>
            <a:r>
              <a:rPr lang="en-US" i="1" err="1"/>
              <a:t>trước</a:t>
            </a:r>
            <a:r>
              <a:rPr lang="en-US" i="1"/>
              <a:t> </a:t>
            </a:r>
            <a:r>
              <a:rPr lang="en-US" i="1" err="1"/>
              <a:t>đó</a:t>
            </a:r>
            <a:r>
              <a:rPr lang="en-US" i="1"/>
              <a:t>.)</a:t>
            </a:r>
          </a:p>
          <a:p>
            <a:pPr marL="171450" indent="-171450"/>
            <a:r>
              <a:rPr lang="en-US" b="1" err="1"/>
              <a:t>Nghiên</a:t>
            </a:r>
            <a:r>
              <a:rPr lang="en-US" b="1"/>
              <a:t> </a:t>
            </a:r>
            <a:r>
              <a:rPr lang="en-US" b="1" err="1"/>
              <a:t>cứu</a:t>
            </a:r>
            <a:r>
              <a:rPr lang="en-US" b="1"/>
              <a:t> </a:t>
            </a:r>
            <a:r>
              <a:rPr lang="en-US" b="1" err="1"/>
              <a:t>toàn</a:t>
            </a:r>
            <a:r>
              <a:rPr lang="en-US" b="1"/>
              <a:t> </a:t>
            </a:r>
            <a:r>
              <a:rPr lang="en-US" b="1" err="1"/>
              <a:t>diện</a:t>
            </a:r>
            <a:r>
              <a:rPr lang="en-US" b="1"/>
              <a:t> </a:t>
            </a:r>
            <a:r>
              <a:rPr lang="en-US" b="1" err="1"/>
              <a:t>về</a:t>
            </a:r>
            <a:r>
              <a:rPr lang="en-US" b="1"/>
              <a:t> </a:t>
            </a:r>
            <a:r>
              <a:rPr lang="en-US" b="1" err="1"/>
              <a:t>tác</a:t>
            </a:r>
            <a:r>
              <a:rPr lang="en-US" b="1"/>
              <a:t> </a:t>
            </a:r>
            <a:r>
              <a:rPr lang="en-US" b="1" err="1"/>
              <a:t>động</a:t>
            </a:r>
            <a:r>
              <a:rPr lang="en-US" b="1"/>
              <a:t> </a:t>
            </a:r>
            <a:r>
              <a:rPr lang="en-US" b="1" err="1"/>
              <a:t>của</a:t>
            </a:r>
            <a:r>
              <a:rPr lang="en-US" b="1"/>
              <a:t> </a:t>
            </a:r>
            <a:r>
              <a:rPr lang="en-US" b="1" err="1"/>
              <a:t>kích</a:t>
            </a:r>
            <a:r>
              <a:rPr lang="en-US" b="1"/>
              <a:t> </a:t>
            </a:r>
            <a:r>
              <a:rPr lang="en-US" b="1" err="1"/>
              <a:t>thước</a:t>
            </a:r>
            <a:r>
              <a:rPr lang="en-US" b="1"/>
              <a:t> </a:t>
            </a:r>
            <a:r>
              <a:rPr lang="en-US" b="1" err="1"/>
              <a:t>mô</a:t>
            </a:r>
            <a:r>
              <a:rPr lang="en-US" b="1"/>
              <a:t> </a:t>
            </a:r>
            <a:r>
              <a:rPr lang="en-US" b="1" err="1"/>
              <a:t>hình</a:t>
            </a:r>
            <a:r>
              <a:rPr lang="en-US" b="1"/>
              <a:t>, </a:t>
            </a:r>
            <a:r>
              <a:rPr lang="en-US" b="1" err="1"/>
              <a:t>phương</a:t>
            </a:r>
            <a:r>
              <a:rPr lang="en-US" b="1"/>
              <a:t> </a:t>
            </a:r>
            <a:r>
              <a:rPr lang="en-US" b="1" err="1"/>
              <a:t>pháp</a:t>
            </a:r>
            <a:r>
              <a:rPr lang="en-US" b="1"/>
              <a:t> </a:t>
            </a:r>
            <a:r>
              <a:rPr lang="en-US" b="1" err="1"/>
              <a:t>điều</a:t>
            </a:r>
            <a:r>
              <a:rPr lang="en-US" b="1"/>
              <a:t> </a:t>
            </a:r>
            <a:r>
              <a:rPr lang="en-US" b="1" err="1"/>
              <a:t>kiện</a:t>
            </a:r>
            <a:r>
              <a:rPr lang="en-US" b="1"/>
              <a:t> </a:t>
            </a:r>
            <a:r>
              <a:rPr lang="en-US" b="1" err="1"/>
              <a:t>và</a:t>
            </a:r>
            <a:r>
              <a:rPr lang="en-US" b="1"/>
              <a:t> </a:t>
            </a:r>
            <a:r>
              <a:rPr lang="en-US" b="1" err="1"/>
              <a:t>kỹ</a:t>
            </a:r>
            <a:r>
              <a:rPr lang="en-US" b="1"/>
              <a:t> </a:t>
            </a:r>
            <a:r>
              <a:rPr lang="en-US" b="1" err="1"/>
              <a:t>thuật</a:t>
            </a:r>
            <a:r>
              <a:rPr lang="en-US" b="1"/>
              <a:t> </a:t>
            </a:r>
            <a:r>
              <a:rPr lang="en-US" b="1" err="1"/>
              <a:t>tiền</a:t>
            </a:r>
            <a:r>
              <a:rPr lang="en-US" b="1"/>
              <a:t> </a:t>
            </a:r>
            <a:r>
              <a:rPr lang="en-US" b="1" err="1"/>
              <a:t>xử</a:t>
            </a:r>
            <a:r>
              <a:rPr lang="en-US" b="1"/>
              <a:t> </a:t>
            </a:r>
            <a:r>
              <a:rPr lang="en-US" b="1" err="1"/>
              <a:t>lý</a:t>
            </a:r>
            <a:r>
              <a:rPr lang="en-US" b="1"/>
              <a:t> </a:t>
            </a:r>
            <a:r>
              <a:rPr lang="en-US" b="1" err="1"/>
              <a:t>văn</a:t>
            </a:r>
            <a:r>
              <a:rPr lang="en-US" b="1"/>
              <a:t> </a:t>
            </a:r>
            <a:r>
              <a:rPr lang="en-US" b="1" err="1"/>
              <a:t>bản</a:t>
            </a:r>
            <a:r>
              <a:rPr lang="en-US"/>
              <a:t>: MUSICGEN </a:t>
            </a:r>
            <a:r>
              <a:rPr lang="en-US" err="1"/>
              <a:t>đã</a:t>
            </a:r>
            <a:r>
              <a:rPr lang="en-US"/>
              <a:t> </a:t>
            </a:r>
            <a:r>
              <a:rPr lang="en-US" err="1"/>
              <a:t>được</a:t>
            </a:r>
            <a:r>
              <a:rPr lang="en-US"/>
              <a:t> </a:t>
            </a:r>
            <a:r>
              <a:rPr lang="en-US" err="1"/>
              <a:t>nghiên</a:t>
            </a:r>
            <a:r>
              <a:rPr lang="en-US"/>
              <a:t> </a:t>
            </a:r>
            <a:r>
              <a:rPr lang="en-US" err="1"/>
              <a:t>cứu</a:t>
            </a:r>
            <a:r>
              <a:rPr lang="en-US"/>
              <a:t> </a:t>
            </a:r>
            <a:r>
              <a:rPr lang="en-US" err="1"/>
              <a:t>kỹ</a:t>
            </a:r>
            <a:r>
              <a:rPr lang="en-US"/>
              <a:t> </a:t>
            </a:r>
            <a:r>
              <a:rPr lang="en-US" err="1"/>
              <a:t>lưỡng</a:t>
            </a:r>
            <a:r>
              <a:rPr lang="en-US"/>
              <a:t> </a:t>
            </a:r>
            <a:r>
              <a:rPr lang="en-US" err="1"/>
              <a:t>để</a:t>
            </a:r>
            <a:r>
              <a:rPr lang="en-US"/>
              <a:t> </a:t>
            </a:r>
            <a:r>
              <a:rPr lang="en-US" err="1"/>
              <a:t>hiểu</a:t>
            </a:r>
            <a:r>
              <a:rPr lang="en-US"/>
              <a:t> </a:t>
            </a:r>
            <a:r>
              <a:rPr lang="en-US" err="1"/>
              <a:t>tác</a:t>
            </a:r>
            <a:r>
              <a:rPr lang="en-US"/>
              <a:t> </a:t>
            </a:r>
            <a:r>
              <a:rPr lang="en-US" err="1"/>
              <a:t>động</a:t>
            </a:r>
            <a:r>
              <a:rPr lang="en-US"/>
              <a:t> </a:t>
            </a:r>
            <a:r>
              <a:rPr lang="en-US" err="1"/>
              <a:t>của</a:t>
            </a:r>
            <a:r>
              <a:rPr lang="en-US"/>
              <a:t> </a:t>
            </a:r>
            <a:r>
              <a:rPr lang="en-US" err="1"/>
              <a:t>các</a:t>
            </a:r>
            <a:r>
              <a:rPr lang="en-US"/>
              <a:t> </a:t>
            </a:r>
            <a:r>
              <a:rPr lang="en-US" err="1"/>
              <a:t>yếu</a:t>
            </a:r>
            <a:r>
              <a:rPr lang="en-US"/>
              <a:t> </a:t>
            </a:r>
            <a:r>
              <a:rPr lang="en-US" err="1"/>
              <a:t>tố</a:t>
            </a:r>
            <a:r>
              <a:rPr lang="en-US"/>
              <a:t> </a:t>
            </a:r>
            <a:r>
              <a:rPr lang="en-US" err="1"/>
              <a:t>khác</a:t>
            </a:r>
            <a:r>
              <a:rPr lang="en-US"/>
              <a:t> </a:t>
            </a:r>
            <a:r>
              <a:rPr lang="en-US" err="1"/>
              <a:t>nhau</a:t>
            </a:r>
            <a:r>
              <a:rPr lang="en-US"/>
              <a:t> </a:t>
            </a:r>
            <a:r>
              <a:rPr lang="en-US" err="1"/>
              <a:t>đối</a:t>
            </a:r>
            <a:r>
              <a:rPr lang="en-US"/>
              <a:t> </a:t>
            </a:r>
            <a:r>
              <a:rPr lang="en-US" err="1"/>
              <a:t>với</a:t>
            </a:r>
            <a:r>
              <a:rPr lang="en-US"/>
              <a:t> </a:t>
            </a:r>
            <a:r>
              <a:rPr lang="en-US" err="1"/>
              <a:t>chất</a:t>
            </a:r>
            <a:r>
              <a:rPr lang="en-US"/>
              <a:t> </a:t>
            </a:r>
            <a:r>
              <a:rPr lang="en-US" err="1"/>
              <a:t>lượng</a:t>
            </a:r>
            <a:r>
              <a:rPr lang="en-US"/>
              <a:t> </a:t>
            </a:r>
            <a:r>
              <a:rPr lang="en-US" err="1"/>
              <a:t>của</a:t>
            </a:r>
            <a:r>
              <a:rPr lang="en-US"/>
              <a:t> </a:t>
            </a:r>
            <a:r>
              <a:rPr lang="en-US" err="1"/>
              <a:t>âm</a:t>
            </a:r>
            <a:r>
              <a:rPr lang="en-US"/>
              <a:t> </a:t>
            </a:r>
            <a:r>
              <a:rPr lang="en-US" err="1"/>
              <a:t>thanh</a:t>
            </a:r>
            <a:r>
              <a:rPr lang="en-US"/>
              <a:t> </a:t>
            </a:r>
            <a:r>
              <a:rPr lang="en-US" err="1"/>
              <a:t>được</a:t>
            </a:r>
            <a:r>
              <a:rPr lang="en-US"/>
              <a:t> </a:t>
            </a:r>
            <a:r>
              <a:rPr lang="en-US" err="1"/>
              <a:t>tạo</a:t>
            </a:r>
            <a:r>
              <a:rPr lang="en-US"/>
              <a:t>. </a:t>
            </a:r>
            <a:r>
              <a:rPr lang="en-US" err="1"/>
              <a:t>Điều</a:t>
            </a:r>
            <a:r>
              <a:rPr lang="en-US"/>
              <a:t> </a:t>
            </a:r>
            <a:r>
              <a:rPr lang="en-US" err="1"/>
              <a:t>này</a:t>
            </a:r>
            <a:r>
              <a:rPr lang="en-US"/>
              <a:t> </a:t>
            </a:r>
            <a:r>
              <a:rPr lang="en-US" err="1"/>
              <a:t>cung</a:t>
            </a:r>
            <a:r>
              <a:rPr lang="en-US"/>
              <a:t> </a:t>
            </a:r>
            <a:r>
              <a:rPr lang="en-US" err="1"/>
              <a:t>cấp</a:t>
            </a:r>
            <a:r>
              <a:rPr lang="en-US"/>
              <a:t> </a:t>
            </a:r>
            <a:r>
              <a:rPr lang="en-US" err="1"/>
              <a:t>thông</a:t>
            </a:r>
            <a:r>
              <a:rPr lang="en-US"/>
              <a:t> tin </a:t>
            </a:r>
            <a:r>
              <a:rPr lang="en-US" err="1"/>
              <a:t>hữu</a:t>
            </a:r>
            <a:r>
              <a:rPr lang="en-US"/>
              <a:t> </a:t>
            </a:r>
            <a:r>
              <a:rPr lang="en-US" err="1"/>
              <a:t>ích</a:t>
            </a:r>
            <a:r>
              <a:rPr lang="en-US"/>
              <a:t> </a:t>
            </a:r>
            <a:r>
              <a:rPr lang="en-US" err="1"/>
              <a:t>cho</a:t>
            </a:r>
            <a:r>
              <a:rPr lang="en-US"/>
              <a:t> </a:t>
            </a:r>
            <a:r>
              <a:rPr lang="en-US" err="1"/>
              <a:t>các</a:t>
            </a:r>
            <a:r>
              <a:rPr lang="en-US"/>
              <a:t> </a:t>
            </a:r>
            <a:r>
              <a:rPr lang="en-US" err="1"/>
              <a:t>nhà</a:t>
            </a:r>
            <a:r>
              <a:rPr lang="en-US"/>
              <a:t> </a:t>
            </a:r>
            <a:r>
              <a:rPr lang="en-US" err="1"/>
              <a:t>nghiên</a:t>
            </a:r>
            <a:r>
              <a:rPr lang="en-US"/>
              <a:t> </a:t>
            </a:r>
            <a:r>
              <a:rPr lang="en-US" err="1"/>
              <a:t>cứu</a:t>
            </a:r>
            <a:r>
              <a:rPr lang="en-US"/>
              <a:t> </a:t>
            </a:r>
            <a:r>
              <a:rPr lang="en-US" err="1"/>
              <a:t>và</a:t>
            </a:r>
            <a:r>
              <a:rPr lang="en-US"/>
              <a:t> </a:t>
            </a:r>
            <a:r>
              <a:rPr lang="en-US" err="1"/>
              <a:t>nhà</a:t>
            </a:r>
            <a:r>
              <a:rPr lang="en-US"/>
              <a:t> </a:t>
            </a:r>
            <a:r>
              <a:rPr lang="en-US" err="1"/>
              <a:t>phát</a:t>
            </a:r>
            <a:r>
              <a:rPr lang="en-US"/>
              <a:t> </a:t>
            </a:r>
            <a:r>
              <a:rPr lang="en-US" err="1"/>
              <a:t>triển</a:t>
            </a:r>
            <a:r>
              <a:rPr lang="en-US"/>
              <a:t> </a:t>
            </a:r>
            <a:r>
              <a:rPr lang="en-US" err="1"/>
              <a:t>khác</a:t>
            </a:r>
            <a:r>
              <a:rPr lang="en-US"/>
              <a:t> </a:t>
            </a:r>
            <a:r>
              <a:rPr lang="en-US" err="1"/>
              <a:t>đang</a:t>
            </a:r>
            <a:r>
              <a:rPr lang="en-US"/>
              <a:t> </a:t>
            </a:r>
            <a:r>
              <a:rPr lang="en-US" err="1"/>
              <a:t>phát</a:t>
            </a:r>
            <a:r>
              <a:rPr lang="en-US"/>
              <a:t> </a:t>
            </a:r>
            <a:r>
              <a:rPr lang="en-US" err="1"/>
              <a:t>triển</a:t>
            </a:r>
            <a:r>
              <a:rPr lang="en-US"/>
              <a:t> </a:t>
            </a:r>
            <a:r>
              <a:rPr lang="en-US" err="1"/>
              <a:t>các</a:t>
            </a:r>
            <a:r>
              <a:rPr lang="en-US"/>
              <a:t> </a:t>
            </a:r>
            <a:r>
              <a:rPr lang="en-US" err="1"/>
              <a:t>mô</a:t>
            </a:r>
            <a:r>
              <a:rPr lang="en-US"/>
              <a:t> </a:t>
            </a:r>
            <a:r>
              <a:rPr lang="en-US" err="1"/>
              <a:t>hình</a:t>
            </a:r>
            <a:r>
              <a:rPr lang="en-US"/>
              <a:t> </a:t>
            </a:r>
            <a:r>
              <a:rPr lang="en-US" err="1"/>
              <a:t>tạo</a:t>
            </a:r>
            <a:r>
              <a:rPr lang="en-US"/>
              <a:t> </a:t>
            </a:r>
            <a:r>
              <a:rPr lang="en-US" err="1"/>
              <a:t>âm</a:t>
            </a:r>
            <a:r>
              <a:rPr lang="en-US"/>
              <a:t> </a:t>
            </a:r>
            <a:r>
              <a:rPr lang="en-US" err="1"/>
              <a:t>thanh</a:t>
            </a:r>
            <a:r>
              <a:rPr lang="en-US"/>
              <a:t>.</a:t>
            </a:r>
            <a:endParaRPr lang="vi-VN"/>
          </a:p>
          <a:p>
            <a:pPr marL="171450" indent="-171450"/>
            <a:r>
              <a:rPr lang="vi-VN" b="1"/>
              <a:t>Kiểm soát giai điệu của âm thanh được tạo dựa trên </a:t>
            </a:r>
            <a:r>
              <a:rPr lang="vi-VN" b="1" err="1"/>
              <a:t>chromagram-based</a:t>
            </a:r>
            <a:r>
              <a:rPr lang="vi-VN"/>
              <a:t>.</a:t>
            </a:r>
            <a:r>
              <a:rPr lang="en-US"/>
              <a:t>: MUSICGEN </a:t>
            </a:r>
            <a:r>
              <a:rPr lang="en-US" err="1"/>
              <a:t>hỗ</a:t>
            </a:r>
            <a:r>
              <a:rPr lang="en-US"/>
              <a:t> </a:t>
            </a:r>
            <a:r>
              <a:rPr lang="en-US" err="1"/>
              <a:t>trợ</a:t>
            </a:r>
            <a:r>
              <a:rPr lang="en-US"/>
              <a:t> </a:t>
            </a:r>
            <a:r>
              <a:rPr lang="en-US" err="1"/>
              <a:t>điều</a:t>
            </a:r>
            <a:r>
              <a:rPr lang="en-US"/>
              <a:t> </a:t>
            </a:r>
            <a:r>
              <a:rPr lang="en-US" err="1"/>
              <a:t>kiện</a:t>
            </a:r>
            <a:r>
              <a:rPr lang="en-US"/>
              <a:t> </a:t>
            </a:r>
            <a:r>
              <a:rPr lang="en-US" err="1"/>
              <a:t>dựa</a:t>
            </a:r>
            <a:r>
              <a:rPr lang="en-US"/>
              <a:t> </a:t>
            </a:r>
            <a:r>
              <a:rPr lang="en-US" err="1"/>
              <a:t>trên</a:t>
            </a:r>
            <a:r>
              <a:rPr lang="en-US"/>
              <a:t> </a:t>
            </a:r>
            <a:r>
              <a:rPr lang="en-US" err="1"/>
              <a:t>chromagram</a:t>
            </a:r>
            <a:r>
              <a:rPr lang="en-US"/>
              <a:t>, </a:t>
            </a:r>
            <a:r>
              <a:rPr lang="en-US" err="1"/>
              <a:t>cho</a:t>
            </a:r>
            <a:r>
              <a:rPr lang="en-US"/>
              <a:t> </a:t>
            </a:r>
            <a:r>
              <a:rPr lang="en-US" err="1"/>
              <a:t>phép</a:t>
            </a:r>
            <a:r>
              <a:rPr lang="en-US"/>
              <a:t> </a:t>
            </a:r>
            <a:r>
              <a:rPr lang="en-US" err="1"/>
              <a:t>người</a:t>
            </a:r>
            <a:r>
              <a:rPr lang="en-US"/>
              <a:t> </a:t>
            </a:r>
            <a:r>
              <a:rPr lang="en-US" err="1"/>
              <a:t>dùng</a:t>
            </a:r>
            <a:r>
              <a:rPr lang="en-US"/>
              <a:t> </a:t>
            </a:r>
            <a:r>
              <a:rPr lang="en-US" err="1"/>
              <a:t>kiểm</a:t>
            </a:r>
            <a:r>
              <a:rPr lang="en-US"/>
              <a:t> </a:t>
            </a:r>
            <a:r>
              <a:rPr lang="en-US" err="1"/>
              <a:t>soát</a:t>
            </a:r>
            <a:r>
              <a:rPr lang="en-US"/>
              <a:t> </a:t>
            </a:r>
            <a:r>
              <a:rPr lang="en-US" err="1"/>
              <a:t>giai</a:t>
            </a:r>
            <a:r>
              <a:rPr lang="en-US"/>
              <a:t> </a:t>
            </a:r>
            <a:r>
              <a:rPr lang="en-US" err="1"/>
              <a:t>điệu</a:t>
            </a:r>
            <a:r>
              <a:rPr lang="en-US"/>
              <a:t> </a:t>
            </a:r>
            <a:r>
              <a:rPr lang="en-US" err="1"/>
              <a:t>của</a:t>
            </a:r>
            <a:r>
              <a:rPr lang="en-US"/>
              <a:t> </a:t>
            </a:r>
            <a:r>
              <a:rPr lang="en-US" err="1"/>
              <a:t>âm</a:t>
            </a:r>
            <a:r>
              <a:rPr lang="en-US"/>
              <a:t> </a:t>
            </a:r>
            <a:r>
              <a:rPr lang="en-US" err="1"/>
              <a:t>thanh</a:t>
            </a:r>
            <a:r>
              <a:rPr lang="en-US"/>
              <a:t> </a:t>
            </a:r>
            <a:r>
              <a:rPr lang="en-US" err="1"/>
              <a:t>được</a:t>
            </a:r>
            <a:r>
              <a:rPr lang="en-US"/>
              <a:t> </a:t>
            </a:r>
            <a:r>
              <a:rPr lang="en-US" err="1"/>
              <a:t>tạo</a:t>
            </a:r>
            <a:r>
              <a:rPr lang="en-US"/>
              <a:t>. </a:t>
            </a:r>
            <a:r>
              <a:rPr lang="en-US" err="1"/>
              <a:t>Điều</a:t>
            </a:r>
            <a:r>
              <a:rPr lang="en-US"/>
              <a:t> </a:t>
            </a:r>
            <a:r>
              <a:rPr lang="en-US" err="1"/>
              <a:t>này</a:t>
            </a:r>
            <a:r>
              <a:rPr lang="en-US"/>
              <a:t> </a:t>
            </a:r>
            <a:r>
              <a:rPr lang="en-US" err="1"/>
              <a:t>có</a:t>
            </a:r>
            <a:r>
              <a:rPr lang="en-US"/>
              <a:t> </a:t>
            </a:r>
            <a:r>
              <a:rPr lang="en-US" err="1"/>
              <a:t>thể</a:t>
            </a:r>
            <a:r>
              <a:rPr lang="en-US"/>
              <a:t> </a:t>
            </a:r>
            <a:r>
              <a:rPr lang="en-US" err="1"/>
              <a:t>hữu</a:t>
            </a:r>
            <a:r>
              <a:rPr lang="en-US"/>
              <a:t> </a:t>
            </a:r>
            <a:r>
              <a:rPr lang="en-US" err="1"/>
              <a:t>ích</a:t>
            </a:r>
            <a:r>
              <a:rPr lang="en-US"/>
              <a:t> </a:t>
            </a:r>
            <a:r>
              <a:rPr lang="en-US" err="1"/>
              <a:t>cho</a:t>
            </a:r>
            <a:r>
              <a:rPr lang="en-US"/>
              <a:t> </a:t>
            </a:r>
            <a:r>
              <a:rPr lang="en-US" err="1"/>
              <a:t>các</a:t>
            </a:r>
            <a:r>
              <a:rPr lang="en-US"/>
              <a:t> </a:t>
            </a:r>
            <a:r>
              <a:rPr lang="en-US" err="1"/>
              <a:t>nhà</a:t>
            </a:r>
            <a:r>
              <a:rPr lang="en-US"/>
              <a:t> </a:t>
            </a:r>
            <a:r>
              <a:rPr lang="en-US" err="1"/>
              <a:t>soạn</a:t>
            </a:r>
            <a:r>
              <a:rPr lang="en-US"/>
              <a:t> </a:t>
            </a:r>
            <a:r>
              <a:rPr lang="en-US" err="1"/>
              <a:t>nhạc</a:t>
            </a:r>
            <a:r>
              <a:rPr lang="en-US"/>
              <a:t> </a:t>
            </a:r>
            <a:r>
              <a:rPr lang="en-US" err="1"/>
              <a:t>và</a:t>
            </a:r>
            <a:r>
              <a:rPr lang="en-US"/>
              <a:t> </a:t>
            </a:r>
            <a:r>
              <a:rPr lang="en-US" err="1"/>
              <a:t>nhà</a:t>
            </a:r>
            <a:r>
              <a:rPr lang="en-US"/>
              <a:t> </a:t>
            </a:r>
            <a:r>
              <a:rPr lang="en-US" err="1"/>
              <a:t>sản</a:t>
            </a:r>
            <a:r>
              <a:rPr lang="en-US"/>
              <a:t> </a:t>
            </a:r>
            <a:r>
              <a:rPr lang="en-US" err="1"/>
              <a:t>xuất</a:t>
            </a:r>
            <a:r>
              <a:rPr lang="en-US"/>
              <a:t> </a:t>
            </a:r>
            <a:r>
              <a:rPr lang="en-US" err="1"/>
              <a:t>âm</a:t>
            </a:r>
            <a:r>
              <a:rPr lang="en-US"/>
              <a:t> </a:t>
            </a:r>
            <a:r>
              <a:rPr lang="en-US" err="1"/>
              <a:t>nhạc</a:t>
            </a:r>
            <a:r>
              <a:rPr lang="en-US"/>
              <a:t> </a:t>
            </a:r>
            <a:r>
              <a:rPr lang="en-US" err="1"/>
              <a:t>muốn</a:t>
            </a:r>
            <a:r>
              <a:rPr lang="en-US"/>
              <a:t> </a:t>
            </a:r>
            <a:r>
              <a:rPr lang="en-US" err="1"/>
              <a:t>tạo</a:t>
            </a:r>
            <a:r>
              <a:rPr lang="en-US"/>
              <a:t> </a:t>
            </a:r>
            <a:r>
              <a:rPr lang="en-US" err="1"/>
              <a:t>ra</a:t>
            </a:r>
            <a:r>
              <a:rPr lang="en-US"/>
              <a:t> </a:t>
            </a:r>
            <a:r>
              <a:rPr lang="en-US" err="1"/>
              <a:t>âm</a:t>
            </a:r>
            <a:r>
              <a:rPr lang="en-US"/>
              <a:t> </a:t>
            </a:r>
            <a:r>
              <a:rPr lang="en-US" err="1"/>
              <a:t>thanh</a:t>
            </a:r>
            <a:r>
              <a:rPr lang="en-US"/>
              <a:t> </a:t>
            </a:r>
            <a:r>
              <a:rPr lang="en-US" err="1"/>
              <a:t>cụ</a:t>
            </a:r>
            <a:r>
              <a:rPr lang="en-US"/>
              <a:t> </a:t>
            </a:r>
            <a:r>
              <a:rPr lang="en-US" err="1"/>
              <a:t>thể</a:t>
            </a:r>
            <a:r>
              <a:rPr lang="en-US"/>
              <a:t>.</a:t>
            </a:r>
            <a:r>
              <a:rPr lang="en-US" i="1"/>
              <a:t>(</a:t>
            </a:r>
            <a:r>
              <a:rPr lang="en-US" i="1" err="1"/>
              <a:t>Chromagram</a:t>
            </a:r>
            <a:r>
              <a:rPr lang="en-US" i="1"/>
              <a:t> </a:t>
            </a:r>
            <a:r>
              <a:rPr lang="en-US" i="1" err="1"/>
              <a:t>là</a:t>
            </a:r>
            <a:r>
              <a:rPr lang="en-US" i="1"/>
              <a:t> </a:t>
            </a:r>
            <a:r>
              <a:rPr lang="en-US" i="1" err="1"/>
              <a:t>một</a:t>
            </a:r>
            <a:r>
              <a:rPr lang="en-US" i="1"/>
              <a:t> </a:t>
            </a:r>
            <a:r>
              <a:rPr lang="en-US" i="1" err="1"/>
              <a:t>biểu</a:t>
            </a:r>
            <a:r>
              <a:rPr lang="en-US" i="1"/>
              <a:t> </a:t>
            </a:r>
            <a:r>
              <a:rPr lang="en-US" i="1" err="1"/>
              <a:t>đồ</a:t>
            </a:r>
            <a:r>
              <a:rPr lang="en-US" i="1"/>
              <a:t> </a:t>
            </a:r>
            <a:r>
              <a:rPr lang="en-US" i="1" err="1"/>
              <a:t>hiển</a:t>
            </a:r>
            <a:r>
              <a:rPr lang="en-US" i="1"/>
              <a:t> </a:t>
            </a:r>
            <a:r>
              <a:rPr lang="en-US" i="1" err="1"/>
              <a:t>thị</a:t>
            </a:r>
            <a:r>
              <a:rPr lang="en-US" i="1"/>
              <a:t> </a:t>
            </a:r>
            <a:r>
              <a:rPr lang="en-US" i="1" err="1"/>
              <a:t>tần</a:t>
            </a:r>
            <a:r>
              <a:rPr lang="en-US" i="1"/>
              <a:t> </a:t>
            </a:r>
            <a:r>
              <a:rPr lang="en-US" i="1" err="1"/>
              <a:t>suất</a:t>
            </a:r>
            <a:r>
              <a:rPr lang="en-US" i="1"/>
              <a:t> </a:t>
            </a:r>
            <a:r>
              <a:rPr lang="en-US" i="1" err="1"/>
              <a:t>của</a:t>
            </a:r>
            <a:r>
              <a:rPr lang="en-US" i="1"/>
              <a:t> </a:t>
            </a:r>
            <a:r>
              <a:rPr lang="en-US" i="1" err="1"/>
              <a:t>các</a:t>
            </a:r>
            <a:r>
              <a:rPr lang="en-US" i="1"/>
              <a:t> </a:t>
            </a:r>
            <a:r>
              <a:rPr lang="en-US" i="1" err="1"/>
              <a:t>nốt</a:t>
            </a:r>
            <a:r>
              <a:rPr lang="en-US" i="1"/>
              <a:t> </a:t>
            </a:r>
            <a:r>
              <a:rPr lang="en-US" i="1" err="1"/>
              <a:t>nhạc</a:t>
            </a:r>
            <a:r>
              <a:rPr lang="en-US" i="1"/>
              <a:t> </a:t>
            </a:r>
            <a:r>
              <a:rPr lang="en-US" i="1" err="1"/>
              <a:t>trong</a:t>
            </a:r>
            <a:r>
              <a:rPr lang="en-US" i="1"/>
              <a:t> </a:t>
            </a:r>
            <a:r>
              <a:rPr lang="en-US" i="1" err="1"/>
              <a:t>một</a:t>
            </a:r>
            <a:r>
              <a:rPr lang="en-US" i="1"/>
              <a:t> </a:t>
            </a:r>
            <a:r>
              <a:rPr lang="en-US" i="1" err="1"/>
              <a:t>bản</a:t>
            </a:r>
            <a:r>
              <a:rPr lang="en-US" i="1"/>
              <a:t> </a:t>
            </a:r>
            <a:r>
              <a:rPr lang="en-US" i="1" err="1"/>
              <a:t>nhạc</a:t>
            </a:r>
            <a:r>
              <a:rPr lang="en-US" i="1"/>
              <a:t>. </a:t>
            </a:r>
            <a:r>
              <a:rPr lang="en-US" i="1" err="1"/>
              <a:t>Nó</a:t>
            </a:r>
            <a:r>
              <a:rPr lang="en-US" i="1"/>
              <a:t> </a:t>
            </a:r>
            <a:r>
              <a:rPr lang="en-US" i="1" err="1"/>
              <a:t>được</a:t>
            </a:r>
            <a:r>
              <a:rPr lang="en-US" i="1"/>
              <a:t> </a:t>
            </a:r>
            <a:r>
              <a:rPr lang="en-US" i="1" err="1"/>
              <a:t>tạo</a:t>
            </a:r>
            <a:r>
              <a:rPr lang="en-US" i="1"/>
              <a:t> </a:t>
            </a:r>
            <a:r>
              <a:rPr lang="en-US" i="1" err="1"/>
              <a:t>bằng</a:t>
            </a:r>
            <a:r>
              <a:rPr lang="en-US" i="1"/>
              <a:t> </a:t>
            </a:r>
            <a:r>
              <a:rPr lang="en-US" i="1" err="1"/>
              <a:t>cách</a:t>
            </a:r>
            <a:r>
              <a:rPr lang="en-US" i="1"/>
              <a:t> </a:t>
            </a:r>
            <a:r>
              <a:rPr lang="en-US" i="1" err="1"/>
              <a:t>phân</a:t>
            </a:r>
            <a:r>
              <a:rPr lang="en-US" i="1"/>
              <a:t> </a:t>
            </a:r>
            <a:r>
              <a:rPr lang="en-US" i="1" err="1"/>
              <a:t>tích</a:t>
            </a:r>
            <a:r>
              <a:rPr lang="en-US" i="1"/>
              <a:t> </a:t>
            </a:r>
            <a:r>
              <a:rPr lang="en-US" i="1" err="1"/>
              <a:t>bản</a:t>
            </a:r>
            <a:r>
              <a:rPr lang="en-US" i="1"/>
              <a:t> </a:t>
            </a:r>
            <a:r>
              <a:rPr lang="en-US" i="1" err="1"/>
              <a:t>nhạc</a:t>
            </a:r>
            <a:r>
              <a:rPr lang="en-US" i="1"/>
              <a:t> </a:t>
            </a:r>
            <a:r>
              <a:rPr lang="en-US" i="1" err="1"/>
              <a:t>thành</a:t>
            </a:r>
            <a:r>
              <a:rPr lang="en-US" i="1"/>
              <a:t> </a:t>
            </a:r>
            <a:r>
              <a:rPr lang="en-US" i="1" err="1"/>
              <a:t>các</a:t>
            </a:r>
            <a:r>
              <a:rPr lang="en-US" i="1"/>
              <a:t> </a:t>
            </a:r>
            <a:r>
              <a:rPr lang="en-US" i="1" err="1"/>
              <a:t>nốt</a:t>
            </a:r>
            <a:r>
              <a:rPr lang="en-US" i="1"/>
              <a:t> </a:t>
            </a:r>
            <a:r>
              <a:rPr lang="en-US" i="1" err="1"/>
              <a:t>nhạc</a:t>
            </a:r>
            <a:r>
              <a:rPr lang="en-US" i="1"/>
              <a:t> </a:t>
            </a:r>
            <a:r>
              <a:rPr lang="en-US" i="1" err="1"/>
              <a:t>riêng</a:t>
            </a:r>
            <a:r>
              <a:rPr lang="en-US" i="1"/>
              <a:t> </a:t>
            </a:r>
            <a:r>
              <a:rPr lang="en-US" i="1" err="1"/>
              <a:t>lẻ</a:t>
            </a:r>
            <a:r>
              <a:rPr lang="en-US" i="1"/>
              <a:t> </a:t>
            </a:r>
            <a:r>
              <a:rPr lang="en-US" i="1" err="1"/>
              <a:t>và</a:t>
            </a:r>
            <a:r>
              <a:rPr lang="en-US" i="1"/>
              <a:t> </a:t>
            </a:r>
            <a:r>
              <a:rPr lang="en-US" i="1" err="1"/>
              <a:t>đếm</a:t>
            </a:r>
            <a:r>
              <a:rPr lang="en-US" i="1"/>
              <a:t> </a:t>
            </a:r>
            <a:r>
              <a:rPr lang="en-US" i="1" err="1"/>
              <a:t>số</a:t>
            </a:r>
            <a:r>
              <a:rPr lang="en-US" i="1"/>
              <a:t> </a:t>
            </a:r>
            <a:r>
              <a:rPr lang="en-US" i="1" err="1"/>
              <a:t>lần</a:t>
            </a:r>
            <a:r>
              <a:rPr lang="en-US" i="1"/>
              <a:t> </a:t>
            </a:r>
            <a:r>
              <a:rPr lang="en-US" i="1" err="1"/>
              <a:t>mỗi</a:t>
            </a:r>
            <a:r>
              <a:rPr lang="en-US" i="1"/>
              <a:t> </a:t>
            </a:r>
            <a:r>
              <a:rPr lang="en-US" i="1" err="1"/>
              <a:t>nốt</a:t>
            </a:r>
            <a:r>
              <a:rPr lang="en-US" i="1"/>
              <a:t> </a:t>
            </a:r>
            <a:r>
              <a:rPr lang="en-US" i="1" err="1"/>
              <a:t>nhạc</a:t>
            </a:r>
            <a:r>
              <a:rPr lang="en-US" i="1"/>
              <a:t> </a:t>
            </a:r>
            <a:r>
              <a:rPr lang="en-US" i="1" err="1"/>
              <a:t>xuất</a:t>
            </a:r>
            <a:r>
              <a:rPr lang="en-US" i="1"/>
              <a:t> </a:t>
            </a:r>
            <a:r>
              <a:rPr lang="en-US" i="1" err="1"/>
              <a:t>hiện</a:t>
            </a:r>
            <a:r>
              <a:rPr lang="en-US" i="1"/>
              <a:t>.)</a:t>
            </a:r>
            <a:endParaRPr lang="vi-VN" i="1"/>
          </a:p>
          <a:p>
            <a:pPr marL="0" lvl="0" indent="0" algn="l">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57413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r>
              <a:rPr lang="en-US" b="1" err="1"/>
              <a:t>Tạo</a:t>
            </a:r>
            <a:r>
              <a:rPr lang="en-US" b="1"/>
              <a:t> </a:t>
            </a:r>
            <a:r>
              <a:rPr lang="en-US" b="1" err="1"/>
              <a:t>ra</a:t>
            </a:r>
            <a:r>
              <a:rPr lang="en-US" b="1"/>
              <a:t> </a:t>
            </a:r>
            <a:r>
              <a:rPr lang="en-US" b="1" err="1"/>
              <a:t>âm</a:t>
            </a:r>
            <a:r>
              <a:rPr lang="en-US" b="1"/>
              <a:t> </a:t>
            </a:r>
            <a:r>
              <a:rPr lang="en-US" b="1" err="1"/>
              <a:t>thanh</a:t>
            </a:r>
            <a:r>
              <a:rPr lang="en-US" b="1"/>
              <a:t> </a:t>
            </a:r>
            <a:r>
              <a:rPr lang="en-US" b="1" err="1"/>
              <a:t>chất</a:t>
            </a:r>
            <a:r>
              <a:rPr lang="en-US" b="1"/>
              <a:t> </a:t>
            </a:r>
            <a:r>
              <a:rPr lang="en-US" b="1" err="1"/>
              <a:t>lượng</a:t>
            </a:r>
            <a:r>
              <a:rPr lang="en-US" b="1"/>
              <a:t> </a:t>
            </a:r>
            <a:r>
              <a:rPr lang="en-US" b="1" err="1"/>
              <a:t>cao</a:t>
            </a:r>
            <a:r>
              <a:rPr lang="en-US" b="1"/>
              <a:t>, </a:t>
            </a:r>
            <a:r>
              <a:rPr lang="en-US" b="1" err="1"/>
              <a:t>ngay</a:t>
            </a:r>
            <a:r>
              <a:rPr lang="en-US" b="1"/>
              <a:t> </a:t>
            </a:r>
            <a:r>
              <a:rPr lang="en-US" b="1" err="1"/>
              <a:t>cả</a:t>
            </a:r>
            <a:r>
              <a:rPr lang="en-US" b="1"/>
              <a:t> ở </a:t>
            </a:r>
            <a:r>
              <a:rPr lang="en-US" b="1" err="1"/>
              <a:t>định</a:t>
            </a:r>
            <a:r>
              <a:rPr lang="en-US" b="1"/>
              <a:t> </a:t>
            </a:r>
            <a:r>
              <a:rPr lang="en-US" b="1" err="1"/>
              <a:t>dạng</a:t>
            </a:r>
            <a:r>
              <a:rPr lang="en-US" b="1"/>
              <a:t> stereo:</a:t>
            </a:r>
            <a:r>
              <a:rPr lang="en-US"/>
              <a:t> MUSICGEN </a:t>
            </a:r>
            <a:r>
              <a:rPr lang="en-US" err="1"/>
              <a:t>sử</a:t>
            </a:r>
            <a:r>
              <a:rPr lang="en-US"/>
              <a:t> </a:t>
            </a:r>
            <a:r>
              <a:rPr lang="en-US" err="1"/>
              <a:t>dụng</a:t>
            </a:r>
            <a:r>
              <a:rPr lang="en-US"/>
              <a:t> </a:t>
            </a:r>
            <a:r>
              <a:rPr lang="en-US" err="1"/>
              <a:t>các</a:t>
            </a:r>
            <a:r>
              <a:rPr lang="en-US"/>
              <a:t> </a:t>
            </a:r>
            <a:r>
              <a:rPr lang="en-US" err="1"/>
              <a:t>kỹ</a:t>
            </a:r>
            <a:r>
              <a:rPr lang="en-US"/>
              <a:t> </a:t>
            </a:r>
            <a:r>
              <a:rPr lang="en-US" err="1"/>
              <a:t>thuật</a:t>
            </a:r>
            <a:r>
              <a:rPr lang="en-US"/>
              <a:t> </a:t>
            </a:r>
            <a:r>
              <a:rPr lang="en-US" err="1"/>
              <a:t>tạo</a:t>
            </a:r>
            <a:r>
              <a:rPr lang="en-US"/>
              <a:t> </a:t>
            </a:r>
            <a:r>
              <a:rPr lang="en-US" err="1"/>
              <a:t>mới</a:t>
            </a:r>
            <a:r>
              <a:rPr lang="en-US"/>
              <a:t> </a:t>
            </a:r>
            <a:r>
              <a:rPr lang="en-US" err="1"/>
              <a:t>để</a:t>
            </a:r>
            <a:r>
              <a:rPr lang="en-US"/>
              <a:t> </a:t>
            </a:r>
            <a:r>
              <a:rPr lang="en-US" err="1"/>
              <a:t>tạo</a:t>
            </a:r>
            <a:r>
              <a:rPr lang="en-US"/>
              <a:t> </a:t>
            </a:r>
            <a:r>
              <a:rPr lang="en-US" err="1"/>
              <a:t>ra</a:t>
            </a:r>
            <a:r>
              <a:rPr lang="en-US"/>
              <a:t> </a:t>
            </a:r>
            <a:r>
              <a:rPr lang="en-US" err="1"/>
              <a:t>âm</a:t>
            </a:r>
            <a:r>
              <a:rPr lang="en-US"/>
              <a:t> </a:t>
            </a:r>
            <a:r>
              <a:rPr lang="en-US" err="1"/>
              <a:t>thanh</a:t>
            </a:r>
            <a:r>
              <a:rPr lang="en-US"/>
              <a:t> </a:t>
            </a:r>
            <a:r>
              <a:rPr lang="en-US" err="1"/>
              <a:t>chất</a:t>
            </a:r>
            <a:r>
              <a:rPr lang="en-US"/>
              <a:t> </a:t>
            </a:r>
            <a:r>
              <a:rPr lang="en-US" err="1"/>
              <a:t>lượng</a:t>
            </a:r>
            <a:r>
              <a:rPr lang="en-US"/>
              <a:t> </a:t>
            </a:r>
            <a:r>
              <a:rPr lang="en-US" err="1"/>
              <a:t>cao</a:t>
            </a:r>
            <a:r>
              <a:rPr lang="en-US"/>
              <a:t>, </a:t>
            </a:r>
            <a:r>
              <a:rPr lang="en-US" err="1"/>
              <a:t>ngay</a:t>
            </a:r>
            <a:r>
              <a:rPr lang="en-US"/>
              <a:t> </a:t>
            </a:r>
            <a:r>
              <a:rPr lang="en-US" err="1"/>
              <a:t>cả</a:t>
            </a:r>
            <a:r>
              <a:rPr lang="en-US"/>
              <a:t> ở </a:t>
            </a:r>
            <a:r>
              <a:rPr lang="en-US" err="1"/>
              <a:t>định</a:t>
            </a:r>
            <a:r>
              <a:rPr lang="en-US"/>
              <a:t> </a:t>
            </a:r>
            <a:r>
              <a:rPr lang="en-US" err="1"/>
              <a:t>dạng</a:t>
            </a:r>
            <a:r>
              <a:rPr lang="en-US"/>
              <a:t> stereo. </a:t>
            </a:r>
            <a:r>
              <a:rPr lang="en-US" i="1" err="1"/>
              <a:t>Định</a:t>
            </a:r>
            <a:r>
              <a:rPr lang="en-US" i="1"/>
              <a:t> </a:t>
            </a:r>
            <a:r>
              <a:rPr lang="en-US" i="1" err="1"/>
              <a:t>dạng</a:t>
            </a:r>
            <a:r>
              <a:rPr lang="en-US" i="1"/>
              <a:t> stereo </a:t>
            </a:r>
            <a:r>
              <a:rPr lang="en-US" i="1" err="1"/>
              <a:t>là</a:t>
            </a:r>
            <a:r>
              <a:rPr lang="en-US" i="1"/>
              <a:t> </a:t>
            </a:r>
            <a:r>
              <a:rPr lang="en-US" i="1" err="1"/>
              <a:t>một</a:t>
            </a:r>
            <a:r>
              <a:rPr lang="en-US" i="1"/>
              <a:t> </a:t>
            </a:r>
            <a:r>
              <a:rPr lang="en-US" i="1" err="1"/>
              <a:t>định</a:t>
            </a:r>
            <a:r>
              <a:rPr lang="en-US" i="1"/>
              <a:t> </a:t>
            </a:r>
            <a:r>
              <a:rPr lang="en-US" i="1" err="1"/>
              <a:t>dạng</a:t>
            </a:r>
            <a:r>
              <a:rPr lang="en-US" i="1"/>
              <a:t> </a:t>
            </a:r>
            <a:r>
              <a:rPr lang="en-US" i="1" err="1"/>
              <a:t>âm</a:t>
            </a:r>
            <a:r>
              <a:rPr lang="en-US" i="1"/>
              <a:t> </a:t>
            </a:r>
            <a:r>
              <a:rPr lang="en-US" i="1" err="1"/>
              <a:t>thanh</a:t>
            </a:r>
            <a:r>
              <a:rPr lang="en-US" i="1"/>
              <a:t> </a:t>
            </a:r>
            <a:r>
              <a:rPr lang="en-US" i="1" err="1"/>
              <a:t>trong</a:t>
            </a:r>
            <a:r>
              <a:rPr lang="en-US" i="1"/>
              <a:t> </a:t>
            </a:r>
            <a:r>
              <a:rPr lang="en-US" i="1" err="1"/>
              <a:t>đó</a:t>
            </a:r>
            <a:r>
              <a:rPr lang="en-US" i="1"/>
              <a:t> </a:t>
            </a:r>
            <a:r>
              <a:rPr lang="en-US" i="1" err="1"/>
              <a:t>âm</a:t>
            </a:r>
            <a:r>
              <a:rPr lang="en-US" i="1"/>
              <a:t> </a:t>
            </a:r>
            <a:r>
              <a:rPr lang="en-US" i="1" err="1"/>
              <a:t>thanh</a:t>
            </a:r>
            <a:r>
              <a:rPr lang="en-US" i="1"/>
              <a:t> </a:t>
            </a:r>
            <a:r>
              <a:rPr lang="en-US" i="1" err="1"/>
              <a:t>được</a:t>
            </a:r>
            <a:r>
              <a:rPr lang="en-US" i="1"/>
              <a:t> chia </a:t>
            </a:r>
            <a:r>
              <a:rPr lang="en-US" i="1" err="1"/>
              <a:t>thành</a:t>
            </a:r>
            <a:r>
              <a:rPr lang="en-US" i="1"/>
              <a:t> </a:t>
            </a:r>
            <a:r>
              <a:rPr lang="en-US" i="1" err="1"/>
              <a:t>hai</a:t>
            </a:r>
            <a:r>
              <a:rPr lang="en-US" i="1"/>
              <a:t> </a:t>
            </a:r>
            <a:r>
              <a:rPr lang="en-US" i="1" err="1"/>
              <a:t>kênh</a:t>
            </a:r>
            <a:r>
              <a:rPr lang="en-US" i="1"/>
              <a:t> </a:t>
            </a:r>
            <a:r>
              <a:rPr lang="en-US" i="1" err="1"/>
              <a:t>riêng</a:t>
            </a:r>
            <a:r>
              <a:rPr lang="en-US" i="1"/>
              <a:t> </a:t>
            </a:r>
            <a:r>
              <a:rPr lang="en-US" i="1" err="1"/>
              <a:t>biệt</a:t>
            </a:r>
            <a:r>
              <a:rPr lang="en-US" i="1"/>
              <a:t>, </a:t>
            </a:r>
            <a:r>
              <a:rPr lang="en-US" i="1" err="1"/>
              <a:t>một</a:t>
            </a:r>
            <a:r>
              <a:rPr lang="en-US" i="1"/>
              <a:t> </a:t>
            </a:r>
            <a:r>
              <a:rPr lang="en-US" i="1" err="1"/>
              <a:t>kênh</a:t>
            </a:r>
            <a:r>
              <a:rPr lang="en-US" i="1"/>
              <a:t> </a:t>
            </a:r>
            <a:r>
              <a:rPr lang="en-US" i="1" err="1"/>
              <a:t>cho</a:t>
            </a:r>
            <a:r>
              <a:rPr lang="en-US" i="1"/>
              <a:t> tai </a:t>
            </a:r>
            <a:r>
              <a:rPr lang="en-US" i="1" err="1"/>
              <a:t>trái</a:t>
            </a:r>
            <a:r>
              <a:rPr lang="en-US" i="1"/>
              <a:t> </a:t>
            </a:r>
            <a:r>
              <a:rPr lang="en-US" i="1" err="1"/>
              <a:t>và</a:t>
            </a:r>
            <a:r>
              <a:rPr lang="en-US" i="1"/>
              <a:t> </a:t>
            </a:r>
            <a:r>
              <a:rPr lang="en-US" i="1" err="1"/>
              <a:t>một</a:t>
            </a:r>
            <a:r>
              <a:rPr lang="en-US" i="1"/>
              <a:t> </a:t>
            </a:r>
            <a:r>
              <a:rPr lang="en-US" i="1" err="1"/>
              <a:t>kênh</a:t>
            </a:r>
            <a:r>
              <a:rPr lang="en-US" i="1"/>
              <a:t> </a:t>
            </a:r>
            <a:r>
              <a:rPr lang="en-US" i="1" err="1"/>
              <a:t>cho</a:t>
            </a:r>
            <a:r>
              <a:rPr lang="en-US" i="1"/>
              <a:t> tai </a:t>
            </a:r>
            <a:r>
              <a:rPr lang="en-US" i="1" err="1"/>
              <a:t>phải</a:t>
            </a:r>
            <a:r>
              <a:rPr lang="en-US" i="1"/>
              <a:t>.)</a:t>
            </a:r>
            <a:endParaRPr lang="vi-VN" i="1"/>
          </a:p>
          <a:p>
            <a:pPr marL="171450" indent="-171450"/>
            <a:r>
              <a:rPr lang="en-US" b="1" err="1"/>
              <a:t>Giảm</a:t>
            </a:r>
            <a:r>
              <a:rPr lang="en-US" b="1"/>
              <a:t> </a:t>
            </a:r>
            <a:r>
              <a:rPr lang="en-US" b="1" err="1"/>
              <a:t>số</a:t>
            </a:r>
            <a:r>
              <a:rPr lang="en-US" b="1"/>
              <a:t> </a:t>
            </a:r>
            <a:r>
              <a:rPr lang="en-US" b="1" err="1"/>
              <a:t>lượng</a:t>
            </a:r>
            <a:r>
              <a:rPr lang="en-US" b="1"/>
              <a:t> </a:t>
            </a:r>
            <a:r>
              <a:rPr lang="en-US" b="1" err="1"/>
              <a:t>bước</a:t>
            </a:r>
            <a:r>
              <a:rPr lang="en-US" b="1"/>
              <a:t> </a:t>
            </a:r>
            <a:r>
              <a:rPr lang="en-US" b="1" err="1"/>
              <a:t>thời</a:t>
            </a:r>
            <a:r>
              <a:rPr lang="en-US" b="1"/>
              <a:t> </a:t>
            </a:r>
            <a:r>
              <a:rPr lang="en-US" b="1" err="1"/>
              <a:t>gian</a:t>
            </a:r>
            <a:r>
              <a:rPr lang="en-US" b="1"/>
              <a:t> autoregressive so </a:t>
            </a:r>
            <a:r>
              <a:rPr lang="en-US" b="1" err="1"/>
              <a:t>với</a:t>
            </a:r>
            <a:r>
              <a:rPr lang="en-US" b="1"/>
              <a:t> </a:t>
            </a:r>
            <a:r>
              <a:rPr lang="en-US" b="1" err="1"/>
              <a:t>cách</a:t>
            </a:r>
            <a:r>
              <a:rPr lang="en-US" b="1"/>
              <a:t> </a:t>
            </a:r>
            <a:r>
              <a:rPr lang="en-US" b="1" err="1"/>
              <a:t>tiếp</a:t>
            </a:r>
            <a:r>
              <a:rPr lang="en-US" b="1"/>
              <a:t> </a:t>
            </a:r>
            <a:r>
              <a:rPr lang="en-US" b="1" err="1"/>
              <a:t>cận</a:t>
            </a:r>
            <a:r>
              <a:rPr lang="en-US" b="1"/>
              <a:t> </a:t>
            </a:r>
            <a:r>
              <a:rPr lang="vi-VN" b="1" err="1"/>
              <a:t>flattening</a:t>
            </a:r>
            <a:r>
              <a:rPr lang="en-US" b="1"/>
              <a:t>:</a:t>
            </a:r>
            <a:r>
              <a:rPr lang="en-US"/>
              <a:t> MUSICGEN </a:t>
            </a:r>
            <a:r>
              <a:rPr lang="en-US" err="1"/>
              <a:t>sử</a:t>
            </a:r>
            <a:r>
              <a:rPr lang="en-US"/>
              <a:t> </a:t>
            </a:r>
            <a:r>
              <a:rPr lang="en-US" err="1"/>
              <a:t>dụng</a:t>
            </a:r>
            <a:r>
              <a:rPr lang="en-US"/>
              <a:t> </a:t>
            </a:r>
            <a:r>
              <a:rPr lang="en-US" err="1"/>
              <a:t>một</a:t>
            </a:r>
            <a:r>
              <a:rPr lang="en-US"/>
              <a:t> </a:t>
            </a:r>
            <a:r>
              <a:rPr lang="en-US" err="1"/>
              <a:t>phương</a:t>
            </a:r>
            <a:r>
              <a:rPr lang="en-US"/>
              <a:t> </a:t>
            </a:r>
            <a:r>
              <a:rPr lang="en-US" err="1"/>
              <a:t>pháp</a:t>
            </a:r>
            <a:r>
              <a:rPr lang="en-US"/>
              <a:t> </a:t>
            </a:r>
            <a:r>
              <a:rPr lang="en-US" err="1"/>
              <a:t>mới</a:t>
            </a:r>
            <a:r>
              <a:rPr lang="en-US"/>
              <a:t> </a:t>
            </a:r>
            <a:r>
              <a:rPr lang="en-US" err="1"/>
              <a:t>để</a:t>
            </a:r>
            <a:r>
              <a:rPr lang="en-US"/>
              <a:t> </a:t>
            </a:r>
            <a:r>
              <a:rPr lang="en-US" err="1"/>
              <a:t>tạo</a:t>
            </a:r>
            <a:r>
              <a:rPr lang="en-US"/>
              <a:t> </a:t>
            </a:r>
            <a:r>
              <a:rPr lang="en-US" err="1"/>
              <a:t>âm</a:t>
            </a:r>
            <a:r>
              <a:rPr lang="en-US"/>
              <a:t> </a:t>
            </a:r>
            <a:r>
              <a:rPr lang="en-US" err="1"/>
              <a:t>thanh</a:t>
            </a:r>
            <a:r>
              <a:rPr lang="en-US"/>
              <a:t>, </a:t>
            </a:r>
            <a:r>
              <a:rPr lang="en-US" err="1"/>
              <a:t>giúp</a:t>
            </a:r>
            <a:r>
              <a:rPr lang="en-US"/>
              <a:t> </a:t>
            </a:r>
            <a:r>
              <a:rPr lang="en-US" err="1"/>
              <a:t>giảm</a:t>
            </a:r>
            <a:r>
              <a:rPr lang="en-US"/>
              <a:t> </a:t>
            </a:r>
            <a:r>
              <a:rPr lang="en-US" err="1"/>
              <a:t>số</a:t>
            </a:r>
            <a:r>
              <a:rPr lang="en-US"/>
              <a:t> </a:t>
            </a:r>
            <a:r>
              <a:rPr lang="en-US" err="1"/>
              <a:t>lượng</a:t>
            </a:r>
            <a:r>
              <a:rPr lang="en-US"/>
              <a:t> </a:t>
            </a:r>
            <a:r>
              <a:rPr lang="en-US" err="1"/>
              <a:t>bước</a:t>
            </a:r>
            <a:r>
              <a:rPr lang="en-US"/>
              <a:t> </a:t>
            </a:r>
            <a:r>
              <a:rPr lang="en-US" err="1"/>
              <a:t>thời</a:t>
            </a:r>
            <a:r>
              <a:rPr lang="en-US"/>
              <a:t> </a:t>
            </a:r>
            <a:r>
              <a:rPr lang="en-US" err="1"/>
              <a:t>gian</a:t>
            </a:r>
            <a:r>
              <a:rPr lang="en-US"/>
              <a:t> autoregressive </a:t>
            </a:r>
            <a:r>
              <a:rPr lang="en-US" err="1"/>
              <a:t>cần</a:t>
            </a:r>
            <a:r>
              <a:rPr lang="en-US"/>
              <a:t> </a:t>
            </a:r>
            <a:r>
              <a:rPr lang="en-US" err="1"/>
              <a:t>thiết</a:t>
            </a:r>
            <a:r>
              <a:rPr lang="en-US"/>
              <a:t>. </a:t>
            </a:r>
            <a:r>
              <a:rPr lang="en-US" err="1"/>
              <a:t>Điều</a:t>
            </a:r>
            <a:r>
              <a:rPr lang="en-US"/>
              <a:t> </a:t>
            </a:r>
            <a:r>
              <a:rPr lang="en-US" err="1"/>
              <a:t>này</a:t>
            </a:r>
            <a:r>
              <a:rPr lang="en-US"/>
              <a:t> </a:t>
            </a:r>
            <a:r>
              <a:rPr lang="en-US" err="1"/>
              <a:t>có</a:t>
            </a:r>
            <a:r>
              <a:rPr lang="en-US"/>
              <a:t> </a:t>
            </a:r>
            <a:r>
              <a:rPr lang="en-US" err="1"/>
              <a:t>thể</a:t>
            </a:r>
            <a:r>
              <a:rPr lang="en-US"/>
              <a:t> </a:t>
            </a:r>
            <a:r>
              <a:rPr lang="en-US" err="1"/>
              <a:t>cải</a:t>
            </a:r>
            <a:r>
              <a:rPr lang="en-US"/>
              <a:t> </a:t>
            </a:r>
            <a:r>
              <a:rPr lang="en-US" err="1"/>
              <a:t>thiện</a:t>
            </a:r>
            <a:r>
              <a:rPr lang="en-US"/>
              <a:t> </a:t>
            </a:r>
            <a:r>
              <a:rPr lang="en-US" err="1"/>
              <a:t>hiệu</a:t>
            </a:r>
            <a:r>
              <a:rPr lang="en-US"/>
              <a:t> </a:t>
            </a:r>
            <a:r>
              <a:rPr lang="en-US" err="1"/>
              <a:t>suất</a:t>
            </a:r>
            <a:r>
              <a:rPr lang="en-US"/>
              <a:t> </a:t>
            </a:r>
            <a:r>
              <a:rPr lang="en-US" err="1"/>
              <a:t>của</a:t>
            </a:r>
            <a:r>
              <a:rPr lang="en-US"/>
              <a:t> </a:t>
            </a:r>
            <a:r>
              <a:rPr lang="en-US" err="1"/>
              <a:t>mô</a:t>
            </a:r>
            <a:r>
              <a:rPr lang="en-US"/>
              <a:t> </a:t>
            </a:r>
            <a:r>
              <a:rPr lang="en-US" err="1"/>
              <a:t>hình</a:t>
            </a:r>
            <a:r>
              <a:rPr lang="en-US"/>
              <a:t> </a:t>
            </a:r>
            <a:r>
              <a:rPr lang="en-US" err="1"/>
              <a:t>và</a:t>
            </a:r>
            <a:r>
              <a:rPr lang="en-US"/>
              <a:t> </a:t>
            </a:r>
            <a:r>
              <a:rPr lang="en-US" err="1"/>
              <a:t>làm</a:t>
            </a:r>
            <a:r>
              <a:rPr lang="en-US"/>
              <a:t> </a:t>
            </a:r>
            <a:r>
              <a:rPr lang="en-US" err="1"/>
              <a:t>cho</a:t>
            </a:r>
            <a:r>
              <a:rPr lang="en-US"/>
              <a:t> </a:t>
            </a:r>
            <a:r>
              <a:rPr lang="en-US" err="1"/>
              <a:t>nó</a:t>
            </a:r>
            <a:r>
              <a:rPr lang="en-US"/>
              <a:t> </a:t>
            </a:r>
            <a:r>
              <a:rPr lang="en-US" err="1"/>
              <a:t>dễ</a:t>
            </a:r>
            <a:r>
              <a:rPr lang="en-US"/>
              <a:t> </a:t>
            </a:r>
            <a:r>
              <a:rPr lang="en-US" err="1"/>
              <a:t>dàng</a:t>
            </a:r>
            <a:r>
              <a:rPr lang="en-US"/>
              <a:t> </a:t>
            </a:r>
            <a:r>
              <a:rPr lang="en-US" err="1"/>
              <a:t>hơn</a:t>
            </a:r>
            <a:r>
              <a:rPr lang="en-US"/>
              <a:t> </a:t>
            </a:r>
            <a:r>
              <a:rPr lang="en-US" err="1"/>
              <a:t>để</a:t>
            </a:r>
            <a:r>
              <a:rPr lang="en-US"/>
              <a:t> </a:t>
            </a:r>
            <a:r>
              <a:rPr lang="en-US" err="1"/>
              <a:t>đào</a:t>
            </a:r>
            <a:r>
              <a:rPr lang="en-US"/>
              <a:t> </a:t>
            </a:r>
            <a:r>
              <a:rPr lang="en-US" err="1"/>
              <a:t>tạo</a:t>
            </a:r>
            <a:r>
              <a:rPr lang="en-US"/>
              <a:t>.</a:t>
            </a:r>
            <a:r>
              <a:rPr lang="en-US" i="1"/>
              <a:t>(autoregressive </a:t>
            </a:r>
            <a:r>
              <a:rPr lang="en-US" i="1" err="1"/>
              <a:t>là</a:t>
            </a:r>
            <a:r>
              <a:rPr lang="en-US" i="1"/>
              <a:t> </a:t>
            </a:r>
            <a:r>
              <a:rPr lang="en-US" i="1" err="1"/>
              <a:t>một</a:t>
            </a:r>
            <a:r>
              <a:rPr lang="en-US" i="1"/>
              <a:t> </a:t>
            </a:r>
            <a:r>
              <a:rPr lang="en-US" i="1" err="1"/>
              <a:t>kỹ</a:t>
            </a:r>
            <a:r>
              <a:rPr lang="en-US" i="1"/>
              <a:t> </a:t>
            </a:r>
            <a:r>
              <a:rPr lang="en-US" i="1" err="1"/>
              <a:t>thuật</a:t>
            </a:r>
            <a:r>
              <a:rPr lang="en-US" i="1"/>
              <a:t> </a:t>
            </a:r>
            <a:r>
              <a:rPr lang="en-US" i="1" err="1"/>
              <a:t>được</a:t>
            </a:r>
            <a:r>
              <a:rPr lang="en-US" i="1"/>
              <a:t> </a:t>
            </a:r>
            <a:r>
              <a:rPr lang="en-US" i="1" err="1"/>
              <a:t>sử</a:t>
            </a:r>
            <a:r>
              <a:rPr lang="en-US" i="1"/>
              <a:t> </a:t>
            </a:r>
            <a:r>
              <a:rPr lang="en-US" i="1" err="1"/>
              <a:t>dụng</a:t>
            </a:r>
            <a:r>
              <a:rPr lang="en-US" i="1"/>
              <a:t> </a:t>
            </a:r>
            <a:r>
              <a:rPr lang="en-US" i="1" err="1"/>
              <a:t>để</a:t>
            </a:r>
            <a:r>
              <a:rPr lang="en-US" i="1"/>
              <a:t> </a:t>
            </a:r>
            <a:r>
              <a:rPr lang="en-US" i="1" err="1"/>
              <a:t>cải</a:t>
            </a:r>
            <a:r>
              <a:rPr lang="en-US" i="1"/>
              <a:t> </a:t>
            </a:r>
            <a:r>
              <a:rPr lang="en-US" i="1" err="1"/>
              <a:t>thiện</a:t>
            </a:r>
            <a:r>
              <a:rPr lang="en-US" i="1"/>
              <a:t> </a:t>
            </a:r>
            <a:r>
              <a:rPr lang="en-US" i="1" err="1"/>
              <a:t>hiệu</a:t>
            </a:r>
            <a:r>
              <a:rPr lang="en-US" i="1"/>
              <a:t> </a:t>
            </a:r>
            <a:r>
              <a:rPr lang="en-US" i="1" err="1"/>
              <a:t>suất</a:t>
            </a:r>
            <a:r>
              <a:rPr lang="en-US" i="1"/>
              <a:t> </a:t>
            </a:r>
            <a:r>
              <a:rPr lang="en-US" i="1" err="1"/>
              <a:t>và</a:t>
            </a:r>
            <a:r>
              <a:rPr lang="en-US" i="1"/>
              <a:t> </a:t>
            </a:r>
            <a:r>
              <a:rPr lang="en-US" i="1" err="1"/>
              <a:t>khả</a:t>
            </a:r>
            <a:r>
              <a:rPr lang="en-US" i="1"/>
              <a:t> </a:t>
            </a:r>
            <a:r>
              <a:rPr lang="en-US" i="1" err="1"/>
              <a:t>năng</a:t>
            </a:r>
            <a:r>
              <a:rPr lang="en-US" i="1"/>
              <a:t> </a:t>
            </a:r>
            <a:r>
              <a:rPr lang="en-US" i="1" err="1"/>
              <a:t>mở</a:t>
            </a:r>
            <a:r>
              <a:rPr lang="en-US" i="1"/>
              <a:t> </a:t>
            </a:r>
            <a:r>
              <a:rPr lang="en-US" i="1" err="1"/>
              <a:t>rộng</a:t>
            </a:r>
            <a:r>
              <a:rPr lang="en-US" i="1"/>
              <a:t> </a:t>
            </a:r>
            <a:r>
              <a:rPr lang="en-US" i="1" err="1"/>
              <a:t>của</a:t>
            </a:r>
            <a:r>
              <a:rPr lang="en-US" i="1"/>
              <a:t> </a:t>
            </a:r>
            <a:r>
              <a:rPr lang="en-US" i="1" err="1"/>
              <a:t>các</a:t>
            </a:r>
            <a:r>
              <a:rPr lang="en-US" i="1"/>
              <a:t> </a:t>
            </a:r>
            <a:r>
              <a:rPr lang="en-US" i="1" err="1"/>
              <a:t>mô</a:t>
            </a:r>
            <a:r>
              <a:rPr lang="en-US" i="1"/>
              <a:t> </a:t>
            </a:r>
            <a:r>
              <a:rPr lang="en-US" i="1" err="1"/>
              <a:t>hình</a:t>
            </a:r>
            <a:r>
              <a:rPr lang="en-US" i="1"/>
              <a:t> </a:t>
            </a:r>
            <a:r>
              <a:rPr lang="en-US" i="1" err="1"/>
              <a:t>tạo</a:t>
            </a:r>
            <a:r>
              <a:rPr lang="en-US" i="1"/>
              <a:t> </a:t>
            </a:r>
            <a:r>
              <a:rPr lang="en-US" i="1" err="1"/>
              <a:t>âm</a:t>
            </a:r>
            <a:r>
              <a:rPr lang="en-US" i="1"/>
              <a:t> </a:t>
            </a:r>
            <a:r>
              <a:rPr lang="en-US" i="1" err="1"/>
              <a:t>thanh</a:t>
            </a:r>
            <a:r>
              <a:rPr lang="en-US" i="1"/>
              <a:t>. </a:t>
            </a:r>
            <a:r>
              <a:rPr lang="en-US" i="1" err="1"/>
              <a:t>Kỹ</a:t>
            </a:r>
            <a:r>
              <a:rPr lang="en-US" i="1"/>
              <a:t> </a:t>
            </a:r>
            <a:r>
              <a:rPr lang="en-US" i="1" err="1"/>
              <a:t>thuật</a:t>
            </a:r>
            <a:r>
              <a:rPr lang="en-US" i="1"/>
              <a:t> </a:t>
            </a:r>
            <a:r>
              <a:rPr lang="en-US" i="1" err="1"/>
              <a:t>này</a:t>
            </a:r>
            <a:r>
              <a:rPr lang="en-US" i="1"/>
              <a:t> </a:t>
            </a:r>
            <a:r>
              <a:rPr lang="en-US" i="1" err="1"/>
              <a:t>hoạt</a:t>
            </a:r>
            <a:r>
              <a:rPr lang="en-US" i="1"/>
              <a:t> </a:t>
            </a:r>
            <a:r>
              <a:rPr lang="en-US" i="1" err="1"/>
              <a:t>động</a:t>
            </a:r>
            <a:r>
              <a:rPr lang="en-US" i="1"/>
              <a:t> </a:t>
            </a:r>
            <a:r>
              <a:rPr lang="en-US" i="1" err="1"/>
              <a:t>bằng</a:t>
            </a:r>
            <a:r>
              <a:rPr lang="en-US" i="1"/>
              <a:t> </a:t>
            </a:r>
            <a:r>
              <a:rPr lang="en-US" i="1" err="1"/>
              <a:t>cách</a:t>
            </a:r>
            <a:r>
              <a:rPr lang="en-US" i="1"/>
              <a:t> </a:t>
            </a:r>
            <a:r>
              <a:rPr lang="en-US" i="1" err="1"/>
              <a:t>giảm</a:t>
            </a:r>
            <a:r>
              <a:rPr lang="en-US" i="1"/>
              <a:t> </a:t>
            </a:r>
            <a:r>
              <a:rPr lang="en-US" i="1" err="1"/>
              <a:t>số</a:t>
            </a:r>
            <a:r>
              <a:rPr lang="en-US" i="1"/>
              <a:t> </a:t>
            </a:r>
            <a:r>
              <a:rPr lang="en-US" i="1" err="1"/>
              <a:t>lượng</a:t>
            </a:r>
            <a:r>
              <a:rPr lang="en-US" i="1"/>
              <a:t> </a:t>
            </a:r>
            <a:r>
              <a:rPr lang="en-US" i="1" err="1"/>
              <a:t>lần</a:t>
            </a:r>
            <a:r>
              <a:rPr lang="en-US" i="1"/>
              <a:t> </a:t>
            </a:r>
            <a:r>
              <a:rPr lang="en-US" i="1" err="1"/>
              <a:t>mô</a:t>
            </a:r>
            <a:r>
              <a:rPr lang="en-US" i="1"/>
              <a:t> </a:t>
            </a:r>
            <a:r>
              <a:rPr lang="en-US" i="1" err="1"/>
              <a:t>hình</a:t>
            </a:r>
            <a:r>
              <a:rPr lang="en-US" i="1"/>
              <a:t> </a:t>
            </a:r>
            <a:r>
              <a:rPr lang="en-US" i="1" err="1"/>
              <a:t>cần</a:t>
            </a:r>
            <a:r>
              <a:rPr lang="en-US" i="1"/>
              <a:t> </a:t>
            </a:r>
            <a:r>
              <a:rPr lang="en-US" i="1" err="1"/>
              <a:t>dự</a:t>
            </a:r>
            <a:r>
              <a:rPr lang="en-US" i="1"/>
              <a:t> </a:t>
            </a:r>
            <a:r>
              <a:rPr lang="en-US" i="1" err="1"/>
              <a:t>đoán</a:t>
            </a:r>
            <a:r>
              <a:rPr lang="en-US" i="1"/>
              <a:t> </a:t>
            </a:r>
            <a:r>
              <a:rPr lang="en-US" i="1" err="1"/>
              <a:t>một</a:t>
            </a:r>
            <a:r>
              <a:rPr lang="en-US" i="1"/>
              <a:t> </a:t>
            </a:r>
            <a:r>
              <a:rPr lang="en-US" i="1" err="1"/>
              <a:t>mẫu</a:t>
            </a:r>
            <a:r>
              <a:rPr lang="en-US" i="1"/>
              <a:t> </a:t>
            </a:r>
            <a:r>
              <a:rPr lang="en-US" i="1" err="1"/>
              <a:t>âm</a:t>
            </a:r>
            <a:r>
              <a:rPr lang="en-US" i="1"/>
              <a:t> </a:t>
            </a:r>
            <a:r>
              <a:rPr lang="en-US" i="1" err="1"/>
              <a:t>thanh</a:t>
            </a:r>
            <a:r>
              <a:rPr lang="en-US" i="1"/>
              <a:t> </a:t>
            </a:r>
            <a:r>
              <a:rPr lang="en-US" i="1" err="1"/>
              <a:t>mới</a:t>
            </a:r>
            <a:r>
              <a:rPr lang="en-US" i="1"/>
              <a:t> </a:t>
            </a:r>
            <a:r>
              <a:rPr lang="en-US" i="1" err="1"/>
              <a:t>từ</a:t>
            </a:r>
            <a:r>
              <a:rPr lang="en-US" i="1"/>
              <a:t> </a:t>
            </a:r>
            <a:r>
              <a:rPr lang="en-US" i="1" err="1"/>
              <a:t>các</a:t>
            </a:r>
            <a:r>
              <a:rPr lang="en-US" i="1"/>
              <a:t> </a:t>
            </a:r>
            <a:r>
              <a:rPr lang="en-US" i="1" err="1"/>
              <a:t>mẫu</a:t>
            </a:r>
            <a:r>
              <a:rPr lang="en-US" i="1"/>
              <a:t> </a:t>
            </a:r>
            <a:r>
              <a:rPr lang="en-US" i="1" err="1"/>
              <a:t>âm</a:t>
            </a:r>
            <a:r>
              <a:rPr lang="en-US" i="1"/>
              <a:t> </a:t>
            </a:r>
            <a:r>
              <a:rPr lang="en-US" i="1" err="1"/>
              <a:t>thanh</a:t>
            </a:r>
            <a:r>
              <a:rPr lang="en-US" i="1"/>
              <a:t> </a:t>
            </a:r>
            <a:r>
              <a:rPr lang="en-US" i="1" err="1"/>
              <a:t>đã</a:t>
            </a:r>
            <a:r>
              <a:rPr lang="en-US" i="1"/>
              <a:t> </a:t>
            </a:r>
            <a:r>
              <a:rPr lang="en-US" i="1" err="1"/>
              <a:t>tạo</a:t>
            </a:r>
            <a:r>
              <a:rPr lang="en-US" i="1"/>
              <a:t> </a:t>
            </a:r>
            <a:r>
              <a:rPr lang="en-US" i="1" err="1"/>
              <a:t>trước</a:t>
            </a:r>
            <a:r>
              <a:rPr lang="en-US" i="1"/>
              <a:t> </a:t>
            </a:r>
            <a:r>
              <a:rPr lang="en-US" i="1" err="1"/>
              <a:t>đó</a:t>
            </a:r>
            <a:r>
              <a:rPr lang="en-US" i="1"/>
              <a:t>.)</a:t>
            </a:r>
          </a:p>
          <a:p>
            <a:pPr marL="171450" indent="-171450"/>
            <a:r>
              <a:rPr lang="en-US" b="1" err="1"/>
              <a:t>Nghiên</a:t>
            </a:r>
            <a:r>
              <a:rPr lang="en-US" b="1"/>
              <a:t> </a:t>
            </a:r>
            <a:r>
              <a:rPr lang="en-US" b="1" err="1"/>
              <a:t>cứu</a:t>
            </a:r>
            <a:r>
              <a:rPr lang="en-US" b="1"/>
              <a:t> </a:t>
            </a:r>
            <a:r>
              <a:rPr lang="en-US" b="1" err="1"/>
              <a:t>toàn</a:t>
            </a:r>
            <a:r>
              <a:rPr lang="en-US" b="1"/>
              <a:t> </a:t>
            </a:r>
            <a:r>
              <a:rPr lang="en-US" b="1" err="1"/>
              <a:t>diện</a:t>
            </a:r>
            <a:r>
              <a:rPr lang="en-US" b="1"/>
              <a:t> </a:t>
            </a:r>
            <a:r>
              <a:rPr lang="en-US" b="1" err="1"/>
              <a:t>về</a:t>
            </a:r>
            <a:r>
              <a:rPr lang="en-US" b="1"/>
              <a:t> </a:t>
            </a:r>
            <a:r>
              <a:rPr lang="en-US" b="1" err="1"/>
              <a:t>tác</a:t>
            </a:r>
            <a:r>
              <a:rPr lang="en-US" b="1"/>
              <a:t> </a:t>
            </a:r>
            <a:r>
              <a:rPr lang="en-US" b="1" err="1"/>
              <a:t>động</a:t>
            </a:r>
            <a:r>
              <a:rPr lang="en-US" b="1"/>
              <a:t> </a:t>
            </a:r>
            <a:r>
              <a:rPr lang="en-US" b="1" err="1"/>
              <a:t>của</a:t>
            </a:r>
            <a:r>
              <a:rPr lang="en-US" b="1"/>
              <a:t> </a:t>
            </a:r>
            <a:r>
              <a:rPr lang="en-US" b="1" err="1"/>
              <a:t>kích</a:t>
            </a:r>
            <a:r>
              <a:rPr lang="en-US" b="1"/>
              <a:t> </a:t>
            </a:r>
            <a:r>
              <a:rPr lang="en-US" b="1" err="1"/>
              <a:t>thước</a:t>
            </a:r>
            <a:r>
              <a:rPr lang="en-US" b="1"/>
              <a:t> </a:t>
            </a:r>
            <a:r>
              <a:rPr lang="en-US" b="1" err="1"/>
              <a:t>mô</a:t>
            </a:r>
            <a:r>
              <a:rPr lang="en-US" b="1"/>
              <a:t> </a:t>
            </a:r>
            <a:r>
              <a:rPr lang="en-US" b="1" err="1"/>
              <a:t>hình</a:t>
            </a:r>
            <a:r>
              <a:rPr lang="en-US" b="1"/>
              <a:t>, </a:t>
            </a:r>
            <a:r>
              <a:rPr lang="en-US" b="1" err="1"/>
              <a:t>phương</a:t>
            </a:r>
            <a:r>
              <a:rPr lang="en-US" b="1"/>
              <a:t> </a:t>
            </a:r>
            <a:r>
              <a:rPr lang="en-US" b="1" err="1"/>
              <a:t>pháp</a:t>
            </a:r>
            <a:r>
              <a:rPr lang="en-US" b="1"/>
              <a:t> </a:t>
            </a:r>
            <a:r>
              <a:rPr lang="en-US" b="1" err="1"/>
              <a:t>điều</a:t>
            </a:r>
            <a:r>
              <a:rPr lang="en-US" b="1"/>
              <a:t> </a:t>
            </a:r>
            <a:r>
              <a:rPr lang="en-US" b="1" err="1"/>
              <a:t>kiện</a:t>
            </a:r>
            <a:r>
              <a:rPr lang="en-US" b="1"/>
              <a:t> </a:t>
            </a:r>
            <a:r>
              <a:rPr lang="en-US" b="1" err="1"/>
              <a:t>và</a:t>
            </a:r>
            <a:r>
              <a:rPr lang="en-US" b="1"/>
              <a:t> </a:t>
            </a:r>
            <a:r>
              <a:rPr lang="en-US" b="1" err="1"/>
              <a:t>kỹ</a:t>
            </a:r>
            <a:r>
              <a:rPr lang="en-US" b="1"/>
              <a:t> </a:t>
            </a:r>
            <a:r>
              <a:rPr lang="en-US" b="1" err="1"/>
              <a:t>thuật</a:t>
            </a:r>
            <a:r>
              <a:rPr lang="en-US" b="1"/>
              <a:t> </a:t>
            </a:r>
            <a:r>
              <a:rPr lang="en-US" b="1" err="1"/>
              <a:t>tiền</a:t>
            </a:r>
            <a:r>
              <a:rPr lang="en-US" b="1"/>
              <a:t> </a:t>
            </a:r>
            <a:r>
              <a:rPr lang="en-US" b="1" err="1"/>
              <a:t>xử</a:t>
            </a:r>
            <a:r>
              <a:rPr lang="en-US" b="1"/>
              <a:t> </a:t>
            </a:r>
            <a:r>
              <a:rPr lang="en-US" b="1" err="1"/>
              <a:t>lý</a:t>
            </a:r>
            <a:r>
              <a:rPr lang="en-US" b="1"/>
              <a:t> </a:t>
            </a:r>
            <a:r>
              <a:rPr lang="en-US" b="1" err="1"/>
              <a:t>văn</a:t>
            </a:r>
            <a:r>
              <a:rPr lang="en-US" b="1"/>
              <a:t> </a:t>
            </a:r>
            <a:r>
              <a:rPr lang="en-US" b="1" err="1"/>
              <a:t>bản</a:t>
            </a:r>
            <a:r>
              <a:rPr lang="en-US"/>
              <a:t>: MUSICGEN </a:t>
            </a:r>
            <a:r>
              <a:rPr lang="en-US" err="1"/>
              <a:t>đã</a:t>
            </a:r>
            <a:r>
              <a:rPr lang="en-US"/>
              <a:t> </a:t>
            </a:r>
            <a:r>
              <a:rPr lang="en-US" err="1"/>
              <a:t>được</a:t>
            </a:r>
            <a:r>
              <a:rPr lang="en-US"/>
              <a:t> </a:t>
            </a:r>
            <a:r>
              <a:rPr lang="en-US" err="1"/>
              <a:t>nghiên</a:t>
            </a:r>
            <a:r>
              <a:rPr lang="en-US"/>
              <a:t> </a:t>
            </a:r>
            <a:r>
              <a:rPr lang="en-US" err="1"/>
              <a:t>cứu</a:t>
            </a:r>
            <a:r>
              <a:rPr lang="en-US"/>
              <a:t> </a:t>
            </a:r>
            <a:r>
              <a:rPr lang="en-US" err="1"/>
              <a:t>kỹ</a:t>
            </a:r>
            <a:r>
              <a:rPr lang="en-US"/>
              <a:t> </a:t>
            </a:r>
            <a:r>
              <a:rPr lang="en-US" err="1"/>
              <a:t>lưỡng</a:t>
            </a:r>
            <a:r>
              <a:rPr lang="en-US"/>
              <a:t> </a:t>
            </a:r>
            <a:r>
              <a:rPr lang="en-US" err="1"/>
              <a:t>để</a:t>
            </a:r>
            <a:r>
              <a:rPr lang="en-US"/>
              <a:t> </a:t>
            </a:r>
            <a:r>
              <a:rPr lang="en-US" err="1"/>
              <a:t>hiểu</a:t>
            </a:r>
            <a:r>
              <a:rPr lang="en-US"/>
              <a:t> </a:t>
            </a:r>
            <a:r>
              <a:rPr lang="en-US" err="1"/>
              <a:t>tác</a:t>
            </a:r>
            <a:r>
              <a:rPr lang="en-US"/>
              <a:t> </a:t>
            </a:r>
            <a:r>
              <a:rPr lang="en-US" err="1"/>
              <a:t>động</a:t>
            </a:r>
            <a:r>
              <a:rPr lang="en-US"/>
              <a:t> </a:t>
            </a:r>
            <a:r>
              <a:rPr lang="en-US" err="1"/>
              <a:t>của</a:t>
            </a:r>
            <a:r>
              <a:rPr lang="en-US"/>
              <a:t> </a:t>
            </a:r>
            <a:r>
              <a:rPr lang="en-US" err="1"/>
              <a:t>các</a:t>
            </a:r>
            <a:r>
              <a:rPr lang="en-US"/>
              <a:t> </a:t>
            </a:r>
            <a:r>
              <a:rPr lang="en-US" err="1"/>
              <a:t>yếu</a:t>
            </a:r>
            <a:r>
              <a:rPr lang="en-US"/>
              <a:t> </a:t>
            </a:r>
            <a:r>
              <a:rPr lang="en-US" err="1"/>
              <a:t>tố</a:t>
            </a:r>
            <a:r>
              <a:rPr lang="en-US"/>
              <a:t> </a:t>
            </a:r>
            <a:r>
              <a:rPr lang="en-US" err="1"/>
              <a:t>khác</a:t>
            </a:r>
            <a:r>
              <a:rPr lang="en-US"/>
              <a:t> </a:t>
            </a:r>
            <a:r>
              <a:rPr lang="en-US" err="1"/>
              <a:t>nhau</a:t>
            </a:r>
            <a:r>
              <a:rPr lang="en-US"/>
              <a:t> </a:t>
            </a:r>
            <a:r>
              <a:rPr lang="en-US" err="1"/>
              <a:t>đối</a:t>
            </a:r>
            <a:r>
              <a:rPr lang="en-US"/>
              <a:t> </a:t>
            </a:r>
            <a:r>
              <a:rPr lang="en-US" err="1"/>
              <a:t>với</a:t>
            </a:r>
            <a:r>
              <a:rPr lang="en-US"/>
              <a:t> </a:t>
            </a:r>
            <a:r>
              <a:rPr lang="en-US" err="1"/>
              <a:t>chất</a:t>
            </a:r>
            <a:r>
              <a:rPr lang="en-US"/>
              <a:t> </a:t>
            </a:r>
            <a:r>
              <a:rPr lang="en-US" err="1"/>
              <a:t>lượng</a:t>
            </a:r>
            <a:r>
              <a:rPr lang="en-US"/>
              <a:t> </a:t>
            </a:r>
            <a:r>
              <a:rPr lang="en-US" err="1"/>
              <a:t>của</a:t>
            </a:r>
            <a:r>
              <a:rPr lang="en-US"/>
              <a:t> </a:t>
            </a:r>
            <a:r>
              <a:rPr lang="en-US" err="1"/>
              <a:t>âm</a:t>
            </a:r>
            <a:r>
              <a:rPr lang="en-US"/>
              <a:t> </a:t>
            </a:r>
            <a:r>
              <a:rPr lang="en-US" err="1"/>
              <a:t>thanh</a:t>
            </a:r>
            <a:r>
              <a:rPr lang="en-US"/>
              <a:t> </a:t>
            </a:r>
            <a:r>
              <a:rPr lang="en-US" err="1"/>
              <a:t>được</a:t>
            </a:r>
            <a:r>
              <a:rPr lang="en-US"/>
              <a:t> </a:t>
            </a:r>
            <a:r>
              <a:rPr lang="en-US" err="1"/>
              <a:t>tạo</a:t>
            </a:r>
            <a:r>
              <a:rPr lang="en-US"/>
              <a:t>. </a:t>
            </a:r>
            <a:r>
              <a:rPr lang="en-US" err="1"/>
              <a:t>Điều</a:t>
            </a:r>
            <a:r>
              <a:rPr lang="en-US"/>
              <a:t> </a:t>
            </a:r>
            <a:r>
              <a:rPr lang="en-US" err="1"/>
              <a:t>này</a:t>
            </a:r>
            <a:r>
              <a:rPr lang="en-US"/>
              <a:t> </a:t>
            </a:r>
            <a:r>
              <a:rPr lang="en-US" err="1"/>
              <a:t>cung</a:t>
            </a:r>
            <a:r>
              <a:rPr lang="en-US"/>
              <a:t> </a:t>
            </a:r>
            <a:r>
              <a:rPr lang="en-US" err="1"/>
              <a:t>cấp</a:t>
            </a:r>
            <a:r>
              <a:rPr lang="en-US"/>
              <a:t> </a:t>
            </a:r>
            <a:r>
              <a:rPr lang="en-US" err="1"/>
              <a:t>thông</a:t>
            </a:r>
            <a:r>
              <a:rPr lang="en-US"/>
              <a:t> tin </a:t>
            </a:r>
            <a:r>
              <a:rPr lang="en-US" err="1"/>
              <a:t>hữu</a:t>
            </a:r>
            <a:r>
              <a:rPr lang="en-US"/>
              <a:t> </a:t>
            </a:r>
            <a:r>
              <a:rPr lang="en-US" err="1"/>
              <a:t>ích</a:t>
            </a:r>
            <a:r>
              <a:rPr lang="en-US"/>
              <a:t> </a:t>
            </a:r>
            <a:r>
              <a:rPr lang="en-US" err="1"/>
              <a:t>cho</a:t>
            </a:r>
            <a:r>
              <a:rPr lang="en-US"/>
              <a:t> </a:t>
            </a:r>
            <a:r>
              <a:rPr lang="en-US" err="1"/>
              <a:t>các</a:t>
            </a:r>
            <a:r>
              <a:rPr lang="en-US"/>
              <a:t> </a:t>
            </a:r>
            <a:r>
              <a:rPr lang="en-US" err="1"/>
              <a:t>nhà</a:t>
            </a:r>
            <a:r>
              <a:rPr lang="en-US"/>
              <a:t> </a:t>
            </a:r>
            <a:r>
              <a:rPr lang="en-US" err="1"/>
              <a:t>nghiên</a:t>
            </a:r>
            <a:r>
              <a:rPr lang="en-US"/>
              <a:t> </a:t>
            </a:r>
            <a:r>
              <a:rPr lang="en-US" err="1"/>
              <a:t>cứu</a:t>
            </a:r>
            <a:r>
              <a:rPr lang="en-US"/>
              <a:t> </a:t>
            </a:r>
            <a:r>
              <a:rPr lang="en-US" err="1"/>
              <a:t>và</a:t>
            </a:r>
            <a:r>
              <a:rPr lang="en-US"/>
              <a:t> </a:t>
            </a:r>
            <a:r>
              <a:rPr lang="en-US" err="1"/>
              <a:t>nhà</a:t>
            </a:r>
            <a:r>
              <a:rPr lang="en-US"/>
              <a:t> </a:t>
            </a:r>
            <a:r>
              <a:rPr lang="en-US" err="1"/>
              <a:t>phát</a:t>
            </a:r>
            <a:r>
              <a:rPr lang="en-US"/>
              <a:t> </a:t>
            </a:r>
            <a:r>
              <a:rPr lang="en-US" err="1"/>
              <a:t>triển</a:t>
            </a:r>
            <a:r>
              <a:rPr lang="en-US"/>
              <a:t> </a:t>
            </a:r>
            <a:r>
              <a:rPr lang="en-US" err="1"/>
              <a:t>khác</a:t>
            </a:r>
            <a:r>
              <a:rPr lang="en-US"/>
              <a:t> </a:t>
            </a:r>
            <a:r>
              <a:rPr lang="en-US" err="1"/>
              <a:t>đang</a:t>
            </a:r>
            <a:r>
              <a:rPr lang="en-US"/>
              <a:t> </a:t>
            </a:r>
            <a:r>
              <a:rPr lang="en-US" err="1"/>
              <a:t>phát</a:t>
            </a:r>
            <a:r>
              <a:rPr lang="en-US"/>
              <a:t> </a:t>
            </a:r>
            <a:r>
              <a:rPr lang="en-US" err="1"/>
              <a:t>triển</a:t>
            </a:r>
            <a:r>
              <a:rPr lang="en-US"/>
              <a:t> </a:t>
            </a:r>
            <a:r>
              <a:rPr lang="en-US" err="1"/>
              <a:t>các</a:t>
            </a:r>
            <a:r>
              <a:rPr lang="en-US"/>
              <a:t> </a:t>
            </a:r>
            <a:r>
              <a:rPr lang="en-US" err="1"/>
              <a:t>mô</a:t>
            </a:r>
            <a:r>
              <a:rPr lang="en-US"/>
              <a:t> </a:t>
            </a:r>
            <a:r>
              <a:rPr lang="en-US" err="1"/>
              <a:t>hình</a:t>
            </a:r>
            <a:r>
              <a:rPr lang="en-US"/>
              <a:t> </a:t>
            </a:r>
            <a:r>
              <a:rPr lang="en-US" err="1"/>
              <a:t>tạo</a:t>
            </a:r>
            <a:r>
              <a:rPr lang="en-US"/>
              <a:t> </a:t>
            </a:r>
            <a:r>
              <a:rPr lang="en-US" err="1"/>
              <a:t>âm</a:t>
            </a:r>
            <a:r>
              <a:rPr lang="en-US"/>
              <a:t> </a:t>
            </a:r>
            <a:r>
              <a:rPr lang="en-US" err="1"/>
              <a:t>thanh</a:t>
            </a:r>
            <a:r>
              <a:rPr lang="en-US"/>
              <a:t>.</a:t>
            </a:r>
            <a:endParaRPr lang="vi-VN"/>
          </a:p>
          <a:p>
            <a:pPr marL="171450" indent="-171450"/>
            <a:r>
              <a:rPr lang="vi-VN" b="1"/>
              <a:t>Kiểm soát giai điệu của âm thanh được tạo dựa trên </a:t>
            </a:r>
            <a:r>
              <a:rPr lang="vi-VN" b="1" err="1"/>
              <a:t>chromagram-based</a:t>
            </a:r>
            <a:r>
              <a:rPr lang="vi-VN"/>
              <a:t>.</a:t>
            </a:r>
            <a:r>
              <a:rPr lang="en-US"/>
              <a:t>: MUSICGEN </a:t>
            </a:r>
            <a:r>
              <a:rPr lang="en-US" err="1"/>
              <a:t>hỗ</a:t>
            </a:r>
            <a:r>
              <a:rPr lang="en-US"/>
              <a:t> </a:t>
            </a:r>
            <a:r>
              <a:rPr lang="en-US" err="1"/>
              <a:t>trợ</a:t>
            </a:r>
            <a:r>
              <a:rPr lang="en-US"/>
              <a:t> </a:t>
            </a:r>
            <a:r>
              <a:rPr lang="en-US" err="1"/>
              <a:t>điều</a:t>
            </a:r>
            <a:r>
              <a:rPr lang="en-US"/>
              <a:t> </a:t>
            </a:r>
            <a:r>
              <a:rPr lang="en-US" err="1"/>
              <a:t>kiện</a:t>
            </a:r>
            <a:r>
              <a:rPr lang="en-US"/>
              <a:t> </a:t>
            </a:r>
            <a:r>
              <a:rPr lang="en-US" err="1"/>
              <a:t>dựa</a:t>
            </a:r>
            <a:r>
              <a:rPr lang="en-US"/>
              <a:t> </a:t>
            </a:r>
            <a:r>
              <a:rPr lang="en-US" err="1"/>
              <a:t>trên</a:t>
            </a:r>
            <a:r>
              <a:rPr lang="en-US"/>
              <a:t> </a:t>
            </a:r>
            <a:r>
              <a:rPr lang="en-US" err="1"/>
              <a:t>chromagram</a:t>
            </a:r>
            <a:r>
              <a:rPr lang="en-US"/>
              <a:t>, </a:t>
            </a:r>
            <a:r>
              <a:rPr lang="en-US" err="1"/>
              <a:t>cho</a:t>
            </a:r>
            <a:r>
              <a:rPr lang="en-US"/>
              <a:t> </a:t>
            </a:r>
            <a:r>
              <a:rPr lang="en-US" err="1"/>
              <a:t>phép</a:t>
            </a:r>
            <a:r>
              <a:rPr lang="en-US"/>
              <a:t> </a:t>
            </a:r>
            <a:r>
              <a:rPr lang="en-US" err="1"/>
              <a:t>người</a:t>
            </a:r>
            <a:r>
              <a:rPr lang="en-US"/>
              <a:t> </a:t>
            </a:r>
            <a:r>
              <a:rPr lang="en-US" err="1"/>
              <a:t>dùng</a:t>
            </a:r>
            <a:r>
              <a:rPr lang="en-US"/>
              <a:t> </a:t>
            </a:r>
            <a:r>
              <a:rPr lang="en-US" err="1"/>
              <a:t>kiểm</a:t>
            </a:r>
            <a:r>
              <a:rPr lang="en-US"/>
              <a:t> </a:t>
            </a:r>
            <a:r>
              <a:rPr lang="en-US" err="1"/>
              <a:t>soát</a:t>
            </a:r>
            <a:r>
              <a:rPr lang="en-US"/>
              <a:t> </a:t>
            </a:r>
            <a:r>
              <a:rPr lang="en-US" err="1"/>
              <a:t>giai</a:t>
            </a:r>
            <a:r>
              <a:rPr lang="en-US"/>
              <a:t> </a:t>
            </a:r>
            <a:r>
              <a:rPr lang="en-US" err="1"/>
              <a:t>điệu</a:t>
            </a:r>
            <a:r>
              <a:rPr lang="en-US"/>
              <a:t> </a:t>
            </a:r>
            <a:r>
              <a:rPr lang="en-US" err="1"/>
              <a:t>của</a:t>
            </a:r>
            <a:r>
              <a:rPr lang="en-US"/>
              <a:t> </a:t>
            </a:r>
            <a:r>
              <a:rPr lang="en-US" err="1"/>
              <a:t>âm</a:t>
            </a:r>
            <a:r>
              <a:rPr lang="en-US"/>
              <a:t> </a:t>
            </a:r>
            <a:r>
              <a:rPr lang="en-US" err="1"/>
              <a:t>thanh</a:t>
            </a:r>
            <a:r>
              <a:rPr lang="en-US"/>
              <a:t> </a:t>
            </a:r>
            <a:r>
              <a:rPr lang="en-US" err="1"/>
              <a:t>được</a:t>
            </a:r>
            <a:r>
              <a:rPr lang="en-US"/>
              <a:t> </a:t>
            </a:r>
            <a:r>
              <a:rPr lang="en-US" err="1"/>
              <a:t>tạo</a:t>
            </a:r>
            <a:r>
              <a:rPr lang="en-US"/>
              <a:t>. </a:t>
            </a:r>
            <a:r>
              <a:rPr lang="en-US" err="1"/>
              <a:t>Điều</a:t>
            </a:r>
            <a:r>
              <a:rPr lang="en-US"/>
              <a:t> </a:t>
            </a:r>
            <a:r>
              <a:rPr lang="en-US" err="1"/>
              <a:t>này</a:t>
            </a:r>
            <a:r>
              <a:rPr lang="en-US"/>
              <a:t> </a:t>
            </a:r>
            <a:r>
              <a:rPr lang="en-US" err="1"/>
              <a:t>có</a:t>
            </a:r>
            <a:r>
              <a:rPr lang="en-US"/>
              <a:t> </a:t>
            </a:r>
            <a:r>
              <a:rPr lang="en-US" err="1"/>
              <a:t>thể</a:t>
            </a:r>
            <a:r>
              <a:rPr lang="en-US"/>
              <a:t> </a:t>
            </a:r>
            <a:r>
              <a:rPr lang="en-US" err="1"/>
              <a:t>hữu</a:t>
            </a:r>
            <a:r>
              <a:rPr lang="en-US"/>
              <a:t> </a:t>
            </a:r>
            <a:r>
              <a:rPr lang="en-US" err="1"/>
              <a:t>ích</a:t>
            </a:r>
            <a:r>
              <a:rPr lang="en-US"/>
              <a:t> </a:t>
            </a:r>
            <a:r>
              <a:rPr lang="en-US" err="1"/>
              <a:t>cho</a:t>
            </a:r>
            <a:r>
              <a:rPr lang="en-US"/>
              <a:t> </a:t>
            </a:r>
            <a:r>
              <a:rPr lang="en-US" err="1"/>
              <a:t>các</a:t>
            </a:r>
            <a:r>
              <a:rPr lang="en-US"/>
              <a:t> </a:t>
            </a:r>
            <a:r>
              <a:rPr lang="en-US" err="1"/>
              <a:t>nhà</a:t>
            </a:r>
            <a:r>
              <a:rPr lang="en-US"/>
              <a:t> </a:t>
            </a:r>
            <a:r>
              <a:rPr lang="en-US" err="1"/>
              <a:t>soạn</a:t>
            </a:r>
            <a:r>
              <a:rPr lang="en-US"/>
              <a:t> </a:t>
            </a:r>
            <a:r>
              <a:rPr lang="en-US" err="1"/>
              <a:t>nhạc</a:t>
            </a:r>
            <a:r>
              <a:rPr lang="en-US"/>
              <a:t> </a:t>
            </a:r>
            <a:r>
              <a:rPr lang="en-US" err="1"/>
              <a:t>và</a:t>
            </a:r>
            <a:r>
              <a:rPr lang="en-US"/>
              <a:t> </a:t>
            </a:r>
            <a:r>
              <a:rPr lang="en-US" err="1"/>
              <a:t>nhà</a:t>
            </a:r>
            <a:r>
              <a:rPr lang="en-US"/>
              <a:t> </a:t>
            </a:r>
            <a:r>
              <a:rPr lang="en-US" err="1"/>
              <a:t>sản</a:t>
            </a:r>
            <a:r>
              <a:rPr lang="en-US"/>
              <a:t> </a:t>
            </a:r>
            <a:r>
              <a:rPr lang="en-US" err="1"/>
              <a:t>xuất</a:t>
            </a:r>
            <a:r>
              <a:rPr lang="en-US"/>
              <a:t> </a:t>
            </a:r>
            <a:r>
              <a:rPr lang="en-US" err="1"/>
              <a:t>âm</a:t>
            </a:r>
            <a:r>
              <a:rPr lang="en-US"/>
              <a:t> </a:t>
            </a:r>
            <a:r>
              <a:rPr lang="en-US" err="1"/>
              <a:t>nhạc</a:t>
            </a:r>
            <a:r>
              <a:rPr lang="en-US"/>
              <a:t> </a:t>
            </a:r>
            <a:r>
              <a:rPr lang="en-US" err="1"/>
              <a:t>muốn</a:t>
            </a:r>
            <a:r>
              <a:rPr lang="en-US"/>
              <a:t> </a:t>
            </a:r>
            <a:r>
              <a:rPr lang="en-US" err="1"/>
              <a:t>tạo</a:t>
            </a:r>
            <a:r>
              <a:rPr lang="en-US"/>
              <a:t> </a:t>
            </a:r>
            <a:r>
              <a:rPr lang="en-US" err="1"/>
              <a:t>ra</a:t>
            </a:r>
            <a:r>
              <a:rPr lang="en-US"/>
              <a:t> </a:t>
            </a:r>
            <a:r>
              <a:rPr lang="en-US" err="1"/>
              <a:t>âm</a:t>
            </a:r>
            <a:r>
              <a:rPr lang="en-US"/>
              <a:t> </a:t>
            </a:r>
            <a:r>
              <a:rPr lang="en-US" err="1"/>
              <a:t>thanh</a:t>
            </a:r>
            <a:r>
              <a:rPr lang="en-US"/>
              <a:t> </a:t>
            </a:r>
            <a:r>
              <a:rPr lang="en-US" err="1"/>
              <a:t>cụ</a:t>
            </a:r>
            <a:r>
              <a:rPr lang="en-US"/>
              <a:t> </a:t>
            </a:r>
            <a:r>
              <a:rPr lang="en-US" err="1"/>
              <a:t>thể</a:t>
            </a:r>
            <a:r>
              <a:rPr lang="en-US"/>
              <a:t>.</a:t>
            </a:r>
            <a:r>
              <a:rPr lang="en-US" i="1"/>
              <a:t>(</a:t>
            </a:r>
            <a:r>
              <a:rPr lang="en-US" i="1" err="1"/>
              <a:t>Chromagram</a:t>
            </a:r>
            <a:r>
              <a:rPr lang="en-US" i="1"/>
              <a:t> </a:t>
            </a:r>
            <a:r>
              <a:rPr lang="en-US" i="1" err="1"/>
              <a:t>là</a:t>
            </a:r>
            <a:r>
              <a:rPr lang="en-US" i="1"/>
              <a:t> </a:t>
            </a:r>
            <a:r>
              <a:rPr lang="en-US" i="1" err="1"/>
              <a:t>một</a:t>
            </a:r>
            <a:r>
              <a:rPr lang="en-US" i="1"/>
              <a:t> </a:t>
            </a:r>
            <a:r>
              <a:rPr lang="en-US" i="1" err="1"/>
              <a:t>biểu</a:t>
            </a:r>
            <a:r>
              <a:rPr lang="en-US" i="1"/>
              <a:t> </a:t>
            </a:r>
            <a:r>
              <a:rPr lang="en-US" i="1" err="1"/>
              <a:t>đồ</a:t>
            </a:r>
            <a:r>
              <a:rPr lang="en-US" i="1"/>
              <a:t> </a:t>
            </a:r>
            <a:r>
              <a:rPr lang="en-US" i="1" err="1"/>
              <a:t>hiển</a:t>
            </a:r>
            <a:r>
              <a:rPr lang="en-US" i="1"/>
              <a:t> </a:t>
            </a:r>
            <a:r>
              <a:rPr lang="en-US" i="1" err="1"/>
              <a:t>thị</a:t>
            </a:r>
            <a:r>
              <a:rPr lang="en-US" i="1"/>
              <a:t> </a:t>
            </a:r>
            <a:r>
              <a:rPr lang="en-US" i="1" err="1"/>
              <a:t>tần</a:t>
            </a:r>
            <a:r>
              <a:rPr lang="en-US" i="1"/>
              <a:t> </a:t>
            </a:r>
            <a:r>
              <a:rPr lang="en-US" i="1" err="1"/>
              <a:t>suất</a:t>
            </a:r>
            <a:r>
              <a:rPr lang="en-US" i="1"/>
              <a:t> </a:t>
            </a:r>
            <a:r>
              <a:rPr lang="en-US" i="1" err="1"/>
              <a:t>của</a:t>
            </a:r>
            <a:r>
              <a:rPr lang="en-US" i="1"/>
              <a:t> </a:t>
            </a:r>
            <a:r>
              <a:rPr lang="en-US" i="1" err="1"/>
              <a:t>các</a:t>
            </a:r>
            <a:r>
              <a:rPr lang="en-US" i="1"/>
              <a:t> </a:t>
            </a:r>
            <a:r>
              <a:rPr lang="en-US" i="1" err="1"/>
              <a:t>nốt</a:t>
            </a:r>
            <a:r>
              <a:rPr lang="en-US" i="1"/>
              <a:t> </a:t>
            </a:r>
            <a:r>
              <a:rPr lang="en-US" i="1" err="1"/>
              <a:t>nhạc</a:t>
            </a:r>
            <a:r>
              <a:rPr lang="en-US" i="1"/>
              <a:t> </a:t>
            </a:r>
            <a:r>
              <a:rPr lang="en-US" i="1" err="1"/>
              <a:t>trong</a:t>
            </a:r>
            <a:r>
              <a:rPr lang="en-US" i="1"/>
              <a:t> </a:t>
            </a:r>
            <a:r>
              <a:rPr lang="en-US" i="1" err="1"/>
              <a:t>một</a:t>
            </a:r>
            <a:r>
              <a:rPr lang="en-US" i="1"/>
              <a:t> </a:t>
            </a:r>
            <a:r>
              <a:rPr lang="en-US" i="1" err="1"/>
              <a:t>bản</a:t>
            </a:r>
            <a:r>
              <a:rPr lang="en-US" i="1"/>
              <a:t> </a:t>
            </a:r>
            <a:r>
              <a:rPr lang="en-US" i="1" err="1"/>
              <a:t>nhạc</a:t>
            </a:r>
            <a:r>
              <a:rPr lang="en-US" i="1"/>
              <a:t>. </a:t>
            </a:r>
            <a:r>
              <a:rPr lang="en-US" i="1" err="1"/>
              <a:t>Nó</a:t>
            </a:r>
            <a:r>
              <a:rPr lang="en-US" i="1"/>
              <a:t> </a:t>
            </a:r>
            <a:r>
              <a:rPr lang="en-US" i="1" err="1"/>
              <a:t>được</a:t>
            </a:r>
            <a:r>
              <a:rPr lang="en-US" i="1"/>
              <a:t> </a:t>
            </a:r>
            <a:r>
              <a:rPr lang="en-US" i="1" err="1"/>
              <a:t>tạo</a:t>
            </a:r>
            <a:r>
              <a:rPr lang="en-US" i="1"/>
              <a:t> </a:t>
            </a:r>
            <a:r>
              <a:rPr lang="en-US" i="1" err="1"/>
              <a:t>bằng</a:t>
            </a:r>
            <a:r>
              <a:rPr lang="en-US" i="1"/>
              <a:t> </a:t>
            </a:r>
            <a:r>
              <a:rPr lang="en-US" i="1" err="1"/>
              <a:t>cách</a:t>
            </a:r>
            <a:r>
              <a:rPr lang="en-US" i="1"/>
              <a:t> </a:t>
            </a:r>
            <a:r>
              <a:rPr lang="en-US" i="1" err="1"/>
              <a:t>phân</a:t>
            </a:r>
            <a:r>
              <a:rPr lang="en-US" i="1"/>
              <a:t> </a:t>
            </a:r>
            <a:r>
              <a:rPr lang="en-US" i="1" err="1"/>
              <a:t>tích</a:t>
            </a:r>
            <a:r>
              <a:rPr lang="en-US" i="1"/>
              <a:t> </a:t>
            </a:r>
            <a:r>
              <a:rPr lang="en-US" i="1" err="1"/>
              <a:t>bản</a:t>
            </a:r>
            <a:r>
              <a:rPr lang="en-US" i="1"/>
              <a:t> </a:t>
            </a:r>
            <a:r>
              <a:rPr lang="en-US" i="1" err="1"/>
              <a:t>nhạc</a:t>
            </a:r>
            <a:r>
              <a:rPr lang="en-US" i="1"/>
              <a:t> </a:t>
            </a:r>
            <a:r>
              <a:rPr lang="en-US" i="1" err="1"/>
              <a:t>thành</a:t>
            </a:r>
            <a:r>
              <a:rPr lang="en-US" i="1"/>
              <a:t> </a:t>
            </a:r>
            <a:r>
              <a:rPr lang="en-US" i="1" err="1"/>
              <a:t>các</a:t>
            </a:r>
            <a:r>
              <a:rPr lang="en-US" i="1"/>
              <a:t> </a:t>
            </a:r>
            <a:r>
              <a:rPr lang="en-US" i="1" err="1"/>
              <a:t>nốt</a:t>
            </a:r>
            <a:r>
              <a:rPr lang="en-US" i="1"/>
              <a:t> </a:t>
            </a:r>
            <a:r>
              <a:rPr lang="en-US" i="1" err="1"/>
              <a:t>nhạc</a:t>
            </a:r>
            <a:r>
              <a:rPr lang="en-US" i="1"/>
              <a:t> </a:t>
            </a:r>
            <a:r>
              <a:rPr lang="en-US" i="1" err="1"/>
              <a:t>riêng</a:t>
            </a:r>
            <a:r>
              <a:rPr lang="en-US" i="1"/>
              <a:t> </a:t>
            </a:r>
            <a:r>
              <a:rPr lang="en-US" i="1" err="1"/>
              <a:t>lẻ</a:t>
            </a:r>
            <a:r>
              <a:rPr lang="en-US" i="1"/>
              <a:t> </a:t>
            </a:r>
            <a:r>
              <a:rPr lang="en-US" i="1" err="1"/>
              <a:t>và</a:t>
            </a:r>
            <a:r>
              <a:rPr lang="en-US" i="1"/>
              <a:t> </a:t>
            </a:r>
            <a:r>
              <a:rPr lang="en-US" i="1" err="1"/>
              <a:t>đếm</a:t>
            </a:r>
            <a:r>
              <a:rPr lang="en-US" i="1"/>
              <a:t> </a:t>
            </a:r>
            <a:r>
              <a:rPr lang="en-US" i="1" err="1"/>
              <a:t>số</a:t>
            </a:r>
            <a:r>
              <a:rPr lang="en-US" i="1"/>
              <a:t> </a:t>
            </a:r>
            <a:r>
              <a:rPr lang="en-US" i="1" err="1"/>
              <a:t>lần</a:t>
            </a:r>
            <a:r>
              <a:rPr lang="en-US" i="1"/>
              <a:t> </a:t>
            </a:r>
            <a:r>
              <a:rPr lang="en-US" i="1" err="1"/>
              <a:t>mỗi</a:t>
            </a:r>
            <a:r>
              <a:rPr lang="en-US" i="1"/>
              <a:t> </a:t>
            </a:r>
            <a:r>
              <a:rPr lang="en-US" i="1" err="1"/>
              <a:t>nốt</a:t>
            </a:r>
            <a:r>
              <a:rPr lang="en-US" i="1"/>
              <a:t> </a:t>
            </a:r>
            <a:r>
              <a:rPr lang="en-US" i="1" err="1"/>
              <a:t>nhạc</a:t>
            </a:r>
            <a:r>
              <a:rPr lang="en-US" i="1"/>
              <a:t> </a:t>
            </a:r>
            <a:r>
              <a:rPr lang="en-US" i="1" err="1"/>
              <a:t>xuất</a:t>
            </a:r>
            <a:r>
              <a:rPr lang="en-US" i="1"/>
              <a:t> </a:t>
            </a:r>
            <a:r>
              <a:rPr lang="en-US" i="1" err="1"/>
              <a:t>hiện</a:t>
            </a:r>
            <a:r>
              <a:rPr lang="en-US" i="1"/>
              <a:t>.)</a:t>
            </a:r>
            <a:endParaRPr lang="vi-VN" i="1"/>
          </a:p>
          <a:p>
            <a:pPr marL="0" lvl="0" indent="0" algn="l">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59462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r>
              <a:rPr lang="en-US" b="1" err="1"/>
              <a:t>Tạo</a:t>
            </a:r>
            <a:r>
              <a:rPr lang="en-US" b="1"/>
              <a:t> </a:t>
            </a:r>
            <a:r>
              <a:rPr lang="en-US" b="1" err="1"/>
              <a:t>ra</a:t>
            </a:r>
            <a:r>
              <a:rPr lang="en-US" b="1"/>
              <a:t> </a:t>
            </a:r>
            <a:r>
              <a:rPr lang="en-US" b="1" err="1"/>
              <a:t>âm</a:t>
            </a:r>
            <a:r>
              <a:rPr lang="en-US" b="1"/>
              <a:t> </a:t>
            </a:r>
            <a:r>
              <a:rPr lang="en-US" b="1" err="1"/>
              <a:t>thanh</a:t>
            </a:r>
            <a:r>
              <a:rPr lang="en-US" b="1"/>
              <a:t> </a:t>
            </a:r>
            <a:r>
              <a:rPr lang="en-US" b="1" err="1"/>
              <a:t>chất</a:t>
            </a:r>
            <a:r>
              <a:rPr lang="en-US" b="1"/>
              <a:t> </a:t>
            </a:r>
            <a:r>
              <a:rPr lang="en-US" b="1" err="1"/>
              <a:t>lượng</a:t>
            </a:r>
            <a:r>
              <a:rPr lang="en-US" b="1"/>
              <a:t> </a:t>
            </a:r>
            <a:r>
              <a:rPr lang="en-US" b="1" err="1"/>
              <a:t>cao</a:t>
            </a:r>
            <a:r>
              <a:rPr lang="en-US" b="1"/>
              <a:t>, </a:t>
            </a:r>
            <a:r>
              <a:rPr lang="en-US" b="1" err="1"/>
              <a:t>ngay</a:t>
            </a:r>
            <a:r>
              <a:rPr lang="en-US" b="1"/>
              <a:t> </a:t>
            </a:r>
            <a:r>
              <a:rPr lang="en-US" b="1" err="1"/>
              <a:t>cả</a:t>
            </a:r>
            <a:r>
              <a:rPr lang="en-US" b="1"/>
              <a:t> ở </a:t>
            </a:r>
            <a:r>
              <a:rPr lang="en-US" b="1" err="1"/>
              <a:t>định</a:t>
            </a:r>
            <a:r>
              <a:rPr lang="en-US" b="1"/>
              <a:t> </a:t>
            </a:r>
            <a:r>
              <a:rPr lang="en-US" b="1" err="1"/>
              <a:t>dạng</a:t>
            </a:r>
            <a:r>
              <a:rPr lang="en-US" b="1"/>
              <a:t> stereo:</a:t>
            </a:r>
            <a:r>
              <a:rPr lang="en-US"/>
              <a:t> MUSICGEN </a:t>
            </a:r>
            <a:r>
              <a:rPr lang="en-US" err="1"/>
              <a:t>sử</a:t>
            </a:r>
            <a:r>
              <a:rPr lang="en-US"/>
              <a:t> </a:t>
            </a:r>
            <a:r>
              <a:rPr lang="en-US" err="1"/>
              <a:t>dụng</a:t>
            </a:r>
            <a:r>
              <a:rPr lang="en-US"/>
              <a:t> </a:t>
            </a:r>
            <a:r>
              <a:rPr lang="en-US" err="1"/>
              <a:t>các</a:t>
            </a:r>
            <a:r>
              <a:rPr lang="en-US"/>
              <a:t> </a:t>
            </a:r>
            <a:r>
              <a:rPr lang="en-US" err="1"/>
              <a:t>kỹ</a:t>
            </a:r>
            <a:r>
              <a:rPr lang="en-US"/>
              <a:t> </a:t>
            </a:r>
            <a:r>
              <a:rPr lang="en-US" err="1"/>
              <a:t>thuật</a:t>
            </a:r>
            <a:r>
              <a:rPr lang="en-US"/>
              <a:t> </a:t>
            </a:r>
            <a:r>
              <a:rPr lang="en-US" err="1"/>
              <a:t>tạo</a:t>
            </a:r>
            <a:r>
              <a:rPr lang="en-US"/>
              <a:t> </a:t>
            </a:r>
            <a:r>
              <a:rPr lang="en-US" err="1"/>
              <a:t>mới</a:t>
            </a:r>
            <a:r>
              <a:rPr lang="en-US"/>
              <a:t> </a:t>
            </a:r>
            <a:r>
              <a:rPr lang="en-US" err="1"/>
              <a:t>để</a:t>
            </a:r>
            <a:r>
              <a:rPr lang="en-US"/>
              <a:t> </a:t>
            </a:r>
            <a:r>
              <a:rPr lang="en-US" err="1"/>
              <a:t>tạo</a:t>
            </a:r>
            <a:r>
              <a:rPr lang="en-US"/>
              <a:t> </a:t>
            </a:r>
            <a:r>
              <a:rPr lang="en-US" err="1"/>
              <a:t>ra</a:t>
            </a:r>
            <a:r>
              <a:rPr lang="en-US"/>
              <a:t> </a:t>
            </a:r>
            <a:r>
              <a:rPr lang="en-US" err="1"/>
              <a:t>âm</a:t>
            </a:r>
            <a:r>
              <a:rPr lang="en-US"/>
              <a:t> </a:t>
            </a:r>
            <a:r>
              <a:rPr lang="en-US" err="1"/>
              <a:t>thanh</a:t>
            </a:r>
            <a:r>
              <a:rPr lang="en-US"/>
              <a:t> </a:t>
            </a:r>
            <a:r>
              <a:rPr lang="en-US" err="1"/>
              <a:t>chất</a:t>
            </a:r>
            <a:r>
              <a:rPr lang="en-US"/>
              <a:t> </a:t>
            </a:r>
            <a:r>
              <a:rPr lang="en-US" err="1"/>
              <a:t>lượng</a:t>
            </a:r>
            <a:r>
              <a:rPr lang="en-US"/>
              <a:t> </a:t>
            </a:r>
            <a:r>
              <a:rPr lang="en-US" err="1"/>
              <a:t>cao</a:t>
            </a:r>
            <a:r>
              <a:rPr lang="en-US"/>
              <a:t>, </a:t>
            </a:r>
            <a:r>
              <a:rPr lang="en-US" err="1"/>
              <a:t>ngay</a:t>
            </a:r>
            <a:r>
              <a:rPr lang="en-US"/>
              <a:t> </a:t>
            </a:r>
            <a:r>
              <a:rPr lang="en-US" err="1"/>
              <a:t>cả</a:t>
            </a:r>
            <a:r>
              <a:rPr lang="en-US"/>
              <a:t> ở </a:t>
            </a:r>
            <a:r>
              <a:rPr lang="en-US" err="1"/>
              <a:t>định</a:t>
            </a:r>
            <a:r>
              <a:rPr lang="en-US"/>
              <a:t> </a:t>
            </a:r>
            <a:r>
              <a:rPr lang="en-US" err="1"/>
              <a:t>dạng</a:t>
            </a:r>
            <a:r>
              <a:rPr lang="en-US"/>
              <a:t> stereo. </a:t>
            </a:r>
            <a:r>
              <a:rPr lang="en-US" i="1" err="1"/>
              <a:t>Định</a:t>
            </a:r>
            <a:r>
              <a:rPr lang="en-US" i="1"/>
              <a:t> </a:t>
            </a:r>
            <a:r>
              <a:rPr lang="en-US" i="1" err="1"/>
              <a:t>dạng</a:t>
            </a:r>
            <a:r>
              <a:rPr lang="en-US" i="1"/>
              <a:t> stereo </a:t>
            </a:r>
            <a:r>
              <a:rPr lang="en-US" i="1" err="1"/>
              <a:t>là</a:t>
            </a:r>
            <a:r>
              <a:rPr lang="en-US" i="1"/>
              <a:t> </a:t>
            </a:r>
            <a:r>
              <a:rPr lang="en-US" i="1" err="1"/>
              <a:t>một</a:t>
            </a:r>
            <a:r>
              <a:rPr lang="en-US" i="1"/>
              <a:t> </a:t>
            </a:r>
            <a:r>
              <a:rPr lang="en-US" i="1" err="1"/>
              <a:t>định</a:t>
            </a:r>
            <a:r>
              <a:rPr lang="en-US" i="1"/>
              <a:t> </a:t>
            </a:r>
            <a:r>
              <a:rPr lang="en-US" i="1" err="1"/>
              <a:t>dạng</a:t>
            </a:r>
            <a:r>
              <a:rPr lang="en-US" i="1"/>
              <a:t> </a:t>
            </a:r>
            <a:r>
              <a:rPr lang="en-US" i="1" err="1"/>
              <a:t>âm</a:t>
            </a:r>
            <a:r>
              <a:rPr lang="en-US" i="1"/>
              <a:t> </a:t>
            </a:r>
            <a:r>
              <a:rPr lang="en-US" i="1" err="1"/>
              <a:t>thanh</a:t>
            </a:r>
            <a:r>
              <a:rPr lang="en-US" i="1"/>
              <a:t> </a:t>
            </a:r>
            <a:r>
              <a:rPr lang="en-US" i="1" err="1"/>
              <a:t>trong</a:t>
            </a:r>
            <a:r>
              <a:rPr lang="en-US" i="1"/>
              <a:t> </a:t>
            </a:r>
            <a:r>
              <a:rPr lang="en-US" i="1" err="1"/>
              <a:t>đó</a:t>
            </a:r>
            <a:r>
              <a:rPr lang="en-US" i="1"/>
              <a:t> </a:t>
            </a:r>
            <a:r>
              <a:rPr lang="en-US" i="1" err="1"/>
              <a:t>âm</a:t>
            </a:r>
            <a:r>
              <a:rPr lang="en-US" i="1"/>
              <a:t> </a:t>
            </a:r>
            <a:r>
              <a:rPr lang="en-US" i="1" err="1"/>
              <a:t>thanh</a:t>
            </a:r>
            <a:r>
              <a:rPr lang="en-US" i="1"/>
              <a:t> </a:t>
            </a:r>
            <a:r>
              <a:rPr lang="en-US" i="1" err="1"/>
              <a:t>được</a:t>
            </a:r>
            <a:r>
              <a:rPr lang="en-US" i="1"/>
              <a:t> chia </a:t>
            </a:r>
            <a:r>
              <a:rPr lang="en-US" i="1" err="1"/>
              <a:t>thành</a:t>
            </a:r>
            <a:r>
              <a:rPr lang="en-US" i="1"/>
              <a:t> </a:t>
            </a:r>
            <a:r>
              <a:rPr lang="en-US" i="1" err="1"/>
              <a:t>hai</a:t>
            </a:r>
            <a:r>
              <a:rPr lang="en-US" i="1"/>
              <a:t> </a:t>
            </a:r>
            <a:r>
              <a:rPr lang="en-US" i="1" err="1"/>
              <a:t>kênh</a:t>
            </a:r>
            <a:r>
              <a:rPr lang="en-US" i="1"/>
              <a:t> </a:t>
            </a:r>
            <a:r>
              <a:rPr lang="en-US" i="1" err="1"/>
              <a:t>riêng</a:t>
            </a:r>
            <a:r>
              <a:rPr lang="en-US" i="1"/>
              <a:t> </a:t>
            </a:r>
            <a:r>
              <a:rPr lang="en-US" i="1" err="1"/>
              <a:t>biệt</a:t>
            </a:r>
            <a:r>
              <a:rPr lang="en-US" i="1"/>
              <a:t>, </a:t>
            </a:r>
            <a:r>
              <a:rPr lang="en-US" i="1" err="1"/>
              <a:t>một</a:t>
            </a:r>
            <a:r>
              <a:rPr lang="en-US" i="1"/>
              <a:t> </a:t>
            </a:r>
            <a:r>
              <a:rPr lang="en-US" i="1" err="1"/>
              <a:t>kênh</a:t>
            </a:r>
            <a:r>
              <a:rPr lang="en-US" i="1"/>
              <a:t> </a:t>
            </a:r>
            <a:r>
              <a:rPr lang="en-US" i="1" err="1"/>
              <a:t>cho</a:t>
            </a:r>
            <a:r>
              <a:rPr lang="en-US" i="1"/>
              <a:t> tai </a:t>
            </a:r>
            <a:r>
              <a:rPr lang="en-US" i="1" err="1"/>
              <a:t>trái</a:t>
            </a:r>
            <a:r>
              <a:rPr lang="en-US" i="1"/>
              <a:t> </a:t>
            </a:r>
            <a:r>
              <a:rPr lang="en-US" i="1" err="1"/>
              <a:t>và</a:t>
            </a:r>
            <a:r>
              <a:rPr lang="en-US" i="1"/>
              <a:t> </a:t>
            </a:r>
            <a:r>
              <a:rPr lang="en-US" i="1" err="1"/>
              <a:t>một</a:t>
            </a:r>
            <a:r>
              <a:rPr lang="en-US" i="1"/>
              <a:t> </a:t>
            </a:r>
            <a:r>
              <a:rPr lang="en-US" i="1" err="1"/>
              <a:t>kênh</a:t>
            </a:r>
            <a:r>
              <a:rPr lang="en-US" i="1"/>
              <a:t> </a:t>
            </a:r>
            <a:r>
              <a:rPr lang="en-US" i="1" err="1"/>
              <a:t>cho</a:t>
            </a:r>
            <a:r>
              <a:rPr lang="en-US" i="1"/>
              <a:t> tai </a:t>
            </a:r>
            <a:r>
              <a:rPr lang="en-US" i="1" err="1"/>
              <a:t>phải</a:t>
            </a:r>
            <a:r>
              <a:rPr lang="en-US" i="1"/>
              <a:t>.)</a:t>
            </a:r>
            <a:endParaRPr lang="vi-VN" i="1"/>
          </a:p>
          <a:p>
            <a:pPr marL="171450" indent="-171450"/>
            <a:r>
              <a:rPr lang="en-US" b="1" err="1"/>
              <a:t>Giảm</a:t>
            </a:r>
            <a:r>
              <a:rPr lang="en-US" b="1"/>
              <a:t> </a:t>
            </a:r>
            <a:r>
              <a:rPr lang="en-US" b="1" err="1"/>
              <a:t>số</a:t>
            </a:r>
            <a:r>
              <a:rPr lang="en-US" b="1"/>
              <a:t> </a:t>
            </a:r>
            <a:r>
              <a:rPr lang="en-US" b="1" err="1"/>
              <a:t>lượng</a:t>
            </a:r>
            <a:r>
              <a:rPr lang="en-US" b="1"/>
              <a:t> </a:t>
            </a:r>
            <a:r>
              <a:rPr lang="en-US" b="1" err="1"/>
              <a:t>bước</a:t>
            </a:r>
            <a:r>
              <a:rPr lang="en-US" b="1"/>
              <a:t> </a:t>
            </a:r>
            <a:r>
              <a:rPr lang="en-US" b="1" err="1"/>
              <a:t>thời</a:t>
            </a:r>
            <a:r>
              <a:rPr lang="en-US" b="1"/>
              <a:t> </a:t>
            </a:r>
            <a:r>
              <a:rPr lang="en-US" b="1" err="1"/>
              <a:t>gian</a:t>
            </a:r>
            <a:r>
              <a:rPr lang="en-US" b="1"/>
              <a:t> autoregressive so </a:t>
            </a:r>
            <a:r>
              <a:rPr lang="en-US" b="1" err="1"/>
              <a:t>với</a:t>
            </a:r>
            <a:r>
              <a:rPr lang="en-US" b="1"/>
              <a:t> </a:t>
            </a:r>
            <a:r>
              <a:rPr lang="en-US" b="1" err="1"/>
              <a:t>cách</a:t>
            </a:r>
            <a:r>
              <a:rPr lang="en-US" b="1"/>
              <a:t> </a:t>
            </a:r>
            <a:r>
              <a:rPr lang="en-US" b="1" err="1"/>
              <a:t>tiếp</a:t>
            </a:r>
            <a:r>
              <a:rPr lang="en-US" b="1"/>
              <a:t> </a:t>
            </a:r>
            <a:r>
              <a:rPr lang="en-US" b="1" err="1"/>
              <a:t>cận</a:t>
            </a:r>
            <a:r>
              <a:rPr lang="en-US" b="1"/>
              <a:t> </a:t>
            </a:r>
            <a:r>
              <a:rPr lang="vi-VN" b="1" err="1"/>
              <a:t>flattening</a:t>
            </a:r>
            <a:r>
              <a:rPr lang="en-US" b="1"/>
              <a:t>:</a:t>
            </a:r>
            <a:r>
              <a:rPr lang="en-US"/>
              <a:t> MUSICGEN </a:t>
            </a:r>
            <a:r>
              <a:rPr lang="en-US" err="1"/>
              <a:t>sử</a:t>
            </a:r>
            <a:r>
              <a:rPr lang="en-US"/>
              <a:t> </a:t>
            </a:r>
            <a:r>
              <a:rPr lang="en-US" err="1"/>
              <a:t>dụng</a:t>
            </a:r>
            <a:r>
              <a:rPr lang="en-US"/>
              <a:t> </a:t>
            </a:r>
            <a:r>
              <a:rPr lang="en-US" err="1"/>
              <a:t>một</a:t>
            </a:r>
            <a:r>
              <a:rPr lang="en-US"/>
              <a:t> </a:t>
            </a:r>
            <a:r>
              <a:rPr lang="en-US" err="1"/>
              <a:t>phương</a:t>
            </a:r>
            <a:r>
              <a:rPr lang="en-US"/>
              <a:t> </a:t>
            </a:r>
            <a:r>
              <a:rPr lang="en-US" err="1"/>
              <a:t>pháp</a:t>
            </a:r>
            <a:r>
              <a:rPr lang="en-US"/>
              <a:t> </a:t>
            </a:r>
            <a:r>
              <a:rPr lang="en-US" err="1"/>
              <a:t>mới</a:t>
            </a:r>
            <a:r>
              <a:rPr lang="en-US"/>
              <a:t> </a:t>
            </a:r>
            <a:r>
              <a:rPr lang="en-US" err="1"/>
              <a:t>để</a:t>
            </a:r>
            <a:r>
              <a:rPr lang="en-US"/>
              <a:t> </a:t>
            </a:r>
            <a:r>
              <a:rPr lang="en-US" err="1"/>
              <a:t>tạo</a:t>
            </a:r>
            <a:r>
              <a:rPr lang="en-US"/>
              <a:t> </a:t>
            </a:r>
            <a:r>
              <a:rPr lang="en-US" err="1"/>
              <a:t>âm</a:t>
            </a:r>
            <a:r>
              <a:rPr lang="en-US"/>
              <a:t> </a:t>
            </a:r>
            <a:r>
              <a:rPr lang="en-US" err="1"/>
              <a:t>thanh</a:t>
            </a:r>
            <a:r>
              <a:rPr lang="en-US"/>
              <a:t>, </a:t>
            </a:r>
            <a:r>
              <a:rPr lang="en-US" err="1"/>
              <a:t>giúp</a:t>
            </a:r>
            <a:r>
              <a:rPr lang="en-US"/>
              <a:t> </a:t>
            </a:r>
            <a:r>
              <a:rPr lang="en-US" err="1"/>
              <a:t>giảm</a:t>
            </a:r>
            <a:r>
              <a:rPr lang="en-US"/>
              <a:t> </a:t>
            </a:r>
            <a:r>
              <a:rPr lang="en-US" err="1"/>
              <a:t>số</a:t>
            </a:r>
            <a:r>
              <a:rPr lang="en-US"/>
              <a:t> </a:t>
            </a:r>
            <a:r>
              <a:rPr lang="en-US" err="1"/>
              <a:t>lượng</a:t>
            </a:r>
            <a:r>
              <a:rPr lang="en-US"/>
              <a:t> </a:t>
            </a:r>
            <a:r>
              <a:rPr lang="en-US" err="1"/>
              <a:t>bước</a:t>
            </a:r>
            <a:r>
              <a:rPr lang="en-US"/>
              <a:t> </a:t>
            </a:r>
            <a:r>
              <a:rPr lang="en-US" err="1"/>
              <a:t>thời</a:t>
            </a:r>
            <a:r>
              <a:rPr lang="en-US"/>
              <a:t> </a:t>
            </a:r>
            <a:r>
              <a:rPr lang="en-US" err="1"/>
              <a:t>gian</a:t>
            </a:r>
            <a:r>
              <a:rPr lang="en-US"/>
              <a:t> autoregressive </a:t>
            </a:r>
            <a:r>
              <a:rPr lang="en-US" err="1"/>
              <a:t>cần</a:t>
            </a:r>
            <a:r>
              <a:rPr lang="en-US"/>
              <a:t> </a:t>
            </a:r>
            <a:r>
              <a:rPr lang="en-US" err="1"/>
              <a:t>thiết</a:t>
            </a:r>
            <a:r>
              <a:rPr lang="en-US"/>
              <a:t>. </a:t>
            </a:r>
            <a:r>
              <a:rPr lang="en-US" err="1"/>
              <a:t>Điều</a:t>
            </a:r>
            <a:r>
              <a:rPr lang="en-US"/>
              <a:t> </a:t>
            </a:r>
            <a:r>
              <a:rPr lang="en-US" err="1"/>
              <a:t>này</a:t>
            </a:r>
            <a:r>
              <a:rPr lang="en-US"/>
              <a:t> </a:t>
            </a:r>
            <a:r>
              <a:rPr lang="en-US" err="1"/>
              <a:t>có</a:t>
            </a:r>
            <a:r>
              <a:rPr lang="en-US"/>
              <a:t> </a:t>
            </a:r>
            <a:r>
              <a:rPr lang="en-US" err="1"/>
              <a:t>thể</a:t>
            </a:r>
            <a:r>
              <a:rPr lang="en-US"/>
              <a:t> </a:t>
            </a:r>
            <a:r>
              <a:rPr lang="en-US" err="1"/>
              <a:t>cải</a:t>
            </a:r>
            <a:r>
              <a:rPr lang="en-US"/>
              <a:t> </a:t>
            </a:r>
            <a:r>
              <a:rPr lang="en-US" err="1"/>
              <a:t>thiện</a:t>
            </a:r>
            <a:r>
              <a:rPr lang="en-US"/>
              <a:t> </a:t>
            </a:r>
            <a:r>
              <a:rPr lang="en-US" err="1"/>
              <a:t>hiệu</a:t>
            </a:r>
            <a:r>
              <a:rPr lang="en-US"/>
              <a:t> </a:t>
            </a:r>
            <a:r>
              <a:rPr lang="en-US" err="1"/>
              <a:t>suất</a:t>
            </a:r>
            <a:r>
              <a:rPr lang="en-US"/>
              <a:t> </a:t>
            </a:r>
            <a:r>
              <a:rPr lang="en-US" err="1"/>
              <a:t>của</a:t>
            </a:r>
            <a:r>
              <a:rPr lang="en-US"/>
              <a:t> </a:t>
            </a:r>
            <a:r>
              <a:rPr lang="en-US" err="1"/>
              <a:t>mô</a:t>
            </a:r>
            <a:r>
              <a:rPr lang="en-US"/>
              <a:t> </a:t>
            </a:r>
            <a:r>
              <a:rPr lang="en-US" err="1"/>
              <a:t>hình</a:t>
            </a:r>
            <a:r>
              <a:rPr lang="en-US"/>
              <a:t> </a:t>
            </a:r>
            <a:r>
              <a:rPr lang="en-US" err="1"/>
              <a:t>và</a:t>
            </a:r>
            <a:r>
              <a:rPr lang="en-US"/>
              <a:t> </a:t>
            </a:r>
            <a:r>
              <a:rPr lang="en-US" err="1"/>
              <a:t>làm</a:t>
            </a:r>
            <a:r>
              <a:rPr lang="en-US"/>
              <a:t> </a:t>
            </a:r>
            <a:r>
              <a:rPr lang="en-US" err="1"/>
              <a:t>cho</a:t>
            </a:r>
            <a:r>
              <a:rPr lang="en-US"/>
              <a:t> </a:t>
            </a:r>
            <a:r>
              <a:rPr lang="en-US" err="1"/>
              <a:t>nó</a:t>
            </a:r>
            <a:r>
              <a:rPr lang="en-US"/>
              <a:t> </a:t>
            </a:r>
            <a:r>
              <a:rPr lang="en-US" err="1"/>
              <a:t>dễ</a:t>
            </a:r>
            <a:r>
              <a:rPr lang="en-US"/>
              <a:t> </a:t>
            </a:r>
            <a:r>
              <a:rPr lang="en-US" err="1"/>
              <a:t>dàng</a:t>
            </a:r>
            <a:r>
              <a:rPr lang="en-US"/>
              <a:t> </a:t>
            </a:r>
            <a:r>
              <a:rPr lang="en-US" err="1"/>
              <a:t>hơn</a:t>
            </a:r>
            <a:r>
              <a:rPr lang="en-US"/>
              <a:t> </a:t>
            </a:r>
            <a:r>
              <a:rPr lang="en-US" err="1"/>
              <a:t>để</a:t>
            </a:r>
            <a:r>
              <a:rPr lang="en-US"/>
              <a:t> </a:t>
            </a:r>
            <a:r>
              <a:rPr lang="en-US" err="1"/>
              <a:t>đào</a:t>
            </a:r>
            <a:r>
              <a:rPr lang="en-US"/>
              <a:t> </a:t>
            </a:r>
            <a:r>
              <a:rPr lang="en-US" err="1"/>
              <a:t>tạo</a:t>
            </a:r>
            <a:r>
              <a:rPr lang="en-US"/>
              <a:t>.</a:t>
            </a:r>
            <a:r>
              <a:rPr lang="en-US" i="1"/>
              <a:t>(autoregressive </a:t>
            </a:r>
            <a:r>
              <a:rPr lang="en-US" i="1" err="1"/>
              <a:t>là</a:t>
            </a:r>
            <a:r>
              <a:rPr lang="en-US" i="1"/>
              <a:t> </a:t>
            </a:r>
            <a:r>
              <a:rPr lang="en-US" i="1" err="1"/>
              <a:t>một</a:t>
            </a:r>
            <a:r>
              <a:rPr lang="en-US" i="1"/>
              <a:t> </a:t>
            </a:r>
            <a:r>
              <a:rPr lang="en-US" i="1" err="1"/>
              <a:t>kỹ</a:t>
            </a:r>
            <a:r>
              <a:rPr lang="en-US" i="1"/>
              <a:t> </a:t>
            </a:r>
            <a:r>
              <a:rPr lang="en-US" i="1" err="1"/>
              <a:t>thuật</a:t>
            </a:r>
            <a:r>
              <a:rPr lang="en-US" i="1"/>
              <a:t> </a:t>
            </a:r>
            <a:r>
              <a:rPr lang="en-US" i="1" err="1"/>
              <a:t>được</a:t>
            </a:r>
            <a:r>
              <a:rPr lang="en-US" i="1"/>
              <a:t> </a:t>
            </a:r>
            <a:r>
              <a:rPr lang="en-US" i="1" err="1"/>
              <a:t>sử</a:t>
            </a:r>
            <a:r>
              <a:rPr lang="en-US" i="1"/>
              <a:t> </a:t>
            </a:r>
            <a:r>
              <a:rPr lang="en-US" i="1" err="1"/>
              <a:t>dụng</a:t>
            </a:r>
            <a:r>
              <a:rPr lang="en-US" i="1"/>
              <a:t> </a:t>
            </a:r>
            <a:r>
              <a:rPr lang="en-US" i="1" err="1"/>
              <a:t>để</a:t>
            </a:r>
            <a:r>
              <a:rPr lang="en-US" i="1"/>
              <a:t> </a:t>
            </a:r>
            <a:r>
              <a:rPr lang="en-US" i="1" err="1"/>
              <a:t>cải</a:t>
            </a:r>
            <a:r>
              <a:rPr lang="en-US" i="1"/>
              <a:t> </a:t>
            </a:r>
            <a:r>
              <a:rPr lang="en-US" i="1" err="1"/>
              <a:t>thiện</a:t>
            </a:r>
            <a:r>
              <a:rPr lang="en-US" i="1"/>
              <a:t> </a:t>
            </a:r>
            <a:r>
              <a:rPr lang="en-US" i="1" err="1"/>
              <a:t>hiệu</a:t>
            </a:r>
            <a:r>
              <a:rPr lang="en-US" i="1"/>
              <a:t> </a:t>
            </a:r>
            <a:r>
              <a:rPr lang="en-US" i="1" err="1"/>
              <a:t>suất</a:t>
            </a:r>
            <a:r>
              <a:rPr lang="en-US" i="1"/>
              <a:t> </a:t>
            </a:r>
            <a:r>
              <a:rPr lang="en-US" i="1" err="1"/>
              <a:t>và</a:t>
            </a:r>
            <a:r>
              <a:rPr lang="en-US" i="1"/>
              <a:t> </a:t>
            </a:r>
            <a:r>
              <a:rPr lang="en-US" i="1" err="1"/>
              <a:t>khả</a:t>
            </a:r>
            <a:r>
              <a:rPr lang="en-US" i="1"/>
              <a:t> </a:t>
            </a:r>
            <a:r>
              <a:rPr lang="en-US" i="1" err="1"/>
              <a:t>năng</a:t>
            </a:r>
            <a:r>
              <a:rPr lang="en-US" i="1"/>
              <a:t> </a:t>
            </a:r>
            <a:r>
              <a:rPr lang="en-US" i="1" err="1"/>
              <a:t>mở</a:t>
            </a:r>
            <a:r>
              <a:rPr lang="en-US" i="1"/>
              <a:t> </a:t>
            </a:r>
            <a:r>
              <a:rPr lang="en-US" i="1" err="1"/>
              <a:t>rộng</a:t>
            </a:r>
            <a:r>
              <a:rPr lang="en-US" i="1"/>
              <a:t> </a:t>
            </a:r>
            <a:r>
              <a:rPr lang="en-US" i="1" err="1"/>
              <a:t>của</a:t>
            </a:r>
            <a:r>
              <a:rPr lang="en-US" i="1"/>
              <a:t> </a:t>
            </a:r>
            <a:r>
              <a:rPr lang="en-US" i="1" err="1"/>
              <a:t>các</a:t>
            </a:r>
            <a:r>
              <a:rPr lang="en-US" i="1"/>
              <a:t> </a:t>
            </a:r>
            <a:r>
              <a:rPr lang="en-US" i="1" err="1"/>
              <a:t>mô</a:t>
            </a:r>
            <a:r>
              <a:rPr lang="en-US" i="1"/>
              <a:t> </a:t>
            </a:r>
            <a:r>
              <a:rPr lang="en-US" i="1" err="1"/>
              <a:t>hình</a:t>
            </a:r>
            <a:r>
              <a:rPr lang="en-US" i="1"/>
              <a:t> </a:t>
            </a:r>
            <a:r>
              <a:rPr lang="en-US" i="1" err="1"/>
              <a:t>tạo</a:t>
            </a:r>
            <a:r>
              <a:rPr lang="en-US" i="1"/>
              <a:t> </a:t>
            </a:r>
            <a:r>
              <a:rPr lang="en-US" i="1" err="1"/>
              <a:t>âm</a:t>
            </a:r>
            <a:r>
              <a:rPr lang="en-US" i="1"/>
              <a:t> </a:t>
            </a:r>
            <a:r>
              <a:rPr lang="en-US" i="1" err="1"/>
              <a:t>thanh</a:t>
            </a:r>
            <a:r>
              <a:rPr lang="en-US" i="1"/>
              <a:t>. </a:t>
            </a:r>
            <a:r>
              <a:rPr lang="en-US" i="1" err="1"/>
              <a:t>Kỹ</a:t>
            </a:r>
            <a:r>
              <a:rPr lang="en-US" i="1"/>
              <a:t> </a:t>
            </a:r>
            <a:r>
              <a:rPr lang="en-US" i="1" err="1"/>
              <a:t>thuật</a:t>
            </a:r>
            <a:r>
              <a:rPr lang="en-US" i="1"/>
              <a:t> </a:t>
            </a:r>
            <a:r>
              <a:rPr lang="en-US" i="1" err="1"/>
              <a:t>này</a:t>
            </a:r>
            <a:r>
              <a:rPr lang="en-US" i="1"/>
              <a:t> </a:t>
            </a:r>
            <a:r>
              <a:rPr lang="en-US" i="1" err="1"/>
              <a:t>hoạt</a:t>
            </a:r>
            <a:r>
              <a:rPr lang="en-US" i="1"/>
              <a:t> </a:t>
            </a:r>
            <a:r>
              <a:rPr lang="en-US" i="1" err="1"/>
              <a:t>động</a:t>
            </a:r>
            <a:r>
              <a:rPr lang="en-US" i="1"/>
              <a:t> </a:t>
            </a:r>
            <a:r>
              <a:rPr lang="en-US" i="1" err="1"/>
              <a:t>bằng</a:t>
            </a:r>
            <a:r>
              <a:rPr lang="en-US" i="1"/>
              <a:t> </a:t>
            </a:r>
            <a:r>
              <a:rPr lang="en-US" i="1" err="1"/>
              <a:t>cách</a:t>
            </a:r>
            <a:r>
              <a:rPr lang="en-US" i="1"/>
              <a:t> </a:t>
            </a:r>
            <a:r>
              <a:rPr lang="en-US" i="1" err="1"/>
              <a:t>giảm</a:t>
            </a:r>
            <a:r>
              <a:rPr lang="en-US" i="1"/>
              <a:t> </a:t>
            </a:r>
            <a:r>
              <a:rPr lang="en-US" i="1" err="1"/>
              <a:t>số</a:t>
            </a:r>
            <a:r>
              <a:rPr lang="en-US" i="1"/>
              <a:t> </a:t>
            </a:r>
            <a:r>
              <a:rPr lang="en-US" i="1" err="1"/>
              <a:t>lượng</a:t>
            </a:r>
            <a:r>
              <a:rPr lang="en-US" i="1"/>
              <a:t> </a:t>
            </a:r>
            <a:r>
              <a:rPr lang="en-US" i="1" err="1"/>
              <a:t>lần</a:t>
            </a:r>
            <a:r>
              <a:rPr lang="en-US" i="1"/>
              <a:t> </a:t>
            </a:r>
            <a:r>
              <a:rPr lang="en-US" i="1" err="1"/>
              <a:t>mô</a:t>
            </a:r>
            <a:r>
              <a:rPr lang="en-US" i="1"/>
              <a:t> </a:t>
            </a:r>
            <a:r>
              <a:rPr lang="en-US" i="1" err="1"/>
              <a:t>hình</a:t>
            </a:r>
            <a:r>
              <a:rPr lang="en-US" i="1"/>
              <a:t> </a:t>
            </a:r>
            <a:r>
              <a:rPr lang="en-US" i="1" err="1"/>
              <a:t>cần</a:t>
            </a:r>
            <a:r>
              <a:rPr lang="en-US" i="1"/>
              <a:t> </a:t>
            </a:r>
            <a:r>
              <a:rPr lang="en-US" i="1" err="1"/>
              <a:t>dự</a:t>
            </a:r>
            <a:r>
              <a:rPr lang="en-US" i="1"/>
              <a:t> </a:t>
            </a:r>
            <a:r>
              <a:rPr lang="en-US" i="1" err="1"/>
              <a:t>đoán</a:t>
            </a:r>
            <a:r>
              <a:rPr lang="en-US" i="1"/>
              <a:t> </a:t>
            </a:r>
            <a:r>
              <a:rPr lang="en-US" i="1" err="1"/>
              <a:t>một</a:t>
            </a:r>
            <a:r>
              <a:rPr lang="en-US" i="1"/>
              <a:t> </a:t>
            </a:r>
            <a:r>
              <a:rPr lang="en-US" i="1" err="1"/>
              <a:t>mẫu</a:t>
            </a:r>
            <a:r>
              <a:rPr lang="en-US" i="1"/>
              <a:t> </a:t>
            </a:r>
            <a:r>
              <a:rPr lang="en-US" i="1" err="1"/>
              <a:t>âm</a:t>
            </a:r>
            <a:r>
              <a:rPr lang="en-US" i="1"/>
              <a:t> </a:t>
            </a:r>
            <a:r>
              <a:rPr lang="en-US" i="1" err="1"/>
              <a:t>thanh</a:t>
            </a:r>
            <a:r>
              <a:rPr lang="en-US" i="1"/>
              <a:t> </a:t>
            </a:r>
            <a:r>
              <a:rPr lang="en-US" i="1" err="1"/>
              <a:t>mới</a:t>
            </a:r>
            <a:r>
              <a:rPr lang="en-US" i="1"/>
              <a:t> </a:t>
            </a:r>
            <a:r>
              <a:rPr lang="en-US" i="1" err="1"/>
              <a:t>từ</a:t>
            </a:r>
            <a:r>
              <a:rPr lang="en-US" i="1"/>
              <a:t> </a:t>
            </a:r>
            <a:r>
              <a:rPr lang="en-US" i="1" err="1"/>
              <a:t>các</a:t>
            </a:r>
            <a:r>
              <a:rPr lang="en-US" i="1"/>
              <a:t> </a:t>
            </a:r>
            <a:r>
              <a:rPr lang="en-US" i="1" err="1"/>
              <a:t>mẫu</a:t>
            </a:r>
            <a:r>
              <a:rPr lang="en-US" i="1"/>
              <a:t> </a:t>
            </a:r>
            <a:r>
              <a:rPr lang="en-US" i="1" err="1"/>
              <a:t>âm</a:t>
            </a:r>
            <a:r>
              <a:rPr lang="en-US" i="1"/>
              <a:t> </a:t>
            </a:r>
            <a:r>
              <a:rPr lang="en-US" i="1" err="1"/>
              <a:t>thanh</a:t>
            </a:r>
            <a:r>
              <a:rPr lang="en-US" i="1"/>
              <a:t> </a:t>
            </a:r>
            <a:r>
              <a:rPr lang="en-US" i="1" err="1"/>
              <a:t>đã</a:t>
            </a:r>
            <a:r>
              <a:rPr lang="en-US" i="1"/>
              <a:t> </a:t>
            </a:r>
            <a:r>
              <a:rPr lang="en-US" i="1" err="1"/>
              <a:t>tạo</a:t>
            </a:r>
            <a:r>
              <a:rPr lang="en-US" i="1"/>
              <a:t> </a:t>
            </a:r>
            <a:r>
              <a:rPr lang="en-US" i="1" err="1"/>
              <a:t>trước</a:t>
            </a:r>
            <a:r>
              <a:rPr lang="en-US" i="1"/>
              <a:t> </a:t>
            </a:r>
            <a:r>
              <a:rPr lang="en-US" i="1" err="1"/>
              <a:t>đó</a:t>
            </a:r>
            <a:r>
              <a:rPr lang="en-US" i="1"/>
              <a:t>.)</a:t>
            </a:r>
          </a:p>
          <a:p>
            <a:pPr marL="171450" indent="-171450"/>
            <a:r>
              <a:rPr lang="en-US" b="1" err="1"/>
              <a:t>Nghiên</a:t>
            </a:r>
            <a:r>
              <a:rPr lang="en-US" b="1"/>
              <a:t> </a:t>
            </a:r>
            <a:r>
              <a:rPr lang="en-US" b="1" err="1"/>
              <a:t>cứu</a:t>
            </a:r>
            <a:r>
              <a:rPr lang="en-US" b="1"/>
              <a:t> </a:t>
            </a:r>
            <a:r>
              <a:rPr lang="en-US" b="1" err="1"/>
              <a:t>toàn</a:t>
            </a:r>
            <a:r>
              <a:rPr lang="en-US" b="1"/>
              <a:t> </a:t>
            </a:r>
            <a:r>
              <a:rPr lang="en-US" b="1" err="1"/>
              <a:t>diện</a:t>
            </a:r>
            <a:r>
              <a:rPr lang="en-US" b="1"/>
              <a:t> </a:t>
            </a:r>
            <a:r>
              <a:rPr lang="en-US" b="1" err="1"/>
              <a:t>về</a:t>
            </a:r>
            <a:r>
              <a:rPr lang="en-US" b="1"/>
              <a:t> </a:t>
            </a:r>
            <a:r>
              <a:rPr lang="en-US" b="1" err="1"/>
              <a:t>tác</a:t>
            </a:r>
            <a:r>
              <a:rPr lang="en-US" b="1"/>
              <a:t> </a:t>
            </a:r>
            <a:r>
              <a:rPr lang="en-US" b="1" err="1"/>
              <a:t>động</a:t>
            </a:r>
            <a:r>
              <a:rPr lang="en-US" b="1"/>
              <a:t> </a:t>
            </a:r>
            <a:r>
              <a:rPr lang="en-US" b="1" err="1"/>
              <a:t>của</a:t>
            </a:r>
            <a:r>
              <a:rPr lang="en-US" b="1"/>
              <a:t> </a:t>
            </a:r>
            <a:r>
              <a:rPr lang="en-US" b="1" err="1"/>
              <a:t>kích</a:t>
            </a:r>
            <a:r>
              <a:rPr lang="en-US" b="1"/>
              <a:t> </a:t>
            </a:r>
            <a:r>
              <a:rPr lang="en-US" b="1" err="1"/>
              <a:t>thước</a:t>
            </a:r>
            <a:r>
              <a:rPr lang="en-US" b="1"/>
              <a:t> </a:t>
            </a:r>
            <a:r>
              <a:rPr lang="en-US" b="1" err="1"/>
              <a:t>mô</a:t>
            </a:r>
            <a:r>
              <a:rPr lang="en-US" b="1"/>
              <a:t> </a:t>
            </a:r>
            <a:r>
              <a:rPr lang="en-US" b="1" err="1"/>
              <a:t>hình</a:t>
            </a:r>
            <a:r>
              <a:rPr lang="en-US" b="1"/>
              <a:t>, </a:t>
            </a:r>
            <a:r>
              <a:rPr lang="en-US" b="1" err="1"/>
              <a:t>phương</a:t>
            </a:r>
            <a:r>
              <a:rPr lang="en-US" b="1"/>
              <a:t> </a:t>
            </a:r>
            <a:r>
              <a:rPr lang="en-US" b="1" err="1"/>
              <a:t>pháp</a:t>
            </a:r>
            <a:r>
              <a:rPr lang="en-US" b="1"/>
              <a:t> </a:t>
            </a:r>
            <a:r>
              <a:rPr lang="en-US" b="1" err="1"/>
              <a:t>điều</a:t>
            </a:r>
            <a:r>
              <a:rPr lang="en-US" b="1"/>
              <a:t> </a:t>
            </a:r>
            <a:r>
              <a:rPr lang="en-US" b="1" err="1"/>
              <a:t>kiện</a:t>
            </a:r>
            <a:r>
              <a:rPr lang="en-US" b="1"/>
              <a:t> </a:t>
            </a:r>
            <a:r>
              <a:rPr lang="en-US" b="1" err="1"/>
              <a:t>và</a:t>
            </a:r>
            <a:r>
              <a:rPr lang="en-US" b="1"/>
              <a:t> </a:t>
            </a:r>
            <a:r>
              <a:rPr lang="en-US" b="1" err="1"/>
              <a:t>kỹ</a:t>
            </a:r>
            <a:r>
              <a:rPr lang="en-US" b="1"/>
              <a:t> </a:t>
            </a:r>
            <a:r>
              <a:rPr lang="en-US" b="1" err="1"/>
              <a:t>thuật</a:t>
            </a:r>
            <a:r>
              <a:rPr lang="en-US" b="1"/>
              <a:t> </a:t>
            </a:r>
            <a:r>
              <a:rPr lang="en-US" b="1" err="1"/>
              <a:t>tiền</a:t>
            </a:r>
            <a:r>
              <a:rPr lang="en-US" b="1"/>
              <a:t> </a:t>
            </a:r>
            <a:r>
              <a:rPr lang="en-US" b="1" err="1"/>
              <a:t>xử</a:t>
            </a:r>
            <a:r>
              <a:rPr lang="en-US" b="1"/>
              <a:t> </a:t>
            </a:r>
            <a:r>
              <a:rPr lang="en-US" b="1" err="1"/>
              <a:t>lý</a:t>
            </a:r>
            <a:r>
              <a:rPr lang="en-US" b="1"/>
              <a:t> </a:t>
            </a:r>
            <a:r>
              <a:rPr lang="en-US" b="1" err="1"/>
              <a:t>văn</a:t>
            </a:r>
            <a:r>
              <a:rPr lang="en-US" b="1"/>
              <a:t> </a:t>
            </a:r>
            <a:r>
              <a:rPr lang="en-US" b="1" err="1"/>
              <a:t>bản</a:t>
            </a:r>
            <a:r>
              <a:rPr lang="en-US"/>
              <a:t>: MUSICGEN </a:t>
            </a:r>
            <a:r>
              <a:rPr lang="en-US" err="1"/>
              <a:t>đã</a:t>
            </a:r>
            <a:r>
              <a:rPr lang="en-US"/>
              <a:t> </a:t>
            </a:r>
            <a:r>
              <a:rPr lang="en-US" err="1"/>
              <a:t>được</a:t>
            </a:r>
            <a:r>
              <a:rPr lang="en-US"/>
              <a:t> </a:t>
            </a:r>
            <a:r>
              <a:rPr lang="en-US" err="1"/>
              <a:t>nghiên</a:t>
            </a:r>
            <a:r>
              <a:rPr lang="en-US"/>
              <a:t> </a:t>
            </a:r>
            <a:r>
              <a:rPr lang="en-US" err="1"/>
              <a:t>cứu</a:t>
            </a:r>
            <a:r>
              <a:rPr lang="en-US"/>
              <a:t> </a:t>
            </a:r>
            <a:r>
              <a:rPr lang="en-US" err="1"/>
              <a:t>kỹ</a:t>
            </a:r>
            <a:r>
              <a:rPr lang="en-US"/>
              <a:t> </a:t>
            </a:r>
            <a:r>
              <a:rPr lang="en-US" err="1"/>
              <a:t>lưỡng</a:t>
            </a:r>
            <a:r>
              <a:rPr lang="en-US"/>
              <a:t> </a:t>
            </a:r>
            <a:r>
              <a:rPr lang="en-US" err="1"/>
              <a:t>để</a:t>
            </a:r>
            <a:r>
              <a:rPr lang="en-US"/>
              <a:t> </a:t>
            </a:r>
            <a:r>
              <a:rPr lang="en-US" err="1"/>
              <a:t>hiểu</a:t>
            </a:r>
            <a:r>
              <a:rPr lang="en-US"/>
              <a:t> </a:t>
            </a:r>
            <a:r>
              <a:rPr lang="en-US" err="1"/>
              <a:t>tác</a:t>
            </a:r>
            <a:r>
              <a:rPr lang="en-US"/>
              <a:t> </a:t>
            </a:r>
            <a:r>
              <a:rPr lang="en-US" err="1"/>
              <a:t>động</a:t>
            </a:r>
            <a:r>
              <a:rPr lang="en-US"/>
              <a:t> </a:t>
            </a:r>
            <a:r>
              <a:rPr lang="en-US" err="1"/>
              <a:t>của</a:t>
            </a:r>
            <a:r>
              <a:rPr lang="en-US"/>
              <a:t> </a:t>
            </a:r>
            <a:r>
              <a:rPr lang="en-US" err="1"/>
              <a:t>các</a:t>
            </a:r>
            <a:r>
              <a:rPr lang="en-US"/>
              <a:t> </a:t>
            </a:r>
            <a:r>
              <a:rPr lang="en-US" err="1"/>
              <a:t>yếu</a:t>
            </a:r>
            <a:r>
              <a:rPr lang="en-US"/>
              <a:t> </a:t>
            </a:r>
            <a:r>
              <a:rPr lang="en-US" err="1"/>
              <a:t>tố</a:t>
            </a:r>
            <a:r>
              <a:rPr lang="en-US"/>
              <a:t> </a:t>
            </a:r>
            <a:r>
              <a:rPr lang="en-US" err="1"/>
              <a:t>khác</a:t>
            </a:r>
            <a:r>
              <a:rPr lang="en-US"/>
              <a:t> </a:t>
            </a:r>
            <a:r>
              <a:rPr lang="en-US" err="1"/>
              <a:t>nhau</a:t>
            </a:r>
            <a:r>
              <a:rPr lang="en-US"/>
              <a:t> </a:t>
            </a:r>
            <a:r>
              <a:rPr lang="en-US" err="1"/>
              <a:t>đối</a:t>
            </a:r>
            <a:r>
              <a:rPr lang="en-US"/>
              <a:t> </a:t>
            </a:r>
            <a:r>
              <a:rPr lang="en-US" err="1"/>
              <a:t>với</a:t>
            </a:r>
            <a:r>
              <a:rPr lang="en-US"/>
              <a:t> </a:t>
            </a:r>
            <a:r>
              <a:rPr lang="en-US" err="1"/>
              <a:t>chất</a:t>
            </a:r>
            <a:r>
              <a:rPr lang="en-US"/>
              <a:t> </a:t>
            </a:r>
            <a:r>
              <a:rPr lang="en-US" err="1"/>
              <a:t>lượng</a:t>
            </a:r>
            <a:r>
              <a:rPr lang="en-US"/>
              <a:t> </a:t>
            </a:r>
            <a:r>
              <a:rPr lang="en-US" err="1"/>
              <a:t>của</a:t>
            </a:r>
            <a:r>
              <a:rPr lang="en-US"/>
              <a:t> </a:t>
            </a:r>
            <a:r>
              <a:rPr lang="en-US" err="1"/>
              <a:t>âm</a:t>
            </a:r>
            <a:r>
              <a:rPr lang="en-US"/>
              <a:t> </a:t>
            </a:r>
            <a:r>
              <a:rPr lang="en-US" err="1"/>
              <a:t>thanh</a:t>
            </a:r>
            <a:r>
              <a:rPr lang="en-US"/>
              <a:t> </a:t>
            </a:r>
            <a:r>
              <a:rPr lang="en-US" err="1"/>
              <a:t>được</a:t>
            </a:r>
            <a:r>
              <a:rPr lang="en-US"/>
              <a:t> </a:t>
            </a:r>
            <a:r>
              <a:rPr lang="en-US" err="1"/>
              <a:t>tạo</a:t>
            </a:r>
            <a:r>
              <a:rPr lang="en-US"/>
              <a:t>. </a:t>
            </a:r>
            <a:r>
              <a:rPr lang="en-US" err="1"/>
              <a:t>Điều</a:t>
            </a:r>
            <a:r>
              <a:rPr lang="en-US"/>
              <a:t> </a:t>
            </a:r>
            <a:r>
              <a:rPr lang="en-US" err="1"/>
              <a:t>này</a:t>
            </a:r>
            <a:r>
              <a:rPr lang="en-US"/>
              <a:t> </a:t>
            </a:r>
            <a:r>
              <a:rPr lang="en-US" err="1"/>
              <a:t>cung</a:t>
            </a:r>
            <a:r>
              <a:rPr lang="en-US"/>
              <a:t> </a:t>
            </a:r>
            <a:r>
              <a:rPr lang="en-US" err="1"/>
              <a:t>cấp</a:t>
            </a:r>
            <a:r>
              <a:rPr lang="en-US"/>
              <a:t> </a:t>
            </a:r>
            <a:r>
              <a:rPr lang="en-US" err="1"/>
              <a:t>thông</a:t>
            </a:r>
            <a:r>
              <a:rPr lang="en-US"/>
              <a:t> tin </a:t>
            </a:r>
            <a:r>
              <a:rPr lang="en-US" err="1"/>
              <a:t>hữu</a:t>
            </a:r>
            <a:r>
              <a:rPr lang="en-US"/>
              <a:t> </a:t>
            </a:r>
            <a:r>
              <a:rPr lang="en-US" err="1"/>
              <a:t>ích</a:t>
            </a:r>
            <a:r>
              <a:rPr lang="en-US"/>
              <a:t> </a:t>
            </a:r>
            <a:r>
              <a:rPr lang="en-US" err="1"/>
              <a:t>cho</a:t>
            </a:r>
            <a:r>
              <a:rPr lang="en-US"/>
              <a:t> </a:t>
            </a:r>
            <a:r>
              <a:rPr lang="en-US" err="1"/>
              <a:t>các</a:t>
            </a:r>
            <a:r>
              <a:rPr lang="en-US"/>
              <a:t> </a:t>
            </a:r>
            <a:r>
              <a:rPr lang="en-US" err="1"/>
              <a:t>nhà</a:t>
            </a:r>
            <a:r>
              <a:rPr lang="en-US"/>
              <a:t> </a:t>
            </a:r>
            <a:r>
              <a:rPr lang="en-US" err="1"/>
              <a:t>nghiên</a:t>
            </a:r>
            <a:r>
              <a:rPr lang="en-US"/>
              <a:t> </a:t>
            </a:r>
            <a:r>
              <a:rPr lang="en-US" err="1"/>
              <a:t>cứu</a:t>
            </a:r>
            <a:r>
              <a:rPr lang="en-US"/>
              <a:t> </a:t>
            </a:r>
            <a:r>
              <a:rPr lang="en-US" err="1"/>
              <a:t>và</a:t>
            </a:r>
            <a:r>
              <a:rPr lang="en-US"/>
              <a:t> </a:t>
            </a:r>
            <a:r>
              <a:rPr lang="en-US" err="1"/>
              <a:t>nhà</a:t>
            </a:r>
            <a:r>
              <a:rPr lang="en-US"/>
              <a:t> </a:t>
            </a:r>
            <a:r>
              <a:rPr lang="en-US" err="1"/>
              <a:t>phát</a:t>
            </a:r>
            <a:r>
              <a:rPr lang="en-US"/>
              <a:t> </a:t>
            </a:r>
            <a:r>
              <a:rPr lang="en-US" err="1"/>
              <a:t>triển</a:t>
            </a:r>
            <a:r>
              <a:rPr lang="en-US"/>
              <a:t> </a:t>
            </a:r>
            <a:r>
              <a:rPr lang="en-US" err="1"/>
              <a:t>khác</a:t>
            </a:r>
            <a:r>
              <a:rPr lang="en-US"/>
              <a:t> </a:t>
            </a:r>
            <a:r>
              <a:rPr lang="en-US" err="1"/>
              <a:t>đang</a:t>
            </a:r>
            <a:r>
              <a:rPr lang="en-US"/>
              <a:t> </a:t>
            </a:r>
            <a:r>
              <a:rPr lang="en-US" err="1"/>
              <a:t>phát</a:t>
            </a:r>
            <a:r>
              <a:rPr lang="en-US"/>
              <a:t> </a:t>
            </a:r>
            <a:r>
              <a:rPr lang="en-US" err="1"/>
              <a:t>triển</a:t>
            </a:r>
            <a:r>
              <a:rPr lang="en-US"/>
              <a:t> </a:t>
            </a:r>
            <a:r>
              <a:rPr lang="en-US" err="1"/>
              <a:t>các</a:t>
            </a:r>
            <a:r>
              <a:rPr lang="en-US"/>
              <a:t> </a:t>
            </a:r>
            <a:r>
              <a:rPr lang="en-US" err="1"/>
              <a:t>mô</a:t>
            </a:r>
            <a:r>
              <a:rPr lang="en-US"/>
              <a:t> </a:t>
            </a:r>
            <a:r>
              <a:rPr lang="en-US" err="1"/>
              <a:t>hình</a:t>
            </a:r>
            <a:r>
              <a:rPr lang="en-US"/>
              <a:t> </a:t>
            </a:r>
            <a:r>
              <a:rPr lang="en-US" err="1"/>
              <a:t>tạo</a:t>
            </a:r>
            <a:r>
              <a:rPr lang="en-US"/>
              <a:t> </a:t>
            </a:r>
            <a:r>
              <a:rPr lang="en-US" err="1"/>
              <a:t>âm</a:t>
            </a:r>
            <a:r>
              <a:rPr lang="en-US"/>
              <a:t> </a:t>
            </a:r>
            <a:r>
              <a:rPr lang="en-US" err="1"/>
              <a:t>thanh</a:t>
            </a:r>
            <a:r>
              <a:rPr lang="en-US"/>
              <a:t>.</a:t>
            </a:r>
            <a:endParaRPr lang="vi-VN"/>
          </a:p>
          <a:p>
            <a:pPr marL="171450" indent="-171450"/>
            <a:r>
              <a:rPr lang="vi-VN" b="1"/>
              <a:t>Kiểm soát giai điệu của âm thanh được tạo dựa trên </a:t>
            </a:r>
            <a:r>
              <a:rPr lang="vi-VN" b="1" err="1"/>
              <a:t>chromagram-based</a:t>
            </a:r>
            <a:r>
              <a:rPr lang="vi-VN"/>
              <a:t>.</a:t>
            </a:r>
            <a:r>
              <a:rPr lang="en-US"/>
              <a:t>: MUSICGEN </a:t>
            </a:r>
            <a:r>
              <a:rPr lang="en-US" err="1"/>
              <a:t>hỗ</a:t>
            </a:r>
            <a:r>
              <a:rPr lang="en-US"/>
              <a:t> </a:t>
            </a:r>
            <a:r>
              <a:rPr lang="en-US" err="1"/>
              <a:t>trợ</a:t>
            </a:r>
            <a:r>
              <a:rPr lang="en-US"/>
              <a:t> </a:t>
            </a:r>
            <a:r>
              <a:rPr lang="en-US" err="1"/>
              <a:t>điều</a:t>
            </a:r>
            <a:r>
              <a:rPr lang="en-US"/>
              <a:t> </a:t>
            </a:r>
            <a:r>
              <a:rPr lang="en-US" err="1"/>
              <a:t>kiện</a:t>
            </a:r>
            <a:r>
              <a:rPr lang="en-US"/>
              <a:t> </a:t>
            </a:r>
            <a:r>
              <a:rPr lang="en-US" err="1"/>
              <a:t>dựa</a:t>
            </a:r>
            <a:r>
              <a:rPr lang="en-US"/>
              <a:t> </a:t>
            </a:r>
            <a:r>
              <a:rPr lang="en-US" err="1"/>
              <a:t>trên</a:t>
            </a:r>
            <a:r>
              <a:rPr lang="en-US"/>
              <a:t> </a:t>
            </a:r>
            <a:r>
              <a:rPr lang="en-US" err="1"/>
              <a:t>chromagram</a:t>
            </a:r>
            <a:r>
              <a:rPr lang="en-US"/>
              <a:t>, </a:t>
            </a:r>
            <a:r>
              <a:rPr lang="en-US" err="1"/>
              <a:t>cho</a:t>
            </a:r>
            <a:r>
              <a:rPr lang="en-US"/>
              <a:t> </a:t>
            </a:r>
            <a:r>
              <a:rPr lang="en-US" err="1"/>
              <a:t>phép</a:t>
            </a:r>
            <a:r>
              <a:rPr lang="en-US"/>
              <a:t> </a:t>
            </a:r>
            <a:r>
              <a:rPr lang="en-US" err="1"/>
              <a:t>người</a:t>
            </a:r>
            <a:r>
              <a:rPr lang="en-US"/>
              <a:t> </a:t>
            </a:r>
            <a:r>
              <a:rPr lang="en-US" err="1"/>
              <a:t>dùng</a:t>
            </a:r>
            <a:r>
              <a:rPr lang="en-US"/>
              <a:t> </a:t>
            </a:r>
            <a:r>
              <a:rPr lang="en-US" err="1"/>
              <a:t>kiểm</a:t>
            </a:r>
            <a:r>
              <a:rPr lang="en-US"/>
              <a:t> </a:t>
            </a:r>
            <a:r>
              <a:rPr lang="en-US" err="1"/>
              <a:t>soát</a:t>
            </a:r>
            <a:r>
              <a:rPr lang="en-US"/>
              <a:t> </a:t>
            </a:r>
            <a:r>
              <a:rPr lang="en-US" err="1"/>
              <a:t>giai</a:t>
            </a:r>
            <a:r>
              <a:rPr lang="en-US"/>
              <a:t> </a:t>
            </a:r>
            <a:r>
              <a:rPr lang="en-US" err="1"/>
              <a:t>điệu</a:t>
            </a:r>
            <a:r>
              <a:rPr lang="en-US"/>
              <a:t> </a:t>
            </a:r>
            <a:r>
              <a:rPr lang="en-US" err="1"/>
              <a:t>của</a:t>
            </a:r>
            <a:r>
              <a:rPr lang="en-US"/>
              <a:t> </a:t>
            </a:r>
            <a:r>
              <a:rPr lang="en-US" err="1"/>
              <a:t>âm</a:t>
            </a:r>
            <a:r>
              <a:rPr lang="en-US"/>
              <a:t> </a:t>
            </a:r>
            <a:r>
              <a:rPr lang="en-US" err="1"/>
              <a:t>thanh</a:t>
            </a:r>
            <a:r>
              <a:rPr lang="en-US"/>
              <a:t> </a:t>
            </a:r>
            <a:r>
              <a:rPr lang="en-US" err="1"/>
              <a:t>được</a:t>
            </a:r>
            <a:r>
              <a:rPr lang="en-US"/>
              <a:t> </a:t>
            </a:r>
            <a:r>
              <a:rPr lang="en-US" err="1"/>
              <a:t>tạo</a:t>
            </a:r>
            <a:r>
              <a:rPr lang="en-US"/>
              <a:t>. </a:t>
            </a:r>
            <a:r>
              <a:rPr lang="en-US" err="1"/>
              <a:t>Điều</a:t>
            </a:r>
            <a:r>
              <a:rPr lang="en-US"/>
              <a:t> </a:t>
            </a:r>
            <a:r>
              <a:rPr lang="en-US" err="1"/>
              <a:t>này</a:t>
            </a:r>
            <a:r>
              <a:rPr lang="en-US"/>
              <a:t> </a:t>
            </a:r>
            <a:r>
              <a:rPr lang="en-US" err="1"/>
              <a:t>có</a:t>
            </a:r>
            <a:r>
              <a:rPr lang="en-US"/>
              <a:t> </a:t>
            </a:r>
            <a:r>
              <a:rPr lang="en-US" err="1"/>
              <a:t>thể</a:t>
            </a:r>
            <a:r>
              <a:rPr lang="en-US"/>
              <a:t> </a:t>
            </a:r>
            <a:r>
              <a:rPr lang="en-US" err="1"/>
              <a:t>hữu</a:t>
            </a:r>
            <a:r>
              <a:rPr lang="en-US"/>
              <a:t> </a:t>
            </a:r>
            <a:r>
              <a:rPr lang="en-US" err="1"/>
              <a:t>ích</a:t>
            </a:r>
            <a:r>
              <a:rPr lang="en-US"/>
              <a:t> </a:t>
            </a:r>
            <a:r>
              <a:rPr lang="en-US" err="1"/>
              <a:t>cho</a:t>
            </a:r>
            <a:r>
              <a:rPr lang="en-US"/>
              <a:t> </a:t>
            </a:r>
            <a:r>
              <a:rPr lang="en-US" err="1"/>
              <a:t>các</a:t>
            </a:r>
            <a:r>
              <a:rPr lang="en-US"/>
              <a:t> </a:t>
            </a:r>
            <a:r>
              <a:rPr lang="en-US" err="1"/>
              <a:t>nhà</a:t>
            </a:r>
            <a:r>
              <a:rPr lang="en-US"/>
              <a:t> </a:t>
            </a:r>
            <a:r>
              <a:rPr lang="en-US" err="1"/>
              <a:t>soạn</a:t>
            </a:r>
            <a:r>
              <a:rPr lang="en-US"/>
              <a:t> </a:t>
            </a:r>
            <a:r>
              <a:rPr lang="en-US" err="1"/>
              <a:t>nhạc</a:t>
            </a:r>
            <a:r>
              <a:rPr lang="en-US"/>
              <a:t> </a:t>
            </a:r>
            <a:r>
              <a:rPr lang="en-US" err="1"/>
              <a:t>và</a:t>
            </a:r>
            <a:r>
              <a:rPr lang="en-US"/>
              <a:t> </a:t>
            </a:r>
            <a:r>
              <a:rPr lang="en-US" err="1"/>
              <a:t>nhà</a:t>
            </a:r>
            <a:r>
              <a:rPr lang="en-US"/>
              <a:t> </a:t>
            </a:r>
            <a:r>
              <a:rPr lang="en-US" err="1"/>
              <a:t>sản</a:t>
            </a:r>
            <a:r>
              <a:rPr lang="en-US"/>
              <a:t> </a:t>
            </a:r>
            <a:r>
              <a:rPr lang="en-US" err="1"/>
              <a:t>xuất</a:t>
            </a:r>
            <a:r>
              <a:rPr lang="en-US"/>
              <a:t> </a:t>
            </a:r>
            <a:r>
              <a:rPr lang="en-US" err="1"/>
              <a:t>âm</a:t>
            </a:r>
            <a:r>
              <a:rPr lang="en-US"/>
              <a:t> </a:t>
            </a:r>
            <a:r>
              <a:rPr lang="en-US" err="1"/>
              <a:t>nhạc</a:t>
            </a:r>
            <a:r>
              <a:rPr lang="en-US"/>
              <a:t> </a:t>
            </a:r>
            <a:r>
              <a:rPr lang="en-US" err="1"/>
              <a:t>muốn</a:t>
            </a:r>
            <a:r>
              <a:rPr lang="en-US"/>
              <a:t> </a:t>
            </a:r>
            <a:r>
              <a:rPr lang="en-US" err="1"/>
              <a:t>tạo</a:t>
            </a:r>
            <a:r>
              <a:rPr lang="en-US"/>
              <a:t> </a:t>
            </a:r>
            <a:r>
              <a:rPr lang="en-US" err="1"/>
              <a:t>ra</a:t>
            </a:r>
            <a:r>
              <a:rPr lang="en-US"/>
              <a:t> </a:t>
            </a:r>
            <a:r>
              <a:rPr lang="en-US" err="1"/>
              <a:t>âm</a:t>
            </a:r>
            <a:r>
              <a:rPr lang="en-US"/>
              <a:t> </a:t>
            </a:r>
            <a:r>
              <a:rPr lang="en-US" err="1"/>
              <a:t>thanh</a:t>
            </a:r>
            <a:r>
              <a:rPr lang="en-US"/>
              <a:t> </a:t>
            </a:r>
            <a:r>
              <a:rPr lang="en-US" err="1"/>
              <a:t>cụ</a:t>
            </a:r>
            <a:r>
              <a:rPr lang="en-US"/>
              <a:t> </a:t>
            </a:r>
            <a:r>
              <a:rPr lang="en-US" err="1"/>
              <a:t>thể</a:t>
            </a:r>
            <a:r>
              <a:rPr lang="en-US"/>
              <a:t>.</a:t>
            </a:r>
            <a:r>
              <a:rPr lang="en-US" i="1"/>
              <a:t>(</a:t>
            </a:r>
            <a:r>
              <a:rPr lang="en-US" i="1" err="1"/>
              <a:t>Chromagram</a:t>
            </a:r>
            <a:r>
              <a:rPr lang="en-US" i="1"/>
              <a:t> </a:t>
            </a:r>
            <a:r>
              <a:rPr lang="en-US" i="1" err="1"/>
              <a:t>là</a:t>
            </a:r>
            <a:r>
              <a:rPr lang="en-US" i="1"/>
              <a:t> </a:t>
            </a:r>
            <a:r>
              <a:rPr lang="en-US" i="1" err="1"/>
              <a:t>một</a:t>
            </a:r>
            <a:r>
              <a:rPr lang="en-US" i="1"/>
              <a:t> </a:t>
            </a:r>
            <a:r>
              <a:rPr lang="en-US" i="1" err="1"/>
              <a:t>biểu</a:t>
            </a:r>
            <a:r>
              <a:rPr lang="en-US" i="1"/>
              <a:t> </a:t>
            </a:r>
            <a:r>
              <a:rPr lang="en-US" i="1" err="1"/>
              <a:t>đồ</a:t>
            </a:r>
            <a:r>
              <a:rPr lang="en-US" i="1"/>
              <a:t> </a:t>
            </a:r>
            <a:r>
              <a:rPr lang="en-US" i="1" err="1"/>
              <a:t>hiển</a:t>
            </a:r>
            <a:r>
              <a:rPr lang="en-US" i="1"/>
              <a:t> </a:t>
            </a:r>
            <a:r>
              <a:rPr lang="en-US" i="1" err="1"/>
              <a:t>thị</a:t>
            </a:r>
            <a:r>
              <a:rPr lang="en-US" i="1"/>
              <a:t> </a:t>
            </a:r>
            <a:r>
              <a:rPr lang="en-US" i="1" err="1"/>
              <a:t>tần</a:t>
            </a:r>
            <a:r>
              <a:rPr lang="en-US" i="1"/>
              <a:t> </a:t>
            </a:r>
            <a:r>
              <a:rPr lang="en-US" i="1" err="1"/>
              <a:t>suất</a:t>
            </a:r>
            <a:r>
              <a:rPr lang="en-US" i="1"/>
              <a:t> </a:t>
            </a:r>
            <a:r>
              <a:rPr lang="en-US" i="1" err="1"/>
              <a:t>của</a:t>
            </a:r>
            <a:r>
              <a:rPr lang="en-US" i="1"/>
              <a:t> </a:t>
            </a:r>
            <a:r>
              <a:rPr lang="en-US" i="1" err="1"/>
              <a:t>các</a:t>
            </a:r>
            <a:r>
              <a:rPr lang="en-US" i="1"/>
              <a:t> </a:t>
            </a:r>
            <a:r>
              <a:rPr lang="en-US" i="1" err="1"/>
              <a:t>nốt</a:t>
            </a:r>
            <a:r>
              <a:rPr lang="en-US" i="1"/>
              <a:t> </a:t>
            </a:r>
            <a:r>
              <a:rPr lang="en-US" i="1" err="1"/>
              <a:t>nhạc</a:t>
            </a:r>
            <a:r>
              <a:rPr lang="en-US" i="1"/>
              <a:t> </a:t>
            </a:r>
            <a:r>
              <a:rPr lang="en-US" i="1" err="1"/>
              <a:t>trong</a:t>
            </a:r>
            <a:r>
              <a:rPr lang="en-US" i="1"/>
              <a:t> </a:t>
            </a:r>
            <a:r>
              <a:rPr lang="en-US" i="1" err="1"/>
              <a:t>một</a:t>
            </a:r>
            <a:r>
              <a:rPr lang="en-US" i="1"/>
              <a:t> </a:t>
            </a:r>
            <a:r>
              <a:rPr lang="en-US" i="1" err="1"/>
              <a:t>bản</a:t>
            </a:r>
            <a:r>
              <a:rPr lang="en-US" i="1"/>
              <a:t> </a:t>
            </a:r>
            <a:r>
              <a:rPr lang="en-US" i="1" err="1"/>
              <a:t>nhạc</a:t>
            </a:r>
            <a:r>
              <a:rPr lang="en-US" i="1"/>
              <a:t>. </a:t>
            </a:r>
            <a:r>
              <a:rPr lang="en-US" i="1" err="1"/>
              <a:t>Nó</a:t>
            </a:r>
            <a:r>
              <a:rPr lang="en-US" i="1"/>
              <a:t> </a:t>
            </a:r>
            <a:r>
              <a:rPr lang="en-US" i="1" err="1"/>
              <a:t>được</a:t>
            </a:r>
            <a:r>
              <a:rPr lang="en-US" i="1"/>
              <a:t> </a:t>
            </a:r>
            <a:r>
              <a:rPr lang="en-US" i="1" err="1"/>
              <a:t>tạo</a:t>
            </a:r>
            <a:r>
              <a:rPr lang="en-US" i="1"/>
              <a:t> </a:t>
            </a:r>
            <a:r>
              <a:rPr lang="en-US" i="1" err="1"/>
              <a:t>bằng</a:t>
            </a:r>
            <a:r>
              <a:rPr lang="en-US" i="1"/>
              <a:t> </a:t>
            </a:r>
            <a:r>
              <a:rPr lang="en-US" i="1" err="1"/>
              <a:t>cách</a:t>
            </a:r>
            <a:r>
              <a:rPr lang="en-US" i="1"/>
              <a:t> </a:t>
            </a:r>
            <a:r>
              <a:rPr lang="en-US" i="1" err="1"/>
              <a:t>phân</a:t>
            </a:r>
            <a:r>
              <a:rPr lang="en-US" i="1"/>
              <a:t> </a:t>
            </a:r>
            <a:r>
              <a:rPr lang="en-US" i="1" err="1"/>
              <a:t>tích</a:t>
            </a:r>
            <a:r>
              <a:rPr lang="en-US" i="1"/>
              <a:t> </a:t>
            </a:r>
            <a:r>
              <a:rPr lang="en-US" i="1" err="1"/>
              <a:t>bản</a:t>
            </a:r>
            <a:r>
              <a:rPr lang="en-US" i="1"/>
              <a:t> </a:t>
            </a:r>
            <a:r>
              <a:rPr lang="en-US" i="1" err="1"/>
              <a:t>nhạc</a:t>
            </a:r>
            <a:r>
              <a:rPr lang="en-US" i="1"/>
              <a:t> </a:t>
            </a:r>
            <a:r>
              <a:rPr lang="en-US" i="1" err="1"/>
              <a:t>thành</a:t>
            </a:r>
            <a:r>
              <a:rPr lang="en-US" i="1"/>
              <a:t> </a:t>
            </a:r>
            <a:r>
              <a:rPr lang="en-US" i="1" err="1"/>
              <a:t>các</a:t>
            </a:r>
            <a:r>
              <a:rPr lang="en-US" i="1"/>
              <a:t> </a:t>
            </a:r>
            <a:r>
              <a:rPr lang="en-US" i="1" err="1"/>
              <a:t>nốt</a:t>
            </a:r>
            <a:r>
              <a:rPr lang="en-US" i="1"/>
              <a:t> </a:t>
            </a:r>
            <a:r>
              <a:rPr lang="en-US" i="1" err="1"/>
              <a:t>nhạc</a:t>
            </a:r>
            <a:r>
              <a:rPr lang="en-US" i="1"/>
              <a:t> </a:t>
            </a:r>
            <a:r>
              <a:rPr lang="en-US" i="1" err="1"/>
              <a:t>riêng</a:t>
            </a:r>
            <a:r>
              <a:rPr lang="en-US" i="1"/>
              <a:t> </a:t>
            </a:r>
            <a:r>
              <a:rPr lang="en-US" i="1" err="1"/>
              <a:t>lẻ</a:t>
            </a:r>
            <a:r>
              <a:rPr lang="en-US" i="1"/>
              <a:t> </a:t>
            </a:r>
            <a:r>
              <a:rPr lang="en-US" i="1" err="1"/>
              <a:t>và</a:t>
            </a:r>
            <a:r>
              <a:rPr lang="en-US" i="1"/>
              <a:t> </a:t>
            </a:r>
            <a:r>
              <a:rPr lang="en-US" i="1" err="1"/>
              <a:t>đếm</a:t>
            </a:r>
            <a:r>
              <a:rPr lang="en-US" i="1"/>
              <a:t> </a:t>
            </a:r>
            <a:r>
              <a:rPr lang="en-US" i="1" err="1"/>
              <a:t>số</a:t>
            </a:r>
            <a:r>
              <a:rPr lang="en-US" i="1"/>
              <a:t> </a:t>
            </a:r>
            <a:r>
              <a:rPr lang="en-US" i="1" err="1"/>
              <a:t>lần</a:t>
            </a:r>
            <a:r>
              <a:rPr lang="en-US" i="1"/>
              <a:t> </a:t>
            </a:r>
            <a:r>
              <a:rPr lang="en-US" i="1" err="1"/>
              <a:t>mỗi</a:t>
            </a:r>
            <a:r>
              <a:rPr lang="en-US" i="1"/>
              <a:t> </a:t>
            </a:r>
            <a:r>
              <a:rPr lang="en-US" i="1" err="1"/>
              <a:t>nốt</a:t>
            </a:r>
            <a:r>
              <a:rPr lang="en-US" i="1"/>
              <a:t> </a:t>
            </a:r>
            <a:r>
              <a:rPr lang="en-US" i="1" err="1"/>
              <a:t>nhạc</a:t>
            </a:r>
            <a:r>
              <a:rPr lang="en-US" i="1"/>
              <a:t> </a:t>
            </a:r>
            <a:r>
              <a:rPr lang="en-US" i="1" err="1"/>
              <a:t>xuất</a:t>
            </a:r>
            <a:r>
              <a:rPr lang="en-US" i="1"/>
              <a:t> </a:t>
            </a:r>
            <a:r>
              <a:rPr lang="en-US" i="1" err="1"/>
              <a:t>hiện</a:t>
            </a:r>
            <a:r>
              <a:rPr lang="en-US" i="1"/>
              <a:t>.)</a:t>
            </a:r>
            <a:endParaRPr lang="vi-VN" i="1"/>
          </a:p>
          <a:p>
            <a:pPr marL="0" lvl="0" indent="0" algn="l">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54635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5" name="Google Shape;1375;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26368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r>
              <a:rPr lang="en-US" b="1"/>
              <a:t>Phương </a:t>
            </a:r>
            <a:r>
              <a:rPr lang="en-US" b="1" err="1"/>
              <a:t>pháp</a:t>
            </a:r>
            <a:r>
              <a:rPr lang="en-US" b="1"/>
              <a:t> </a:t>
            </a:r>
            <a:r>
              <a:rPr lang="en-US" b="1" err="1"/>
              <a:t>tạo</a:t>
            </a:r>
            <a:r>
              <a:rPr lang="en-US" b="1"/>
              <a:t> </a:t>
            </a:r>
            <a:r>
              <a:rPr lang="en-US" b="1" err="1"/>
              <a:t>đơn</a:t>
            </a:r>
            <a:r>
              <a:rPr lang="en-US" b="1"/>
              <a:t> </a:t>
            </a:r>
            <a:r>
              <a:rPr lang="en-US" b="1" err="1"/>
              <a:t>giản</a:t>
            </a:r>
            <a:r>
              <a:rPr lang="en-US" b="1"/>
              <a:t> </a:t>
            </a:r>
            <a:r>
              <a:rPr lang="en-US" b="1" err="1"/>
              <a:t>không</a:t>
            </a:r>
            <a:r>
              <a:rPr lang="en-US" b="1"/>
              <a:t> </a:t>
            </a:r>
            <a:r>
              <a:rPr lang="en-US" b="1" err="1"/>
              <a:t>cho</a:t>
            </a:r>
            <a:r>
              <a:rPr lang="en-US" b="1"/>
              <a:t> </a:t>
            </a:r>
            <a:r>
              <a:rPr lang="en-US" b="1" err="1"/>
              <a:t>phép</a:t>
            </a:r>
            <a:r>
              <a:rPr lang="en-US" b="1"/>
              <a:t> </a:t>
            </a:r>
            <a:r>
              <a:rPr lang="en-US" b="1" err="1"/>
              <a:t>kiểm</a:t>
            </a:r>
            <a:r>
              <a:rPr lang="en-US" b="1"/>
              <a:t> </a:t>
            </a:r>
            <a:r>
              <a:rPr lang="en-US" b="1" err="1"/>
              <a:t>soát</a:t>
            </a:r>
            <a:r>
              <a:rPr lang="en-US" b="1"/>
              <a:t> chi </a:t>
            </a:r>
            <a:r>
              <a:rPr lang="en-US" b="1" err="1"/>
              <a:t>tiết</a:t>
            </a:r>
            <a:r>
              <a:rPr lang="en-US" b="1"/>
              <a:t> </a:t>
            </a:r>
            <a:r>
              <a:rPr lang="en-US" b="1" err="1"/>
              <a:t>độ</a:t>
            </a:r>
            <a:r>
              <a:rPr lang="en-US" b="1"/>
              <a:t> </a:t>
            </a:r>
            <a:r>
              <a:rPr lang="en-US" b="1" err="1"/>
              <a:t>tuân</a:t>
            </a:r>
            <a:r>
              <a:rPr lang="en-US" b="1"/>
              <a:t> </a:t>
            </a:r>
            <a:r>
              <a:rPr lang="en-US" b="1" err="1"/>
              <a:t>thủ</a:t>
            </a:r>
            <a:r>
              <a:rPr lang="en-US" b="1"/>
              <a:t> </a:t>
            </a:r>
            <a:r>
              <a:rPr lang="en-US" b="1" err="1"/>
              <a:t>của</a:t>
            </a:r>
            <a:r>
              <a:rPr lang="en-US" b="1"/>
              <a:t> </a:t>
            </a:r>
            <a:r>
              <a:rPr lang="en-US" b="1" err="1"/>
              <a:t>quá</a:t>
            </a:r>
            <a:r>
              <a:rPr lang="en-US" b="1"/>
              <a:t> </a:t>
            </a:r>
            <a:r>
              <a:rPr lang="en-US" b="1" err="1"/>
              <a:t>trình</a:t>
            </a:r>
            <a:r>
              <a:rPr lang="en-US" b="1"/>
              <a:t> </a:t>
            </a:r>
            <a:r>
              <a:rPr lang="en-US" b="1" err="1"/>
              <a:t>tạo</a:t>
            </a:r>
            <a:r>
              <a:rPr lang="en-US" b="1"/>
              <a:t> </a:t>
            </a:r>
            <a:r>
              <a:rPr lang="en-US" b="1" err="1"/>
              <a:t>với</a:t>
            </a:r>
            <a:r>
              <a:rPr lang="en-US" b="1"/>
              <a:t> </a:t>
            </a:r>
            <a:r>
              <a:rPr lang="en-US" b="1" err="1"/>
              <a:t>điều</a:t>
            </a:r>
            <a:r>
              <a:rPr lang="en-US" b="1"/>
              <a:t> </a:t>
            </a:r>
            <a:r>
              <a:rPr lang="en-US" b="1" err="1"/>
              <a:t>kiện</a:t>
            </a:r>
            <a:r>
              <a:rPr lang="en-US" b="1"/>
              <a:t>: </a:t>
            </a:r>
            <a:r>
              <a:rPr lang="en-US"/>
              <a:t> </a:t>
            </a:r>
            <a:r>
              <a:rPr lang="en-US" err="1"/>
              <a:t>Điều</a:t>
            </a:r>
            <a:r>
              <a:rPr lang="en-US"/>
              <a:t> </a:t>
            </a:r>
            <a:r>
              <a:rPr lang="en-US" err="1"/>
              <a:t>này</a:t>
            </a:r>
            <a:r>
              <a:rPr lang="en-US"/>
              <a:t> </a:t>
            </a:r>
            <a:r>
              <a:rPr lang="en-US" err="1"/>
              <a:t>có</a:t>
            </a:r>
            <a:r>
              <a:rPr lang="en-US"/>
              <a:t> </a:t>
            </a:r>
            <a:r>
              <a:rPr lang="en-US" err="1"/>
              <a:t>nghĩa</a:t>
            </a:r>
            <a:r>
              <a:rPr lang="en-US"/>
              <a:t> </a:t>
            </a:r>
            <a:r>
              <a:rPr lang="en-US" err="1"/>
              <a:t>là</a:t>
            </a:r>
            <a:r>
              <a:rPr lang="en-US"/>
              <a:t> </a:t>
            </a:r>
            <a:r>
              <a:rPr lang="en-US" err="1"/>
              <a:t>âm</a:t>
            </a:r>
            <a:r>
              <a:rPr lang="en-US"/>
              <a:t> </a:t>
            </a:r>
            <a:r>
              <a:rPr lang="en-US" err="1"/>
              <a:t>thanh</a:t>
            </a:r>
            <a:r>
              <a:rPr lang="en-US"/>
              <a:t> </a:t>
            </a:r>
            <a:r>
              <a:rPr lang="en-US" err="1"/>
              <a:t>được</a:t>
            </a:r>
            <a:r>
              <a:rPr lang="en-US"/>
              <a:t> </a:t>
            </a:r>
            <a:r>
              <a:rPr lang="en-US" err="1"/>
              <a:t>tạo</a:t>
            </a:r>
            <a:r>
              <a:rPr lang="en-US"/>
              <a:t> </a:t>
            </a:r>
            <a:r>
              <a:rPr lang="en-US" err="1"/>
              <a:t>có</a:t>
            </a:r>
            <a:r>
              <a:rPr lang="en-US"/>
              <a:t> </a:t>
            </a:r>
            <a:r>
              <a:rPr lang="en-US" err="1"/>
              <a:t>thể</a:t>
            </a:r>
            <a:r>
              <a:rPr lang="en-US"/>
              <a:t> </a:t>
            </a:r>
            <a:r>
              <a:rPr lang="en-US" err="1"/>
              <a:t>không</a:t>
            </a:r>
            <a:r>
              <a:rPr lang="en-US"/>
              <a:t> </a:t>
            </a:r>
            <a:r>
              <a:rPr lang="en-US" err="1"/>
              <a:t>hoàn</a:t>
            </a:r>
            <a:r>
              <a:rPr lang="en-US"/>
              <a:t> </a:t>
            </a:r>
            <a:r>
              <a:rPr lang="en-US" err="1"/>
              <a:t>toàn</a:t>
            </a:r>
            <a:r>
              <a:rPr lang="en-US"/>
              <a:t> </a:t>
            </a:r>
            <a:r>
              <a:rPr lang="en-US" err="1"/>
              <a:t>phù</a:t>
            </a:r>
            <a:r>
              <a:rPr lang="en-US"/>
              <a:t> </a:t>
            </a:r>
            <a:r>
              <a:rPr lang="en-US" err="1"/>
              <a:t>hợp</a:t>
            </a:r>
            <a:r>
              <a:rPr lang="en-US"/>
              <a:t> </a:t>
            </a:r>
            <a:r>
              <a:rPr lang="en-US" err="1"/>
              <a:t>với</a:t>
            </a:r>
            <a:r>
              <a:rPr lang="en-US"/>
              <a:t> </a:t>
            </a:r>
            <a:r>
              <a:rPr lang="en-US" err="1"/>
              <a:t>điều</a:t>
            </a:r>
            <a:r>
              <a:rPr lang="en-US"/>
              <a:t> </a:t>
            </a:r>
            <a:r>
              <a:rPr lang="en-US" err="1"/>
              <a:t>kiện</a:t>
            </a:r>
            <a:r>
              <a:rPr lang="en-US"/>
              <a:t> </a:t>
            </a:r>
            <a:r>
              <a:rPr lang="en-US" err="1"/>
              <a:t>được</a:t>
            </a:r>
            <a:r>
              <a:rPr lang="en-US"/>
              <a:t> </a:t>
            </a:r>
            <a:r>
              <a:rPr lang="en-US" err="1"/>
              <a:t>cung</a:t>
            </a:r>
            <a:r>
              <a:rPr lang="en-US"/>
              <a:t> </a:t>
            </a:r>
            <a:r>
              <a:rPr lang="en-US" err="1"/>
              <a:t>cấp</a:t>
            </a:r>
            <a:r>
              <a:rPr lang="en-US"/>
              <a:t>.</a:t>
            </a:r>
            <a:endParaRPr lang="vi-VN"/>
          </a:p>
          <a:p>
            <a:pPr marL="171450" indent="-171450"/>
            <a:r>
              <a:rPr lang="en-US" b="1" err="1"/>
              <a:t>Yêu</a:t>
            </a:r>
            <a:r>
              <a:rPr lang="en-US" b="1"/>
              <a:t> </a:t>
            </a:r>
            <a:r>
              <a:rPr lang="en-US" b="1" err="1"/>
              <a:t>cầu</a:t>
            </a:r>
            <a:r>
              <a:rPr lang="en-US" b="1"/>
              <a:t> </a:t>
            </a:r>
            <a:r>
              <a:rPr lang="en-US" b="1" err="1"/>
              <a:t>chủ</a:t>
            </a:r>
            <a:r>
              <a:rPr lang="en-US" b="1"/>
              <a:t> </a:t>
            </a:r>
            <a:r>
              <a:rPr lang="en-US" b="1" err="1"/>
              <a:t>yếu</a:t>
            </a:r>
            <a:r>
              <a:rPr lang="en-US" b="1"/>
              <a:t> </a:t>
            </a:r>
            <a:r>
              <a:rPr lang="en-US" b="1" err="1"/>
              <a:t>là</a:t>
            </a:r>
            <a:r>
              <a:rPr lang="en-US" b="1"/>
              <a:t> </a:t>
            </a:r>
            <a:r>
              <a:rPr lang="en-US" b="1" err="1"/>
              <a:t>hướng</a:t>
            </a:r>
            <a:r>
              <a:rPr lang="en-US" b="1"/>
              <a:t> </a:t>
            </a:r>
            <a:r>
              <a:rPr lang="en-US" b="1" err="1"/>
              <a:t>dẫn</a:t>
            </a:r>
            <a:r>
              <a:rPr lang="en-US" b="1"/>
              <a:t> CF:</a:t>
            </a:r>
            <a:r>
              <a:rPr lang="en-US"/>
              <a:t>  </a:t>
            </a:r>
            <a:r>
              <a:rPr lang="en-US" err="1"/>
              <a:t>Điều</a:t>
            </a:r>
            <a:r>
              <a:rPr lang="en-US"/>
              <a:t> </a:t>
            </a:r>
            <a:r>
              <a:rPr lang="en-US" err="1"/>
              <a:t>này</a:t>
            </a:r>
            <a:r>
              <a:rPr lang="en-US"/>
              <a:t> </a:t>
            </a:r>
            <a:r>
              <a:rPr lang="en-US" err="1"/>
              <a:t>có</a:t>
            </a:r>
            <a:r>
              <a:rPr lang="en-US"/>
              <a:t> </a:t>
            </a:r>
            <a:r>
              <a:rPr lang="en-US" err="1"/>
              <a:t>nghĩa</a:t>
            </a:r>
            <a:r>
              <a:rPr lang="en-US"/>
              <a:t> </a:t>
            </a:r>
            <a:r>
              <a:rPr lang="en-US" err="1"/>
              <a:t>là</a:t>
            </a:r>
            <a:r>
              <a:rPr lang="en-US"/>
              <a:t> </a:t>
            </a:r>
            <a:r>
              <a:rPr lang="en-US" err="1"/>
              <a:t>mô</a:t>
            </a:r>
            <a:r>
              <a:rPr lang="en-US"/>
              <a:t> </a:t>
            </a:r>
            <a:r>
              <a:rPr lang="en-US" err="1"/>
              <a:t>hình</a:t>
            </a:r>
            <a:r>
              <a:rPr lang="en-US"/>
              <a:t> </a:t>
            </a:r>
            <a:r>
              <a:rPr lang="en-US" err="1"/>
              <a:t>phụ</a:t>
            </a:r>
            <a:r>
              <a:rPr lang="en-US"/>
              <a:t> </a:t>
            </a:r>
            <a:r>
              <a:rPr lang="en-US" err="1"/>
              <a:t>thuộc</a:t>
            </a:r>
            <a:r>
              <a:rPr lang="en-US"/>
              <a:t> </a:t>
            </a:r>
            <a:r>
              <a:rPr lang="en-US" err="1"/>
              <a:t>nhiều</a:t>
            </a:r>
            <a:r>
              <a:rPr lang="en-US"/>
              <a:t> </a:t>
            </a:r>
            <a:r>
              <a:rPr lang="en-US" err="1"/>
              <a:t>vào</a:t>
            </a:r>
            <a:r>
              <a:rPr lang="en-US"/>
              <a:t> </a:t>
            </a:r>
            <a:r>
              <a:rPr lang="en-US" err="1"/>
              <a:t>các</a:t>
            </a:r>
            <a:r>
              <a:rPr lang="en-US"/>
              <a:t> </a:t>
            </a:r>
            <a:r>
              <a:rPr lang="en-US" err="1"/>
              <a:t>tín</a:t>
            </a:r>
            <a:r>
              <a:rPr lang="en-US"/>
              <a:t> </a:t>
            </a:r>
            <a:r>
              <a:rPr lang="en-US" err="1"/>
              <a:t>hiệu</a:t>
            </a:r>
            <a:r>
              <a:rPr lang="en-US"/>
              <a:t> CF </a:t>
            </a:r>
            <a:r>
              <a:rPr lang="en-US" err="1"/>
              <a:t>để</a:t>
            </a:r>
            <a:r>
              <a:rPr lang="en-US"/>
              <a:t> </a:t>
            </a:r>
            <a:r>
              <a:rPr lang="en-US" err="1"/>
              <a:t>tạo</a:t>
            </a:r>
            <a:r>
              <a:rPr lang="en-US"/>
              <a:t> </a:t>
            </a:r>
            <a:r>
              <a:rPr lang="en-US" err="1"/>
              <a:t>âm</a:t>
            </a:r>
            <a:r>
              <a:rPr lang="en-US"/>
              <a:t> </a:t>
            </a:r>
            <a:r>
              <a:rPr lang="en-US" err="1"/>
              <a:t>thanh</a:t>
            </a:r>
            <a:r>
              <a:rPr lang="en-US"/>
              <a:t>. </a:t>
            </a:r>
            <a:r>
              <a:rPr lang="en-US" err="1"/>
              <a:t>Điều</a:t>
            </a:r>
            <a:r>
              <a:rPr lang="en-US"/>
              <a:t> </a:t>
            </a:r>
            <a:r>
              <a:rPr lang="en-US" err="1"/>
              <a:t>này</a:t>
            </a:r>
            <a:r>
              <a:rPr lang="en-US"/>
              <a:t> </a:t>
            </a:r>
            <a:r>
              <a:rPr lang="en-US" err="1"/>
              <a:t>có</a:t>
            </a:r>
            <a:r>
              <a:rPr lang="en-US"/>
              <a:t> </a:t>
            </a:r>
            <a:r>
              <a:rPr lang="en-US" err="1"/>
              <a:t>thể</a:t>
            </a:r>
            <a:r>
              <a:rPr lang="en-US"/>
              <a:t> </a:t>
            </a:r>
            <a:r>
              <a:rPr lang="en-US" err="1"/>
              <a:t>làm</a:t>
            </a:r>
            <a:r>
              <a:rPr lang="en-US"/>
              <a:t> </a:t>
            </a:r>
            <a:r>
              <a:rPr lang="en-US" err="1"/>
              <a:t>cho</a:t>
            </a:r>
            <a:r>
              <a:rPr lang="en-US"/>
              <a:t> </a:t>
            </a:r>
            <a:r>
              <a:rPr lang="en-US" err="1"/>
              <a:t>mô</a:t>
            </a:r>
            <a:r>
              <a:rPr lang="en-US"/>
              <a:t> </a:t>
            </a:r>
            <a:r>
              <a:rPr lang="en-US" err="1"/>
              <a:t>hình</a:t>
            </a:r>
            <a:r>
              <a:rPr lang="en-US"/>
              <a:t> </a:t>
            </a:r>
            <a:r>
              <a:rPr lang="en-US" err="1"/>
              <a:t>kém</a:t>
            </a:r>
            <a:r>
              <a:rPr lang="en-US"/>
              <a:t> </a:t>
            </a:r>
            <a:r>
              <a:rPr lang="en-US" err="1"/>
              <a:t>linh</a:t>
            </a:r>
            <a:r>
              <a:rPr lang="en-US"/>
              <a:t> </a:t>
            </a:r>
            <a:r>
              <a:rPr lang="en-US" err="1"/>
              <a:t>hoạt</a:t>
            </a:r>
            <a:r>
              <a:rPr lang="en-US"/>
              <a:t> </a:t>
            </a:r>
            <a:r>
              <a:rPr lang="en-US" err="1"/>
              <a:t>hơn</a:t>
            </a:r>
            <a:r>
              <a:rPr lang="en-US"/>
              <a:t> </a:t>
            </a:r>
            <a:r>
              <a:rPr lang="en-US" err="1"/>
              <a:t>đối</a:t>
            </a:r>
            <a:r>
              <a:rPr lang="en-US"/>
              <a:t> </a:t>
            </a:r>
            <a:r>
              <a:rPr lang="en-US" err="1"/>
              <a:t>với</a:t>
            </a:r>
            <a:r>
              <a:rPr lang="en-US"/>
              <a:t> </a:t>
            </a:r>
            <a:r>
              <a:rPr lang="en-US" err="1"/>
              <a:t>các</a:t>
            </a:r>
            <a:r>
              <a:rPr lang="en-US"/>
              <a:t> </a:t>
            </a:r>
            <a:r>
              <a:rPr lang="en-US" err="1"/>
              <a:t>điều</a:t>
            </a:r>
            <a:r>
              <a:rPr lang="en-US"/>
              <a:t> </a:t>
            </a:r>
            <a:r>
              <a:rPr lang="en-US" err="1"/>
              <a:t>kiện</a:t>
            </a:r>
            <a:r>
              <a:rPr lang="en-US"/>
              <a:t> </a:t>
            </a:r>
            <a:r>
              <a:rPr lang="en-US" err="1"/>
              <a:t>khác</a:t>
            </a:r>
            <a:r>
              <a:rPr lang="en-US"/>
              <a:t> </a:t>
            </a:r>
            <a:r>
              <a:rPr lang="en-US" err="1"/>
              <a:t>nhau</a:t>
            </a:r>
            <a:r>
              <a:rPr lang="en-US"/>
              <a:t>.</a:t>
            </a:r>
            <a:r>
              <a:rPr lang="en-US" i="1"/>
              <a:t>( </a:t>
            </a:r>
            <a:r>
              <a:rPr lang="en-US" i="1" err="1"/>
              <a:t>Hướng</a:t>
            </a:r>
            <a:r>
              <a:rPr lang="en-US" i="1"/>
              <a:t> </a:t>
            </a:r>
            <a:r>
              <a:rPr lang="en-US" i="1" err="1"/>
              <a:t>dẫn</a:t>
            </a:r>
            <a:r>
              <a:rPr lang="en-US" i="1"/>
              <a:t> CF </a:t>
            </a:r>
            <a:r>
              <a:rPr lang="en-US" i="1" err="1"/>
              <a:t>là</a:t>
            </a:r>
            <a:r>
              <a:rPr lang="en-US" i="1"/>
              <a:t> </a:t>
            </a:r>
            <a:r>
              <a:rPr lang="en-US" i="1" err="1"/>
              <a:t>một</a:t>
            </a:r>
            <a:r>
              <a:rPr lang="en-US" i="1"/>
              <a:t> </a:t>
            </a:r>
            <a:r>
              <a:rPr lang="en-US" i="1" err="1"/>
              <a:t>tập</a:t>
            </a:r>
            <a:r>
              <a:rPr lang="en-US" i="1"/>
              <a:t> </a:t>
            </a:r>
            <a:r>
              <a:rPr lang="en-US" i="1" err="1"/>
              <a:t>dữ</a:t>
            </a:r>
            <a:r>
              <a:rPr lang="en-US" i="1"/>
              <a:t> </a:t>
            </a:r>
            <a:r>
              <a:rPr lang="en-US" i="1" err="1"/>
              <a:t>liệu</a:t>
            </a:r>
            <a:r>
              <a:rPr lang="en-US" i="1"/>
              <a:t> </a:t>
            </a:r>
            <a:r>
              <a:rPr lang="en-US" i="1" err="1"/>
              <a:t>âm</a:t>
            </a:r>
            <a:r>
              <a:rPr lang="en-US" i="1"/>
              <a:t> </a:t>
            </a:r>
            <a:r>
              <a:rPr lang="en-US" i="1" err="1"/>
              <a:t>thanh</a:t>
            </a:r>
            <a:r>
              <a:rPr lang="en-US" i="1"/>
              <a:t> </a:t>
            </a:r>
            <a:r>
              <a:rPr lang="en-US" i="1" err="1"/>
              <a:t>được</a:t>
            </a:r>
            <a:r>
              <a:rPr lang="en-US" i="1"/>
              <a:t> </a:t>
            </a:r>
            <a:r>
              <a:rPr lang="en-US" i="1" err="1"/>
              <a:t>sử</a:t>
            </a:r>
            <a:r>
              <a:rPr lang="en-US" i="1"/>
              <a:t> </a:t>
            </a:r>
            <a:r>
              <a:rPr lang="en-US" i="1" err="1"/>
              <a:t>dụng</a:t>
            </a:r>
            <a:r>
              <a:rPr lang="en-US" i="1"/>
              <a:t> </a:t>
            </a:r>
            <a:r>
              <a:rPr lang="en-US" i="1" err="1"/>
              <a:t>để</a:t>
            </a:r>
            <a:r>
              <a:rPr lang="en-US" i="1"/>
              <a:t> </a:t>
            </a:r>
            <a:r>
              <a:rPr lang="en-US" i="1" err="1"/>
              <a:t>đào</a:t>
            </a:r>
            <a:r>
              <a:rPr lang="en-US" i="1"/>
              <a:t> </a:t>
            </a:r>
            <a:r>
              <a:rPr lang="en-US" i="1" err="1"/>
              <a:t>tạo</a:t>
            </a:r>
            <a:r>
              <a:rPr lang="en-US" i="1"/>
              <a:t> </a:t>
            </a:r>
            <a:r>
              <a:rPr lang="en-US" i="1" err="1"/>
              <a:t>mô</a:t>
            </a:r>
            <a:r>
              <a:rPr lang="en-US" i="1"/>
              <a:t> </a:t>
            </a:r>
            <a:r>
              <a:rPr lang="en-US" i="1" err="1"/>
              <a:t>hình</a:t>
            </a:r>
            <a:r>
              <a:rPr lang="en-US" i="1"/>
              <a:t>. </a:t>
            </a:r>
            <a:r>
              <a:rPr lang="en-US" i="1" err="1"/>
              <a:t>Tập</a:t>
            </a:r>
            <a:r>
              <a:rPr lang="en-US" i="1"/>
              <a:t> </a:t>
            </a:r>
            <a:r>
              <a:rPr lang="en-US" i="1" err="1"/>
              <a:t>dữ</a:t>
            </a:r>
            <a:r>
              <a:rPr lang="en-US" i="1"/>
              <a:t> </a:t>
            </a:r>
            <a:r>
              <a:rPr lang="en-US" i="1" err="1"/>
              <a:t>liệu</a:t>
            </a:r>
            <a:r>
              <a:rPr lang="en-US" i="1"/>
              <a:t> </a:t>
            </a:r>
            <a:r>
              <a:rPr lang="en-US" i="1" err="1"/>
              <a:t>này</a:t>
            </a:r>
            <a:r>
              <a:rPr lang="en-US" i="1"/>
              <a:t> </a:t>
            </a:r>
            <a:r>
              <a:rPr lang="en-US" i="1" err="1"/>
              <a:t>chứa</a:t>
            </a:r>
            <a:r>
              <a:rPr lang="en-US" i="1"/>
              <a:t> </a:t>
            </a:r>
            <a:r>
              <a:rPr lang="en-US" i="1" err="1"/>
              <a:t>các</a:t>
            </a:r>
            <a:r>
              <a:rPr lang="en-US" i="1"/>
              <a:t> </a:t>
            </a:r>
            <a:r>
              <a:rPr lang="en-US" i="1" err="1"/>
              <a:t>mẫu</a:t>
            </a:r>
            <a:r>
              <a:rPr lang="en-US" i="1"/>
              <a:t> </a:t>
            </a:r>
            <a:r>
              <a:rPr lang="en-US" i="1" err="1"/>
              <a:t>âm</a:t>
            </a:r>
            <a:r>
              <a:rPr lang="en-US" i="1"/>
              <a:t> </a:t>
            </a:r>
            <a:r>
              <a:rPr lang="en-US" i="1" err="1"/>
              <a:t>thanh</a:t>
            </a:r>
            <a:r>
              <a:rPr lang="en-US" i="1"/>
              <a:t> </a:t>
            </a:r>
            <a:r>
              <a:rPr lang="en-US" i="1" err="1"/>
              <a:t>được</a:t>
            </a:r>
            <a:r>
              <a:rPr lang="en-US" i="1"/>
              <a:t> </a:t>
            </a:r>
            <a:r>
              <a:rPr lang="en-US" i="1" err="1"/>
              <a:t>phân</a:t>
            </a:r>
            <a:r>
              <a:rPr lang="en-US" i="1"/>
              <a:t> </a:t>
            </a:r>
            <a:r>
              <a:rPr lang="en-US" i="1" err="1"/>
              <a:t>loại</a:t>
            </a:r>
            <a:r>
              <a:rPr lang="en-US" i="1"/>
              <a:t> </a:t>
            </a:r>
            <a:r>
              <a:rPr lang="en-US" i="1" err="1"/>
              <a:t>theo</a:t>
            </a:r>
            <a:r>
              <a:rPr lang="en-US" i="1"/>
              <a:t> </a:t>
            </a:r>
            <a:r>
              <a:rPr lang="en-US" i="1" err="1"/>
              <a:t>các</a:t>
            </a:r>
            <a:r>
              <a:rPr lang="en-US" i="1"/>
              <a:t> </a:t>
            </a:r>
            <a:r>
              <a:rPr lang="en-US" i="1" err="1"/>
              <a:t>loại</a:t>
            </a:r>
            <a:r>
              <a:rPr lang="en-US" i="1"/>
              <a:t> </a:t>
            </a:r>
            <a:r>
              <a:rPr lang="en-US" i="1" err="1"/>
              <a:t>âm</a:t>
            </a:r>
            <a:r>
              <a:rPr lang="en-US" i="1"/>
              <a:t> </a:t>
            </a:r>
            <a:r>
              <a:rPr lang="en-US" i="1" err="1"/>
              <a:t>thanh</a:t>
            </a:r>
            <a:r>
              <a:rPr lang="en-US" i="1"/>
              <a:t> </a:t>
            </a:r>
            <a:r>
              <a:rPr lang="en-US" i="1" err="1"/>
              <a:t>khác</a:t>
            </a:r>
            <a:r>
              <a:rPr lang="en-US" i="1"/>
              <a:t> </a:t>
            </a:r>
            <a:r>
              <a:rPr lang="en-US" i="1" err="1"/>
              <a:t>nhau</a:t>
            </a:r>
            <a:r>
              <a:rPr lang="en-US" i="1"/>
              <a:t>, </a:t>
            </a:r>
            <a:r>
              <a:rPr lang="en-US" i="1" err="1"/>
              <a:t>chẳng</a:t>
            </a:r>
            <a:r>
              <a:rPr lang="en-US" i="1"/>
              <a:t> </a:t>
            </a:r>
            <a:r>
              <a:rPr lang="en-US" i="1" err="1"/>
              <a:t>hạn</a:t>
            </a:r>
            <a:r>
              <a:rPr lang="en-US" i="1"/>
              <a:t> </a:t>
            </a:r>
            <a:r>
              <a:rPr lang="en-US" i="1" err="1"/>
              <a:t>như</a:t>
            </a:r>
            <a:r>
              <a:rPr lang="en-US" i="1"/>
              <a:t> </a:t>
            </a:r>
            <a:r>
              <a:rPr lang="en-US" i="1" err="1"/>
              <a:t>giai</a:t>
            </a:r>
            <a:r>
              <a:rPr lang="en-US" i="1"/>
              <a:t> </a:t>
            </a:r>
            <a:r>
              <a:rPr lang="en-US" i="1" err="1"/>
              <a:t>điệu</a:t>
            </a:r>
            <a:r>
              <a:rPr lang="en-US" i="1"/>
              <a:t>, </a:t>
            </a:r>
            <a:r>
              <a:rPr lang="en-US" i="1" err="1"/>
              <a:t>nhịp</a:t>
            </a:r>
            <a:r>
              <a:rPr lang="en-US" i="1"/>
              <a:t> </a:t>
            </a:r>
            <a:r>
              <a:rPr lang="en-US" i="1" err="1"/>
              <a:t>điệu</a:t>
            </a:r>
            <a:r>
              <a:rPr lang="en-US" i="1"/>
              <a:t>, </a:t>
            </a:r>
            <a:r>
              <a:rPr lang="en-US" i="1" err="1"/>
              <a:t>hòa</a:t>
            </a:r>
            <a:r>
              <a:rPr lang="en-US" i="1"/>
              <a:t> </a:t>
            </a:r>
            <a:r>
              <a:rPr lang="en-US" i="1" err="1"/>
              <a:t>âm</a:t>
            </a:r>
            <a:r>
              <a:rPr lang="en-US" i="1"/>
              <a:t>, v.v.)</a:t>
            </a:r>
          </a:p>
          <a:p>
            <a:pPr marL="171450" indent="-171450"/>
            <a:r>
              <a:rPr lang="en-US" b="1"/>
              <a:t>Tăng </a:t>
            </a:r>
            <a:r>
              <a:rPr lang="en-US" b="1" err="1"/>
              <a:t>cường</a:t>
            </a:r>
            <a:r>
              <a:rPr lang="en-US" b="1"/>
              <a:t> </a:t>
            </a:r>
            <a:r>
              <a:rPr lang="en-US" b="1" err="1"/>
              <a:t>dữ</a:t>
            </a:r>
            <a:r>
              <a:rPr lang="en-US" b="1"/>
              <a:t> </a:t>
            </a:r>
            <a:r>
              <a:rPr lang="en-US" b="1" err="1"/>
              <a:t>liệu</a:t>
            </a:r>
            <a:r>
              <a:rPr lang="en-US" b="1"/>
              <a:t> </a:t>
            </a:r>
            <a:r>
              <a:rPr lang="en-US" b="1" err="1"/>
              <a:t>cho</a:t>
            </a:r>
            <a:r>
              <a:rPr lang="en-US" b="1"/>
              <a:t> </a:t>
            </a:r>
            <a:r>
              <a:rPr lang="en-US" b="1" err="1"/>
              <a:t>điều</a:t>
            </a:r>
            <a:r>
              <a:rPr lang="en-US" b="1"/>
              <a:t> </a:t>
            </a:r>
            <a:r>
              <a:rPr lang="en-US" b="1" err="1"/>
              <a:t>kiện</a:t>
            </a:r>
            <a:r>
              <a:rPr lang="en-US" b="1"/>
              <a:t> </a:t>
            </a:r>
            <a:r>
              <a:rPr lang="en-US" b="1" err="1"/>
              <a:t>âm</a:t>
            </a:r>
            <a:r>
              <a:rPr lang="en-US" b="1"/>
              <a:t> </a:t>
            </a:r>
            <a:r>
              <a:rPr lang="en-US" b="1" err="1"/>
              <a:t>thanh</a:t>
            </a:r>
            <a:r>
              <a:rPr lang="en-US" b="1"/>
              <a:t> </a:t>
            </a:r>
            <a:r>
              <a:rPr lang="en-US" b="1" err="1"/>
              <a:t>đòi</a:t>
            </a:r>
            <a:r>
              <a:rPr lang="en-US" b="1"/>
              <a:t> </a:t>
            </a:r>
            <a:r>
              <a:rPr lang="en-US" b="1" err="1"/>
              <a:t>hỏi</a:t>
            </a:r>
            <a:r>
              <a:rPr lang="en-US" b="1"/>
              <a:t> </a:t>
            </a:r>
            <a:r>
              <a:rPr lang="en-US" b="1" err="1"/>
              <a:t>nghiên</a:t>
            </a:r>
            <a:r>
              <a:rPr lang="en-US" b="1"/>
              <a:t> </a:t>
            </a:r>
            <a:r>
              <a:rPr lang="en-US" b="1" err="1"/>
              <a:t>cứu</a:t>
            </a:r>
            <a:r>
              <a:rPr lang="en-US" b="1"/>
              <a:t> </a:t>
            </a:r>
            <a:r>
              <a:rPr lang="en-US" b="1" err="1"/>
              <a:t>thêm</a:t>
            </a:r>
            <a:r>
              <a:rPr lang="en-US" b="1"/>
              <a:t> </a:t>
            </a:r>
            <a:r>
              <a:rPr lang="en-US" b="1" err="1"/>
              <a:t>về</a:t>
            </a:r>
            <a:r>
              <a:rPr lang="en-US" b="1"/>
              <a:t> </a:t>
            </a:r>
            <a:r>
              <a:rPr lang="en-US" b="1" err="1"/>
              <a:t>loại</a:t>
            </a:r>
            <a:r>
              <a:rPr lang="en-US" b="1"/>
              <a:t> </a:t>
            </a:r>
            <a:r>
              <a:rPr lang="en-US" b="1" err="1"/>
              <a:t>và</a:t>
            </a:r>
            <a:r>
              <a:rPr lang="en-US" b="1"/>
              <a:t> </a:t>
            </a:r>
            <a:r>
              <a:rPr lang="en-US" b="1" err="1"/>
              <a:t>lượng</a:t>
            </a:r>
            <a:r>
              <a:rPr lang="en-US" b="1"/>
              <a:t> </a:t>
            </a:r>
            <a:r>
              <a:rPr lang="en-US" b="1" err="1"/>
              <a:t>hướng</a:t>
            </a:r>
            <a:r>
              <a:rPr lang="en-US" b="1"/>
              <a:t> </a:t>
            </a:r>
            <a:r>
              <a:rPr lang="en-US" b="1" err="1"/>
              <a:t>dẫn</a:t>
            </a:r>
            <a:r>
              <a:rPr lang="en-US" b="1"/>
              <a:t>: </a:t>
            </a:r>
            <a:r>
              <a:rPr lang="en-US"/>
              <a:t>MUSICGEN </a:t>
            </a:r>
            <a:r>
              <a:rPr lang="en-US" err="1"/>
              <a:t>có</a:t>
            </a:r>
            <a:r>
              <a:rPr lang="en-US"/>
              <a:t> </a:t>
            </a:r>
            <a:r>
              <a:rPr lang="en-US" err="1"/>
              <a:t>thể</a:t>
            </a:r>
            <a:r>
              <a:rPr lang="en-US"/>
              <a:t> </a:t>
            </a:r>
            <a:r>
              <a:rPr lang="en-US" err="1"/>
              <a:t>được</a:t>
            </a:r>
            <a:r>
              <a:rPr lang="en-US"/>
              <a:t> </a:t>
            </a:r>
            <a:r>
              <a:rPr lang="en-US" err="1"/>
              <a:t>hưởng</a:t>
            </a:r>
            <a:r>
              <a:rPr lang="en-US"/>
              <a:t> </a:t>
            </a:r>
            <a:r>
              <a:rPr lang="en-US" err="1"/>
              <a:t>lợi</a:t>
            </a:r>
            <a:r>
              <a:rPr lang="en-US"/>
              <a:t> </a:t>
            </a:r>
            <a:r>
              <a:rPr lang="en-US" err="1"/>
              <a:t>từ</a:t>
            </a:r>
            <a:r>
              <a:rPr lang="en-US"/>
              <a:t> </a:t>
            </a:r>
            <a:r>
              <a:rPr lang="en-US" err="1"/>
              <a:t>việc</a:t>
            </a:r>
            <a:r>
              <a:rPr lang="en-US"/>
              <a:t> </a:t>
            </a:r>
            <a:r>
              <a:rPr lang="en-US" err="1"/>
              <a:t>tăng</a:t>
            </a:r>
            <a:r>
              <a:rPr lang="en-US"/>
              <a:t> </a:t>
            </a:r>
            <a:r>
              <a:rPr lang="en-US" err="1"/>
              <a:t>cường</a:t>
            </a:r>
            <a:r>
              <a:rPr lang="en-US"/>
              <a:t> </a:t>
            </a:r>
            <a:r>
              <a:rPr lang="en-US" err="1"/>
              <a:t>dữ</a:t>
            </a:r>
            <a:r>
              <a:rPr lang="en-US"/>
              <a:t> </a:t>
            </a:r>
            <a:r>
              <a:rPr lang="en-US" err="1"/>
              <a:t>liệu</a:t>
            </a:r>
            <a:r>
              <a:rPr lang="en-US"/>
              <a:t> </a:t>
            </a:r>
            <a:r>
              <a:rPr lang="en-US" err="1"/>
              <a:t>cho</a:t>
            </a:r>
            <a:r>
              <a:rPr lang="en-US"/>
              <a:t> </a:t>
            </a:r>
            <a:r>
              <a:rPr lang="en-US" err="1"/>
              <a:t>điều</a:t>
            </a:r>
            <a:r>
              <a:rPr lang="en-US"/>
              <a:t> </a:t>
            </a:r>
            <a:r>
              <a:rPr lang="en-US" err="1"/>
              <a:t>kiện</a:t>
            </a:r>
            <a:r>
              <a:rPr lang="en-US"/>
              <a:t> </a:t>
            </a:r>
            <a:r>
              <a:rPr lang="en-US" err="1"/>
              <a:t>âm</a:t>
            </a:r>
            <a:r>
              <a:rPr lang="en-US"/>
              <a:t> </a:t>
            </a:r>
            <a:r>
              <a:rPr lang="en-US" err="1"/>
              <a:t>thanh</a:t>
            </a:r>
            <a:r>
              <a:rPr lang="en-US"/>
              <a:t>. Tuy </a:t>
            </a:r>
            <a:r>
              <a:rPr lang="en-US" err="1"/>
              <a:t>nhiên</a:t>
            </a:r>
            <a:r>
              <a:rPr lang="en-US"/>
              <a:t>, </a:t>
            </a:r>
            <a:r>
              <a:rPr lang="en-US" err="1"/>
              <a:t>cần</a:t>
            </a:r>
            <a:r>
              <a:rPr lang="en-US"/>
              <a:t> </a:t>
            </a:r>
            <a:r>
              <a:rPr lang="en-US" err="1"/>
              <a:t>nghiên</a:t>
            </a:r>
            <a:r>
              <a:rPr lang="en-US"/>
              <a:t> </a:t>
            </a:r>
            <a:r>
              <a:rPr lang="en-US" err="1"/>
              <a:t>cứu</a:t>
            </a:r>
            <a:r>
              <a:rPr lang="en-US"/>
              <a:t> </a:t>
            </a:r>
            <a:r>
              <a:rPr lang="en-US" err="1"/>
              <a:t>thêm</a:t>
            </a:r>
            <a:r>
              <a:rPr lang="en-US"/>
              <a:t> </a:t>
            </a:r>
            <a:r>
              <a:rPr lang="en-US" err="1"/>
              <a:t>để</a:t>
            </a:r>
            <a:r>
              <a:rPr lang="en-US"/>
              <a:t> </a:t>
            </a:r>
            <a:r>
              <a:rPr lang="en-US" err="1"/>
              <a:t>xác</a:t>
            </a:r>
            <a:r>
              <a:rPr lang="en-US"/>
              <a:t> </a:t>
            </a:r>
            <a:r>
              <a:rPr lang="en-US" err="1"/>
              <a:t>định</a:t>
            </a:r>
            <a:r>
              <a:rPr lang="en-US"/>
              <a:t> </a:t>
            </a:r>
            <a:r>
              <a:rPr lang="en-US" err="1"/>
              <a:t>loại</a:t>
            </a:r>
            <a:r>
              <a:rPr lang="en-US"/>
              <a:t> </a:t>
            </a:r>
            <a:r>
              <a:rPr lang="en-US" err="1"/>
              <a:t>và</a:t>
            </a:r>
            <a:r>
              <a:rPr lang="en-US"/>
              <a:t> </a:t>
            </a:r>
            <a:r>
              <a:rPr lang="en-US" err="1"/>
              <a:t>lượng</a:t>
            </a:r>
            <a:r>
              <a:rPr lang="en-US"/>
              <a:t> </a:t>
            </a:r>
            <a:r>
              <a:rPr lang="en-US" err="1"/>
              <a:t>tăng</a:t>
            </a:r>
            <a:r>
              <a:rPr lang="en-US"/>
              <a:t> </a:t>
            </a:r>
            <a:r>
              <a:rPr lang="en-US" err="1"/>
              <a:t>cường</a:t>
            </a:r>
            <a:r>
              <a:rPr lang="en-US"/>
              <a:t> </a:t>
            </a:r>
            <a:r>
              <a:rPr lang="en-US" err="1"/>
              <a:t>dữ</a:t>
            </a:r>
            <a:r>
              <a:rPr lang="en-US"/>
              <a:t> </a:t>
            </a:r>
            <a:r>
              <a:rPr lang="en-US" err="1"/>
              <a:t>liệu</a:t>
            </a:r>
            <a:r>
              <a:rPr lang="en-US"/>
              <a:t> </a:t>
            </a:r>
            <a:r>
              <a:rPr lang="en-US" err="1"/>
              <a:t>nào</a:t>
            </a:r>
            <a:r>
              <a:rPr lang="en-US"/>
              <a:t> </a:t>
            </a:r>
            <a:r>
              <a:rPr lang="en-US" err="1"/>
              <a:t>sẽ</a:t>
            </a:r>
            <a:r>
              <a:rPr lang="en-US"/>
              <a:t> </a:t>
            </a:r>
            <a:r>
              <a:rPr lang="en-US" err="1"/>
              <a:t>hiệu</a:t>
            </a:r>
            <a:r>
              <a:rPr lang="en-US"/>
              <a:t> </a:t>
            </a:r>
            <a:r>
              <a:rPr lang="en-US" err="1"/>
              <a:t>quả</a:t>
            </a:r>
            <a:r>
              <a:rPr lang="en-US"/>
              <a:t> </a:t>
            </a:r>
            <a:r>
              <a:rPr lang="en-US" err="1"/>
              <a:t>nhất</a:t>
            </a:r>
            <a:r>
              <a:rPr lang="en-US"/>
              <a:t>.</a:t>
            </a:r>
          </a:p>
          <a:p>
            <a:pPr marL="171450" indent="-171450"/>
            <a:r>
              <a:rPr lang="en-US" b="1"/>
              <a:t>Các </a:t>
            </a:r>
            <a:r>
              <a:rPr lang="en-US" b="1" err="1"/>
              <a:t>mô</a:t>
            </a:r>
            <a:r>
              <a:rPr lang="en-US" b="1"/>
              <a:t> </a:t>
            </a:r>
            <a:r>
              <a:rPr lang="en-US" b="1" err="1"/>
              <a:t>hình</a:t>
            </a:r>
            <a:r>
              <a:rPr lang="en-US" b="1"/>
              <a:t> </a:t>
            </a:r>
            <a:r>
              <a:rPr lang="en-US" b="1" err="1"/>
              <a:t>tạo</a:t>
            </a:r>
            <a:r>
              <a:rPr lang="en-US" b="1"/>
              <a:t> </a:t>
            </a:r>
            <a:r>
              <a:rPr lang="en-US" b="1" err="1"/>
              <a:t>quy</a:t>
            </a:r>
            <a:r>
              <a:rPr lang="en-US" b="1"/>
              <a:t> </a:t>
            </a:r>
            <a:r>
              <a:rPr lang="en-US" b="1" err="1"/>
              <a:t>mô</a:t>
            </a:r>
            <a:r>
              <a:rPr lang="en-US" b="1"/>
              <a:t> </a:t>
            </a:r>
            <a:r>
              <a:rPr lang="en-US" b="1" err="1"/>
              <a:t>lớn</a:t>
            </a:r>
            <a:r>
              <a:rPr lang="en-US" b="1"/>
              <a:t> </a:t>
            </a:r>
            <a:r>
              <a:rPr lang="en-US" b="1" err="1"/>
              <a:t>đặt</a:t>
            </a:r>
            <a:r>
              <a:rPr lang="en-US" b="1"/>
              <a:t> </a:t>
            </a:r>
            <a:r>
              <a:rPr lang="en-US" b="1" err="1"/>
              <a:t>ra</a:t>
            </a:r>
            <a:r>
              <a:rPr lang="en-US" b="1"/>
              <a:t> </a:t>
            </a:r>
            <a:r>
              <a:rPr lang="en-US" b="1" err="1"/>
              <a:t>những</a:t>
            </a:r>
            <a:r>
              <a:rPr lang="en-US" b="1"/>
              <a:t> </a:t>
            </a:r>
            <a:r>
              <a:rPr lang="en-US" b="1" err="1"/>
              <a:t>thách</a:t>
            </a:r>
            <a:r>
              <a:rPr lang="en-US" b="1"/>
              <a:t> </a:t>
            </a:r>
            <a:r>
              <a:rPr lang="en-US" b="1" err="1"/>
              <a:t>thức</a:t>
            </a:r>
            <a:r>
              <a:rPr lang="en-US" b="1"/>
              <a:t> </a:t>
            </a:r>
            <a:r>
              <a:rPr lang="en-US" b="1" err="1"/>
              <a:t>về</a:t>
            </a:r>
            <a:r>
              <a:rPr lang="en-US" b="1"/>
              <a:t> </a:t>
            </a:r>
            <a:r>
              <a:rPr lang="en-US" b="1" err="1"/>
              <a:t>mặt</a:t>
            </a:r>
            <a:r>
              <a:rPr lang="en-US" b="1"/>
              <a:t> </a:t>
            </a:r>
            <a:r>
              <a:rPr lang="en-US" b="1" err="1"/>
              <a:t>đạo</a:t>
            </a:r>
            <a:r>
              <a:rPr lang="en-US" b="1"/>
              <a:t> </a:t>
            </a:r>
            <a:r>
              <a:rPr lang="en-US" b="1" err="1"/>
              <a:t>đức</a:t>
            </a:r>
            <a:r>
              <a:rPr lang="en-US" b="1"/>
              <a:t>: </a:t>
            </a:r>
            <a:r>
              <a:rPr lang="en-US"/>
              <a:t>Các </a:t>
            </a:r>
            <a:r>
              <a:rPr lang="en-US" err="1"/>
              <a:t>mô</a:t>
            </a:r>
            <a:r>
              <a:rPr lang="en-US"/>
              <a:t> </a:t>
            </a:r>
            <a:r>
              <a:rPr lang="en-US" err="1"/>
              <a:t>hình</a:t>
            </a:r>
            <a:r>
              <a:rPr lang="en-US"/>
              <a:t> </a:t>
            </a:r>
            <a:r>
              <a:rPr lang="en-US" err="1"/>
              <a:t>tạo</a:t>
            </a:r>
            <a:r>
              <a:rPr lang="en-US"/>
              <a:t> </a:t>
            </a:r>
            <a:r>
              <a:rPr lang="en-US" err="1"/>
              <a:t>quy</a:t>
            </a:r>
            <a:r>
              <a:rPr lang="en-US"/>
              <a:t> </a:t>
            </a:r>
            <a:r>
              <a:rPr lang="en-US" err="1"/>
              <a:t>mô</a:t>
            </a:r>
            <a:r>
              <a:rPr lang="en-US"/>
              <a:t> </a:t>
            </a:r>
            <a:r>
              <a:rPr lang="en-US" err="1"/>
              <a:t>lớn</a:t>
            </a:r>
            <a:r>
              <a:rPr lang="en-US"/>
              <a:t> </a:t>
            </a:r>
            <a:r>
              <a:rPr lang="en-US" err="1"/>
              <a:t>như</a:t>
            </a:r>
            <a:r>
              <a:rPr lang="en-US"/>
              <a:t> MUSICGEN </a:t>
            </a:r>
            <a:r>
              <a:rPr lang="en-US" err="1"/>
              <a:t>có</a:t>
            </a:r>
            <a:r>
              <a:rPr lang="en-US"/>
              <a:t> </a:t>
            </a:r>
            <a:r>
              <a:rPr lang="en-US" err="1"/>
              <a:t>thể</a:t>
            </a:r>
            <a:r>
              <a:rPr lang="en-US"/>
              <a:t> </a:t>
            </a:r>
            <a:r>
              <a:rPr lang="en-US" err="1"/>
              <a:t>được</a:t>
            </a:r>
            <a:r>
              <a:rPr lang="en-US"/>
              <a:t> </a:t>
            </a:r>
            <a:r>
              <a:rPr lang="en-US" err="1"/>
              <a:t>sử</a:t>
            </a:r>
            <a:r>
              <a:rPr lang="en-US"/>
              <a:t> </a:t>
            </a:r>
            <a:r>
              <a:rPr lang="en-US" err="1"/>
              <a:t>dụng</a:t>
            </a:r>
            <a:r>
              <a:rPr lang="en-US"/>
              <a:t> </a:t>
            </a:r>
            <a:r>
              <a:rPr lang="en-US" err="1"/>
              <a:t>để</a:t>
            </a:r>
            <a:r>
              <a:rPr lang="en-US"/>
              <a:t> </a:t>
            </a:r>
            <a:r>
              <a:rPr lang="en-US" err="1"/>
              <a:t>tạo</a:t>
            </a:r>
            <a:r>
              <a:rPr lang="en-US"/>
              <a:t> </a:t>
            </a:r>
            <a:r>
              <a:rPr lang="en-US" err="1"/>
              <a:t>ra</a:t>
            </a:r>
            <a:r>
              <a:rPr lang="en-US"/>
              <a:t> </a:t>
            </a:r>
            <a:r>
              <a:rPr lang="en-US" err="1"/>
              <a:t>các</a:t>
            </a:r>
            <a:r>
              <a:rPr lang="en-US"/>
              <a:t> </a:t>
            </a:r>
            <a:r>
              <a:rPr lang="en-US" err="1"/>
              <a:t>tác</a:t>
            </a:r>
            <a:r>
              <a:rPr lang="en-US"/>
              <a:t> </a:t>
            </a:r>
            <a:r>
              <a:rPr lang="en-US" err="1"/>
              <a:t>phẩm</a:t>
            </a:r>
            <a:r>
              <a:rPr lang="en-US"/>
              <a:t> </a:t>
            </a:r>
            <a:r>
              <a:rPr lang="en-US" err="1"/>
              <a:t>âm</a:t>
            </a:r>
            <a:r>
              <a:rPr lang="en-US"/>
              <a:t> </a:t>
            </a:r>
            <a:r>
              <a:rPr lang="en-US" err="1"/>
              <a:t>nhạc</a:t>
            </a:r>
            <a:r>
              <a:rPr lang="en-US"/>
              <a:t> </a:t>
            </a:r>
            <a:r>
              <a:rPr lang="en-US" err="1"/>
              <a:t>giả</a:t>
            </a:r>
            <a:r>
              <a:rPr lang="en-US"/>
              <a:t> </a:t>
            </a:r>
            <a:r>
              <a:rPr lang="en-US" err="1"/>
              <a:t>mạo</a:t>
            </a:r>
            <a:r>
              <a:rPr lang="en-US"/>
              <a:t>. </a:t>
            </a:r>
            <a:r>
              <a:rPr lang="en-US" err="1"/>
              <a:t>Điều</a:t>
            </a:r>
            <a:r>
              <a:rPr lang="en-US"/>
              <a:t> </a:t>
            </a:r>
            <a:r>
              <a:rPr lang="en-US" err="1"/>
              <a:t>này</a:t>
            </a:r>
            <a:r>
              <a:rPr lang="en-US"/>
              <a:t> </a:t>
            </a:r>
            <a:r>
              <a:rPr lang="en-US" err="1"/>
              <a:t>có</a:t>
            </a:r>
            <a:r>
              <a:rPr lang="en-US"/>
              <a:t> </a:t>
            </a:r>
            <a:r>
              <a:rPr lang="en-US" err="1"/>
              <a:t>thể</a:t>
            </a:r>
            <a:r>
              <a:rPr lang="en-US"/>
              <a:t> </a:t>
            </a:r>
            <a:r>
              <a:rPr lang="en-US" err="1"/>
              <a:t>đặt</a:t>
            </a:r>
            <a:r>
              <a:rPr lang="en-US"/>
              <a:t> </a:t>
            </a:r>
            <a:r>
              <a:rPr lang="en-US" err="1"/>
              <a:t>ra</a:t>
            </a:r>
            <a:r>
              <a:rPr lang="en-US"/>
              <a:t> </a:t>
            </a:r>
            <a:r>
              <a:rPr lang="en-US" err="1"/>
              <a:t>những</a:t>
            </a:r>
            <a:r>
              <a:rPr lang="en-US"/>
              <a:t> </a:t>
            </a:r>
            <a:r>
              <a:rPr lang="en-US" err="1"/>
              <a:t>thách</a:t>
            </a:r>
            <a:r>
              <a:rPr lang="en-US"/>
              <a:t> </a:t>
            </a:r>
            <a:r>
              <a:rPr lang="en-US" err="1"/>
              <a:t>thức</a:t>
            </a:r>
            <a:r>
              <a:rPr lang="en-US"/>
              <a:t> </a:t>
            </a:r>
            <a:r>
              <a:rPr lang="en-US" err="1"/>
              <a:t>về</a:t>
            </a:r>
            <a:r>
              <a:rPr lang="en-US"/>
              <a:t> </a:t>
            </a:r>
            <a:r>
              <a:rPr lang="en-US" err="1"/>
              <a:t>mặt</a:t>
            </a:r>
            <a:r>
              <a:rPr lang="en-US"/>
              <a:t> </a:t>
            </a:r>
            <a:r>
              <a:rPr lang="en-US" err="1"/>
              <a:t>đạo</a:t>
            </a:r>
            <a:r>
              <a:rPr lang="en-US"/>
              <a:t> </a:t>
            </a:r>
            <a:r>
              <a:rPr lang="en-US" err="1"/>
              <a:t>đức</a:t>
            </a:r>
            <a:r>
              <a:rPr lang="en-US"/>
              <a:t>, </a:t>
            </a:r>
            <a:r>
              <a:rPr lang="en-US" err="1"/>
              <a:t>chẳng</a:t>
            </a:r>
            <a:r>
              <a:rPr lang="en-US"/>
              <a:t> </a:t>
            </a:r>
            <a:r>
              <a:rPr lang="en-US" err="1"/>
              <a:t>hạn</a:t>
            </a:r>
            <a:r>
              <a:rPr lang="en-US"/>
              <a:t> </a:t>
            </a:r>
            <a:r>
              <a:rPr lang="en-US" err="1"/>
              <a:t>như</a:t>
            </a:r>
            <a:r>
              <a:rPr lang="en-US"/>
              <a:t> </a:t>
            </a:r>
            <a:r>
              <a:rPr lang="en-US" err="1"/>
              <a:t>làm</a:t>
            </a:r>
            <a:r>
              <a:rPr lang="en-US"/>
              <a:t> </a:t>
            </a:r>
            <a:r>
              <a:rPr lang="en-US" err="1"/>
              <a:t>tổn</a:t>
            </a:r>
            <a:r>
              <a:rPr lang="en-US"/>
              <a:t> </a:t>
            </a:r>
            <a:r>
              <a:rPr lang="en-US" err="1"/>
              <a:t>hại</a:t>
            </a:r>
            <a:r>
              <a:rPr lang="en-US"/>
              <a:t> </a:t>
            </a:r>
            <a:r>
              <a:rPr lang="en-US" err="1"/>
              <a:t>đến</a:t>
            </a:r>
            <a:r>
              <a:rPr lang="en-US"/>
              <a:t> </a:t>
            </a:r>
            <a:r>
              <a:rPr lang="en-US" err="1"/>
              <a:t>danh</a:t>
            </a:r>
            <a:r>
              <a:rPr lang="en-US"/>
              <a:t> </a:t>
            </a:r>
            <a:r>
              <a:rPr lang="en-US" err="1"/>
              <a:t>tiếng</a:t>
            </a:r>
            <a:r>
              <a:rPr lang="en-US"/>
              <a:t> </a:t>
            </a:r>
            <a:r>
              <a:rPr lang="en-US" err="1"/>
              <a:t>của</a:t>
            </a:r>
            <a:r>
              <a:rPr lang="en-US"/>
              <a:t> </a:t>
            </a:r>
            <a:r>
              <a:rPr lang="en-US" err="1"/>
              <a:t>các</a:t>
            </a:r>
            <a:r>
              <a:rPr lang="en-US"/>
              <a:t> </a:t>
            </a:r>
            <a:r>
              <a:rPr lang="en-US" err="1"/>
              <a:t>nghệ</a:t>
            </a:r>
            <a:r>
              <a:rPr lang="en-US"/>
              <a:t> </a:t>
            </a:r>
            <a:r>
              <a:rPr lang="en-US" err="1"/>
              <a:t>sĩ</a:t>
            </a:r>
            <a:r>
              <a:rPr lang="en-US"/>
              <a:t>.</a:t>
            </a:r>
          </a:p>
          <a:p>
            <a:pPr marL="171450" indent="-171450"/>
            <a:r>
              <a:rPr lang="en-US" b="1" err="1"/>
              <a:t>Khả</a:t>
            </a:r>
            <a:r>
              <a:rPr lang="en-US" b="1"/>
              <a:t> </a:t>
            </a:r>
            <a:r>
              <a:rPr lang="en-US" b="1" err="1"/>
              <a:t>năng</a:t>
            </a:r>
            <a:r>
              <a:rPr lang="en-US" b="1"/>
              <a:t> </a:t>
            </a:r>
            <a:r>
              <a:rPr lang="en-US" b="1" err="1"/>
              <a:t>thiếu</a:t>
            </a:r>
            <a:r>
              <a:rPr lang="en-US" b="1"/>
              <a:t> </a:t>
            </a:r>
            <a:r>
              <a:rPr lang="en-US" b="1" err="1"/>
              <a:t>đa</a:t>
            </a:r>
            <a:r>
              <a:rPr lang="en-US" b="1"/>
              <a:t> </a:t>
            </a:r>
            <a:r>
              <a:rPr lang="en-US" b="1" err="1"/>
              <a:t>dạng</a:t>
            </a:r>
            <a:r>
              <a:rPr lang="en-US" b="1"/>
              <a:t> </a:t>
            </a:r>
            <a:r>
              <a:rPr lang="en-US" b="1" err="1"/>
              <a:t>trong</a:t>
            </a:r>
            <a:r>
              <a:rPr lang="en-US" b="1"/>
              <a:t> </a:t>
            </a:r>
            <a:r>
              <a:rPr lang="en-US" b="1" err="1"/>
              <a:t>tập</a:t>
            </a:r>
            <a:r>
              <a:rPr lang="en-US" b="1"/>
              <a:t> </a:t>
            </a:r>
            <a:r>
              <a:rPr lang="en-US" b="1" err="1"/>
              <a:t>dữ</a:t>
            </a:r>
            <a:r>
              <a:rPr lang="en-US" b="1"/>
              <a:t> </a:t>
            </a:r>
            <a:r>
              <a:rPr lang="en-US" b="1" err="1"/>
              <a:t>liệu</a:t>
            </a:r>
            <a:r>
              <a:rPr lang="en-US" b="1"/>
              <a:t> </a:t>
            </a:r>
            <a:r>
              <a:rPr lang="en-US" b="1" err="1"/>
              <a:t>được</a:t>
            </a:r>
            <a:r>
              <a:rPr lang="en-US" b="1"/>
              <a:t> </a:t>
            </a:r>
            <a:r>
              <a:rPr lang="en-US" b="1" err="1"/>
              <a:t>sử</a:t>
            </a:r>
            <a:r>
              <a:rPr lang="en-US" b="1"/>
              <a:t> </a:t>
            </a:r>
            <a:r>
              <a:rPr lang="en-US" b="1" err="1"/>
              <a:t>dụng</a:t>
            </a:r>
            <a:r>
              <a:rPr lang="en-US" b="1"/>
              <a:t>:</a:t>
            </a:r>
            <a:r>
              <a:rPr lang="en-US"/>
              <a:t> </a:t>
            </a:r>
            <a:r>
              <a:rPr lang="en-US" err="1"/>
              <a:t>Tập</a:t>
            </a:r>
            <a:r>
              <a:rPr lang="en-US"/>
              <a:t> </a:t>
            </a:r>
            <a:r>
              <a:rPr lang="en-US" err="1"/>
              <a:t>dữ</a:t>
            </a:r>
            <a:r>
              <a:rPr lang="en-US"/>
              <a:t> </a:t>
            </a:r>
            <a:r>
              <a:rPr lang="en-US" err="1"/>
              <a:t>liệu</a:t>
            </a:r>
            <a:r>
              <a:rPr lang="en-US"/>
              <a:t> </a:t>
            </a:r>
            <a:r>
              <a:rPr lang="en-US" err="1"/>
              <a:t>được</a:t>
            </a:r>
            <a:r>
              <a:rPr lang="en-US"/>
              <a:t> </a:t>
            </a:r>
            <a:r>
              <a:rPr lang="en-US" err="1"/>
              <a:t>sử</a:t>
            </a:r>
            <a:r>
              <a:rPr lang="en-US"/>
              <a:t> </a:t>
            </a:r>
            <a:r>
              <a:rPr lang="en-US" err="1"/>
              <a:t>dụng</a:t>
            </a:r>
            <a:r>
              <a:rPr lang="en-US"/>
              <a:t> </a:t>
            </a:r>
            <a:r>
              <a:rPr lang="en-US" err="1"/>
              <a:t>để</a:t>
            </a:r>
            <a:r>
              <a:rPr lang="en-US"/>
              <a:t> </a:t>
            </a:r>
            <a:r>
              <a:rPr lang="en-US" err="1"/>
              <a:t>đào</a:t>
            </a:r>
            <a:r>
              <a:rPr lang="en-US"/>
              <a:t> </a:t>
            </a:r>
            <a:r>
              <a:rPr lang="en-US" err="1"/>
              <a:t>tạo</a:t>
            </a:r>
            <a:r>
              <a:rPr lang="en-US"/>
              <a:t> MUSICGEN </a:t>
            </a:r>
            <a:r>
              <a:rPr lang="en-US" err="1"/>
              <a:t>chủ</a:t>
            </a:r>
            <a:r>
              <a:rPr lang="en-US"/>
              <a:t> </a:t>
            </a:r>
            <a:r>
              <a:rPr lang="en-US" err="1"/>
              <a:t>yếu</a:t>
            </a:r>
            <a:r>
              <a:rPr lang="en-US"/>
              <a:t> </a:t>
            </a:r>
            <a:r>
              <a:rPr lang="en-US" err="1"/>
              <a:t>chứa</a:t>
            </a:r>
            <a:r>
              <a:rPr lang="en-US"/>
              <a:t> </a:t>
            </a:r>
            <a:r>
              <a:rPr lang="en-US" err="1"/>
              <a:t>âm</a:t>
            </a:r>
            <a:r>
              <a:rPr lang="en-US"/>
              <a:t> </a:t>
            </a:r>
            <a:r>
              <a:rPr lang="en-US" err="1"/>
              <a:t>nhạc</a:t>
            </a:r>
            <a:r>
              <a:rPr lang="en-US"/>
              <a:t> </a:t>
            </a:r>
            <a:r>
              <a:rPr lang="en-US" err="1"/>
              <a:t>theo</a:t>
            </a:r>
            <a:r>
              <a:rPr lang="en-US"/>
              <a:t> </a:t>
            </a:r>
            <a:r>
              <a:rPr lang="en-US" err="1"/>
              <a:t>phong</a:t>
            </a:r>
            <a:r>
              <a:rPr lang="en-US"/>
              <a:t> </a:t>
            </a:r>
            <a:r>
              <a:rPr lang="en-US" err="1"/>
              <a:t>cách</a:t>
            </a:r>
            <a:r>
              <a:rPr lang="en-US"/>
              <a:t> </a:t>
            </a:r>
            <a:r>
              <a:rPr lang="en-US" err="1"/>
              <a:t>phương</a:t>
            </a:r>
            <a:r>
              <a:rPr lang="en-US"/>
              <a:t> Tây. </a:t>
            </a:r>
            <a:r>
              <a:rPr lang="en-US" err="1"/>
              <a:t>Điều</a:t>
            </a:r>
            <a:r>
              <a:rPr lang="en-US"/>
              <a:t> </a:t>
            </a:r>
            <a:r>
              <a:rPr lang="en-US" err="1"/>
              <a:t>này</a:t>
            </a:r>
            <a:r>
              <a:rPr lang="en-US"/>
              <a:t> </a:t>
            </a:r>
            <a:r>
              <a:rPr lang="en-US" err="1"/>
              <a:t>có</a:t>
            </a:r>
            <a:r>
              <a:rPr lang="en-US"/>
              <a:t> </a:t>
            </a:r>
            <a:r>
              <a:rPr lang="en-US" err="1"/>
              <a:t>nghĩa</a:t>
            </a:r>
            <a:r>
              <a:rPr lang="en-US"/>
              <a:t> </a:t>
            </a:r>
            <a:r>
              <a:rPr lang="en-US" err="1"/>
              <a:t>là</a:t>
            </a:r>
            <a:r>
              <a:rPr lang="en-US"/>
              <a:t> MUSICGEN </a:t>
            </a:r>
            <a:r>
              <a:rPr lang="en-US" err="1"/>
              <a:t>có</a:t>
            </a:r>
            <a:r>
              <a:rPr lang="en-US"/>
              <a:t> </a:t>
            </a:r>
            <a:r>
              <a:rPr lang="en-US" err="1"/>
              <a:t>thể</a:t>
            </a:r>
            <a:r>
              <a:rPr lang="en-US"/>
              <a:t> </a:t>
            </a:r>
            <a:r>
              <a:rPr lang="en-US" err="1"/>
              <a:t>kém</a:t>
            </a:r>
            <a:r>
              <a:rPr lang="en-US"/>
              <a:t> </a:t>
            </a:r>
            <a:r>
              <a:rPr lang="en-US" err="1"/>
              <a:t>hiệu</a:t>
            </a:r>
            <a:r>
              <a:rPr lang="en-US"/>
              <a:t> </a:t>
            </a:r>
            <a:r>
              <a:rPr lang="en-US" err="1"/>
              <a:t>quả</a:t>
            </a:r>
            <a:r>
              <a:rPr lang="en-US"/>
              <a:t> </a:t>
            </a:r>
            <a:r>
              <a:rPr lang="en-US" err="1"/>
              <a:t>trong</a:t>
            </a:r>
            <a:r>
              <a:rPr lang="en-US"/>
              <a:t> </a:t>
            </a:r>
            <a:r>
              <a:rPr lang="en-US" err="1"/>
              <a:t>việc</a:t>
            </a:r>
            <a:r>
              <a:rPr lang="en-US"/>
              <a:t> </a:t>
            </a:r>
            <a:r>
              <a:rPr lang="en-US" err="1"/>
              <a:t>tạo</a:t>
            </a:r>
            <a:r>
              <a:rPr lang="en-US"/>
              <a:t> </a:t>
            </a:r>
            <a:r>
              <a:rPr lang="en-US" err="1"/>
              <a:t>ra</a:t>
            </a:r>
            <a:r>
              <a:rPr lang="en-US"/>
              <a:t> </a:t>
            </a:r>
            <a:r>
              <a:rPr lang="en-US" err="1"/>
              <a:t>âm</a:t>
            </a:r>
            <a:r>
              <a:rPr lang="en-US"/>
              <a:t> </a:t>
            </a:r>
            <a:r>
              <a:rPr lang="en-US" err="1"/>
              <a:t>nhạc</a:t>
            </a:r>
            <a:r>
              <a:rPr lang="en-US"/>
              <a:t> </a:t>
            </a:r>
            <a:r>
              <a:rPr lang="en-US" err="1"/>
              <a:t>theo</a:t>
            </a:r>
            <a:r>
              <a:rPr lang="en-US"/>
              <a:t> </a:t>
            </a:r>
            <a:r>
              <a:rPr lang="en-US" err="1"/>
              <a:t>phong</a:t>
            </a:r>
            <a:r>
              <a:rPr lang="en-US"/>
              <a:t> </a:t>
            </a:r>
            <a:r>
              <a:rPr lang="en-US" err="1"/>
              <a:t>cách</a:t>
            </a:r>
            <a:r>
              <a:rPr lang="en-US"/>
              <a:t> </a:t>
            </a:r>
            <a:r>
              <a:rPr lang="en-US" err="1"/>
              <a:t>khác</a:t>
            </a:r>
            <a:r>
              <a:rPr lang="en-US"/>
              <a:t>.</a:t>
            </a:r>
          </a:p>
          <a:p>
            <a:pPr marL="171450" indent="-171450"/>
            <a:r>
              <a:rPr lang="en-US" b="1" err="1"/>
              <a:t>Có</a:t>
            </a:r>
            <a:r>
              <a:rPr lang="en-US" b="1"/>
              <a:t> </a:t>
            </a:r>
            <a:r>
              <a:rPr lang="en-US" b="1" err="1"/>
              <a:t>thể</a:t>
            </a:r>
            <a:r>
              <a:rPr lang="en-US" b="1"/>
              <a:t> </a:t>
            </a:r>
            <a:r>
              <a:rPr lang="en-US" b="1" err="1"/>
              <a:t>đại</a:t>
            </a:r>
            <a:r>
              <a:rPr lang="en-US" b="1"/>
              <a:t> </a:t>
            </a:r>
            <a:r>
              <a:rPr lang="en-US" b="1" err="1"/>
              <a:t>diện</a:t>
            </a:r>
            <a:r>
              <a:rPr lang="en-US" b="1"/>
              <a:t> </a:t>
            </a:r>
            <a:r>
              <a:rPr lang="en-US" b="1" err="1"/>
              <a:t>cho</a:t>
            </a:r>
            <a:r>
              <a:rPr lang="en-US" b="1"/>
              <a:t> </a:t>
            </a:r>
            <a:r>
              <a:rPr lang="en-US" b="1" err="1"/>
              <a:t>sự</a:t>
            </a:r>
            <a:r>
              <a:rPr lang="en-US" b="1"/>
              <a:t> </a:t>
            </a:r>
            <a:r>
              <a:rPr lang="en-US" b="1" err="1"/>
              <a:t>cạnh</a:t>
            </a:r>
            <a:r>
              <a:rPr lang="en-US" b="1"/>
              <a:t> </a:t>
            </a:r>
            <a:r>
              <a:rPr lang="en-US" b="1" err="1"/>
              <a:t>tranh</a:t>
            </a:r>
            <a:r>
              <a:rPr lang="en-US" b="1"/>
              <a:t> </a:t>
            </a:r>
            <a:r>
              <a:rPr lang="en-US" b="1" err="1"/>
              <a:t>không</a:t>
            </a:r>
            <a:r>
              <a:rPr lang="en-US" b="1"/>
              <a:t> </a:t>
            </a:r>
            <a:r>
              <a:rPr lang="en-US" b="1" err="1"/>
              <a:t>công</a:t>
            </a:r>
            <a:r>
              <a:rPr lang="en-US" b="1"/>
              <a:t> </a:t>
            </a:r>
            <a:r>
              <a:rPr lang="en-US" b="1" err="1"/>
              <a:t>bằng</a:t>
            </a:r>
            <a:r>
              <a:rPr lang="en-US" b="1"/>
              <a:t> </a:t>
            </a:r>
            <a:r>
              <a:rPr lang="en-US" b="1" err="1"/>
              <a:t>đối</a:t>
            </a:r>
            <a:r>
              <a:rPr lang="en-US" b="1"/>
              <a:t> </a:t>
            </a:r>
            <a:r>
              <a:rPr lang="en-US" b="1" err="1"/>
              <a:t>với</a:t>
            </a:r>
            <a:r>
              <a:rPr lang="en-US" b="1"/>
              <a:t> </a:t>
            </a:r>
            <a:r>
              <a:rPr lang="en-US" b="1" err="1"/>
              <a:t>các</a:t>
            </a:r>
            <a:r>
              <a:rPr lang="en-US" b="1"/>
              <a:t> </a:t>
            </a:r>
            <a:r>
              <a:rPr lang="en-US" b="1" err="1"/>
              <a:t>nghệ</a:t>
            </a:r>
            <a:r>
              <a:rPr lang="en-US" b="1"/>
              <a:t> </a:t>
            </a:r>
            <a:r>
              <a:rPr lang="en-US" b="1" err="1"/>
              <a:t>sĩ</a:t>
            </a:r>
            <a:r>
              <a:rPr lang="en-US" b="1"/>
              <a:t>:</a:t>
            </a:r>
            <a:r>
              <a:rPr lang="en-US"/>
              <a:t> MUSICGEN </a:t>
            </a:r>
            <a:r>
              <a:rPr lang="en-US" err="1"/>
              <a:t>có</a:t>
            </a:r>
            <a:r>
              <a:rPr lang="en-US"/>
              <a:t> </a:t>
            </a:r>
            <a:r>
              <a:rPr lang="en-US" err="1"/>
              <a:t>thể</a:t>
            </a:r>
            <a:r>
              <a:rPr lang="en-US"/>
              <a:t> </a:t>
            </a:r>
            <a:r>
              <a:rPr lang="en-US" err="1"/>
              <a:t>được</a:t>
            </a:r>
            <a:r>
              <a:rPr lang="en-US"/>
              <a:t> </a:t>
            </a:r>
            <a:r>
              <a:rPr lang="en-US" err="1"/>
              <a:t>sử</a:t>
            </a:r>
            <a:r>
              <a:rPr lang="en-US"/>
              <a:t> </a:t>
            </a:r>
            <a:r>
              <a:rPr lang="en-US" err="1"/>
              <a:t>dụng</a:t>
            </a:r>
            <a:r>
              <a:rPr lang="en-US"/>
              <a:t> </a:t>
            </a:r>
            <a:r>
              <a:rPr lang="en-US" err="1"/>
              <a:t>để</a:t>
            </a:r>
            <a:r>
              <a:rPr lang="en-US"/>
              <a:t> </a:t>
            </a:r>
            <a:r>
              <a:rPr lang="en-US" err="1"/>
              <a:t>tạo</a:t>
            </a:r>
            <a:r>
              <a:rPr lang="en-US"/>
              <a:t> </a:t>
            </a:r>
            <a:r>
              <a:rPr lang="en-US" err="1"/>
              <a:t>ra</a:t>
            </a:r>
            <a:r>
              <a:rPr lang="en-US"/>
              <a:t> </a:t>
            </a:r>
            <a:r>
              <a:rPr lang="en-US" err="1"/>
              <a:t>các</a:t>
            </a:r>
            <a:r>
              <a:rPr lang="en-US"/>
              <a:t> </a:t>
            </a:r>
            <a:r>
              <a:rPr lang="en-US" err="1"/>
              <a:t>tác</a:t>
            </a:r>
            <a:r>
              <a:rPr lang="en-US"/>
              <a:t> </a:t>
            </a:r>
            <a:r>
              <a:rPr lang="en-US" err="1"/>
              <a:t>phẩm</a:t>
            </a:r>
            <a:r>
              <a:rPr lang="en-US"/>
              <a:t> </a:t>
            </a:r>
            <a:r>
              <a:rPr lang="en-US" err="1"/>
              <a:t>âm</a:t>
            </a:r>
            <a:r>
              <a:rPr lang="en-US"/>
              <a:t> </a:t>
            </a:r>
            <a:r>
              <a:rPr lang="en-US" err="1"/>
              <a:t>nhạc</a:t>
            </a:r>
            <a:r>
              <a:rPr lang="en-US"/>
              <a:t> </a:t>
            </a:r>
            <a:r>
              <a:rPr lang="en-US" err="1"/>
              <a:t>chất</a:t>
            </a:r>
            <a:r>
              <a:rPr lang="en-US"/>
              <a:t> </a:t>
            </a:r>
            <a:r>
              <a:rPr lang="en-US" err="1"/>
              <a:t>lượng</a:t>
            </a:r>
            <a:r>
              <a:rPr lang="en-US"/>
              <a:t> </a:t>
            </a:r>
            <a:r>
              <a:rPr lang="en-US" err="1"/>
              <a:t>cao</a:t>
            </a:r>
            <a:r>
              <a:rPr lang="en-US"/>
              <a:t> </a:t>
            </a:r>
            <a:r>
              <a:rPr lang="en-US" err="1"/>
              <a:t>một</a:t>
            </a:r>
            <a:r>
              <a:rPr lang="en-US"/>
              <a:t> </a:t>
            </a:r>
            <a:r>
              <a:rPr lang="en-US" err="1"/>
              <a:t>cách</a:t>
            </a:r>
            <a:r>
              <a:rPr lang="en-US"/>
              <a:t> </a:t>
            </a:r>
            <a:r>
              <a:rPr lang="en-US" err="1"/>
              <a:t>nhanh</a:t>
            </a:r>
            <a:r>
              <a:rPr lang="en-US"/>
              <a:t> </a:t>
            </a:r>
            <a:r>
              <a:rPr lang="en-US" err="1"/>
              <a:t>chóng</a:t>
            </a:r>
            <a:r>
              <a:rPr lang="en-US"/>
              <a:t> </a:t>
            </a:r>
            <a:r>
              <a:rPr lang="en-US" err="1"/>
              <a:t>và</a:t>
            </a:r>
            <a:r>
              <a:rPr lang="en-US"/>
              <a:t> </a:t>
            </a:r>
            <a:r>
              <a:rPr lang="en-US" err="1"/>
              <a:t>dễ</a:t>
            </a:r>
            <a:r>
              <a:rPr lang="en-US"/>
              <a:t> </a:t>
            </a:r>
            <a:r>
              <a:rPr lang="en-US" err="1"/>
              <a:t>dàng</a:t>
            </a:r>
            <a:r>
              <a:rPr lang="en-US"/>
              <a:t>. </a:t>
            </a:r>
            <a:r>
              <a:rPr lang="en-US" err="1"/>
              <a:t>Điều</a:t>
            </a:r>
            <a:r>
              <a:rPr lang="en-US"/>
              <a:t> </a:t>
            </a:r>
            <a:r>
              <a:rPr lang="en-US" err="1"/>
              <a:t>này</a:t>
            </a:r>
            <a:r>
              <a:rPr lang="en-US"/>
              <a:t> </a:t>
            </a:r>
            <a:r>
              <a:rPr lang="en-US" err="1"/>
              <a:t>có</a:t>
            </a:r>
            <a:r>
              <a:rPr lang="en-US"/>
              <a:t> </a:t>
            </a:r>
            <a:r>
              <a:rPr lang="en-US" err="1"/>
              <a:t>thể</a:t>
            </a:r>
            <a:r>
              <a:rPr lang="en-US"/>
              <a:t> </a:t>
            </a:r>
            <a:r>
              <a:rPr lang="en-US" err="1"/>
              <a:t>đại</a:t>
            </a:r>
            <a:r>
              <a:rPr lang="en-US"/>
              <a:t> </a:t>
            </a:r>
            <a:r>
              <a:rPr lang="en-US" err="1"/>
              <a:t>diện</a:t>
            </a:r>
            <a:r>
              <a:rPr lang="en-US"/>
              <a:t> </a:t>
            </a:r>
            <a:r>
              <a:rPr lang="en-US" err="1"/>
              <a:t>cho</a:t>
            </a:r>
            <a:r>
              <a:rPr lang="en-US"/>
              <a:t> </a:t>
            </a:r>
            <a:r>
              <a:rPr lang="en-US" err="1"/>
              <a:t>sự</a:t>
            </a:r>
            <a:r>
              <a:rPr lang="en-US"/>
              <a:t> </a:t>
            </a:r>
            <a:r>
              <a:rPr lang="en-US" err="1"/>
              <a:t>cạnh</a:t>
            </a:r>
            <a:r>
              <a:rPr lang="en-US"/>
              <a:t> </a:t>
            </a:r>
            <a:r>
              <a:rPr lang="en-US" err="1"/>
              <a:t>tranh</a:t>
            </a:r>
            <a:r>
              <a:rPr lang="en-US"/>
              <a:t> </a:t>
            </a:r>
            <a:r>
              <a:rPr lang="en-US" err="1"/>
              <a:t>không</a:t>
            </a:r>
            <a:r>
              <a:rPr lang="en-US"/>
              <a:t> </a:t>
            </a:r>
            <a:r>
              <a:rPr lang="en-US" err="1"/>
              <a:t>công</a:t>
            </a:r>
            <a:r>
              <a:rPr lang="en-US"/>
              <a:t> </a:t>
            </a:r>
            <a:r>
              <a:rPr lang="en-US" err="1"/>
              <a:t>bằng</a:t>
            </a:r>
            <a:r>
              <a:rPr lang="en-US"/>
              <a:t> </a:t>
            </a:r>
            <a:r>
              <a:rPr lang="en-US" err="1"/>
              <a:t>đối</a:t>
            </a:r>
            <a:r>
              <a:rPr lang="en-US"/>
              <a:t> </a:t>
            </a:r>
            <a:r>
              <a:rPr lang="en-US" err="1"/>
              <a:t>với</a:t>
            </a:r>
            <a:r>
              <a:rPr lang="en-US"/>
              <a:t> </a:t>
            </a:r>
            <a:r>
              <a:rPr lang="en-US" err="1"/>
              <a:t>các</a:t>
            </a:r>
            <a:r>
              <a:rPr lang="en-US"/>
              <a:t> </a:t>
            </a:r>
            <a:r>
              <a:rPr lang="en-US" err="1"/>
              <a:t>nghệ</a:t>
            </a:r>
            <a:r>
              <a:rPr lang="en-US"/>
              <a:t> </a:t>
            </a:r>
            <a:r>
              <a:rPr lang="en-US" err="1"/>
              <a:t>sĩ</a:t>
            </a:r>
            <a:r>
              <a:rPr lang="en-US"/>
              <a:t>, </a:t>
            </a:r>
            <a:r>
              <a:rPr lang="en-US" err="1"/>
              <a:t>những</a:t>
            </a:r>
            <a:r>
              <a:rPr lang="en-US"/>
              <a:t> </a:t>
            </a:r>
            <a:r>
              <a:rPr lang="en-US" err="1"/>
              <a:t>người</a:t>
            </a:r>
            <a:r>
              <a:rPr lang="en-US"/>
              <a:t> </a:t>
            </a:r>
            <a:r>
              <a:rPr lang="en-US" err="1"/>
              <a:t>phải</a:t>
            </a:r>
            <a:r>
              <a:rPr lang="en-US"/>
              <a:t> </a:t>
            </a:r>
            <a:r>
              <a:rPr lang="en-US" err="1"/>
              <a:t>dành</a:t>
            </a:r>
            <a:r>
              <a:rPr lang="en-US"/>
              <a:t> </a:t>
            </a:r>
            <a:r>
              <a:rPr lang="en-US" err="1"/>
              <a:t>nhiều</a:t>
            </a:r>
            <a:r>
              <a:rPr lang="en-US"/>
              <a:t> </a:t>
            </a:r>
            <a:r>
              <a:rPr lang="en-US" err="1"/>
              <a:t>thời</a:t>
            </a:r>
            <a:r>
              <a:rPr lang="en-US"/>
              <a:t> </a:t>
            </a:r>
            <a:r>
              <a:rPr lang="en-US" err="1"/>
              <a:t>gian</a:t>
            </a:r>
            <a:r>
              <a:rPr lang="en-US"/>
              <a:t> </a:t>
            </a:r>
            <a:r>
              <a:rPr lang="en-US" err="1"/>
              <a:t>và</a:t>
            </a:r>
            <a:r>
              <a:rPr lang="en-US"/>
              <a:t> </a:t>
            </a:r>
            <a:r>
              <a:rPr lang="en-US" err="1"/>
              <a:t>công</a:t>
            </a:r>
            <a:r>
              <a:rPr lang="en-US"/>
              <a:t> </a:t>
            </a:r>
            <a:r>
              <a:rPr lang="en-US" err="1"/>
              <a:t>sức</a:t>
            </a:r>
            <a:r>
              <a:rPr lang="en-US"/>
              <a:t> </a:t>
            </a:r>
            <a:r>
              <a:rPr lang="en-US" err="1"/>
              <a:t>để</a:t>
            </a:r>
            <a:r>
              <a:rPr lang="en-US"/>
              <a:t> </a:t>
            </a:r>
            <a:r>
              <a:rPr lang="en-US" err="1"/>
              <a:t>tạo</a:t>
            </a:r>
            <a:r>
              <a:rPr lang="en-US"/>
              <a:t> </a:t>
            </a:r>
            <a:r>
              <a:rPr lang="en-US" err="1"/>
              <a:t>ra</a:t>
            </a:r>
            <a:r>
              <a:rPr lang="en-US"/>
              <a:t> </a:t>
            </a:r>
            <a:r>
              <a:rPr lang="en-US" err="1"/>
              <a:t>âm</a:t>
            </a:r>
            <a:r>
              <a:rPr lang="en-US"/>
              <a:t> </a:t>
            </a:r>
            <a:r>
              <a:rPr lang="en-US" err="1"/>
              <a:t>nhạc</a:t>
            </a:r>
            <a:r>
              <a:rPr lang="en-US"/>
              <a:t> </a:t>
            </a:r>
            <a:r>
              <a:rPr lang="en-US" err="1"/>
              <a:t>chất</a:t>
            </a:r>
            <a:r>
              <a:rPr lang="en-US"/>
              <a:t> </a:t>
            </a:r>
            <a:r>
              <a:rPr lang="en-US" err="1"/>
              <a:t>lượng</a:t>
            </a:r>
            <a:r>
              <a:rPr lang="en-US"/>
              <a:t> </a:t>
            </a:r>
            <a:r>
              <a:rPr lang="en-US" err="1"/>
              <a:t>cao</a:t>
            </a:r>
            <a:r>
              <a:rPr lang="en-US"/>
              <a:t>.</a:t>
            </a:r>
            <a:endParaRPr lang="vi-VN"/>
          </a:p>
          <a:p>
            <a:pPr marL="0" lvl="0" indent="0" algn="l">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96264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578841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1" name="Google Shape;1651;p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87974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5" name="Google Shape;1375;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58855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5" name="Google Shape;1375;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25520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5" name="Google Shape;1375;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40523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21196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2" name="Google Shape;2072;p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5" name="Google Shape;1375;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64180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5" name="Google Shape;1375;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18232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7" name="Google Shape;1107;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2758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248707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46"/>
          <p:cNvSpPr txBox="1">
            <a:spLocks noGrp="1"/>
          </p:cNvSpPr>
          <p:nvPr>
            <p:ph type="ctrTitle"/>
          </p:nvPr>
        </p:nvSpPr>
        <p:spPr>
          <a:xfrm>
            <a:off x="1700185" y="1991850"/>
            <a:ext cx="5807400" cy="115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800"/>
              <a:buNone/>
              <a:defRPr sz="5800" b="1"/>
            </a:lvl1pPr>
            <a:lvl2pPr lvl="1" algn="l">
              <a:lnSpc>
                <a:spcPct val="100000"/>
              </a:lnSpc>
              <a:spcBef>
                <a:spcPts val="0"/>
              </a:spcBef>
              <a:spcAft>
                <a:spcPts val="0"/>
              </a:spcAft>
              <a:buSzPts val="5800"/>
              <a:buNone/>
              <a:defRPr sz="5800" b="1"/>
            </a:lvl2pPr>
            <a:lvl3pPr lvl="2" algn="l">
              <a:lnSpc>
                <a:spcPct val="100000"/>
              </a:lnSpc>
              <a:spcBef>
                <a:spcPts val="0"/>
              </a:spcBef>
              <a:spcAft>
                <a:spcPts val="0"/>
              </a:spcAft>
              <a:buSzPts val="5800"/>
              <a:buNone/>
              <a:defRPr sz="5800" b="1"/>
            </a:lvl3pPr>
            <a:lvl4pPr lvl="3" algn="l">
              <a:lnSpc>
                <a:spcPct val="100000"/>
              </a:lnSpc>
              <a:spcBef>
                <a:spcPts val="0"/>
              </a:spcBef>
              <a:spcAft>
                <a:spcPts val="0"/>
              </a:spcAft>
              <a:buSzPts val="5800"/>
              <a:buNone/>
              <a:defRPr sz="5800" b="1"/>
            </a:lvl4pPr>
            <a:lvl5pPr lvl="4" algn="l">
              <a:lnSpc>
                <a:spcPct val="100000"/>
              </a:lnSpc>
              <a:spcBef>
                <a:spcPts val="0"/>
              </a:spcBef>
              <a:spcAft>
                <a:spcPts val="0"/>
              </a:spcAft>
              <a:buSzPts val="5800"/>
              <a:buNone/>
              <a:defRPr sz="5800" b="1"/>
            </a:lvl5pPr>
            <a:lvl6pPr lvl="5" algn="l">
              <a:lnSpc>
                <a:spcPct val="100000"/>
              </a:lnSpc>
              <a:spcBef>
                <a:spcPts val="0"/>
              </a:spcBef>
              <a:spcAft>
                <a:spcPts val="0"/>
              </a:spcAft>
              <a:buSzPts val="5800"/>
              <a:buNone/>
              <a:defRPr sz="5800" b="1"/>
            </a:lvl6pPr>
            <a:lvl7pPr lvl="6" algn="l">
              <a:lnSpc>
                <a:spcPct val="100000"/>
              </a:lnSpc>
              <a:spcBef>
                <a:spcPts val="0"/>
              </a:spcBef>
              <a:spcAft>
                <a:spcPts val="0"/>
              </a:spcAft>
              <a:buSzPts val="5800"/>
              <a:buNone/>
              <a:defRPr sz="5800" b="1"/>
            </a:lvl7pPr>
            <a:lvl8pPr lvl="7" algn="l">
              <a:lnSpc>
                <a:spcPct val="100000"/>
              </a:lnSpc>
              <a:spcBef>
                <a:spcPts val="0"/>
              </a:spcBef>
              <a:spcAft>
                <a:spcPts val="0"/>
              </a:spcAft>
              <a:buSzPts val="5800"/>
              <a:buNone/>
              <a:defRPr sz="5800" b="1"/>
            </a:lvl8pPr>
            <a:lvl9pPr lvl="8" algn="l">
              <a:lnSpc>
                <a:spcPct val="100000"/>
              </a:lnSpc>
              <a:spcBef>
                <a:spcPts val="0"/>
              </a:spcBef>
              <a:spcAft>
                <a:spcPts val="0"/>
              </a:spcAft>
              <a:buSzPts val="5800"/>
              <a:buNone/>
              <a:defRPr sz="5800" b="1"/>
            </a:lvl9pPr>
          </a:lstStyle>
          <a:p>
            <a:endParaRPr/>
          </a:p>
        </p:txBody>
      </p:sp>
      <p:sp>
        <p:nvSpPr>
          <p:cNvPr id="11" name="Google Shape;11;p146"/>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 name="Google Shape;12;p146"/>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 name="Google Shape;13;p146"/>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 name="Google Shape;14;p146"/>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 name="Google Shape;15;p146"/>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6" name="Google Shape;16;p146"/>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 name="Google Shape;17;p146"/>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 name="Google Shape;18;p146"/>
          <p:cNvSpPr/>
          <p:nvPr/>
        </p:nvSpPr>
        <p:spPr>
          <a:xfrm>
            <a:off x="482672" y="1087791"/>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 name="Google Shape;19;p146"/>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 name="Google Shape;20;p146"/>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 name="Google Shape;21;p146"/>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 name="Google Shape;22;p146"/>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 name="Google Shape;23;p146"/>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 name="Google Shape;24;p146"/>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 name="Google Shape;25;p146"/>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147"/>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148"/>
          <p:cNvSpPr txBox="1">
            <a:spLocks noGrp="1"/>
          </p:cNvSpPr>
          <p:nvPr>
            <p:ph type="ctrTitle"/>
          </p:nvPr>
        </p:nvSpPr>
        <p:spPr>
          <a:xfrm>
            <a:off x="1546025" y="1754794"/>
            <a:ext cx="58326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400"/>
              <a:buNone/>
              <a:defRPr sz="4400" b="1"/>
            </a:lvl1pPr>
            <a:lvl2pPr lvl="1" algn="l">
              <a:lnSpc>
                <a:spcPct val="100000"/>
              </a:lnSpc>
              <a:spcBef>
                <a:spcPts val="0"/>
              </a:spcBef>
              <a:spcAft>
                <a:spcPts val="0"/>
              </a:spcAft>
              <a:buSzPts val="4400"/>
              <a:buNone/>
              <a:defRPr sz="4400" b="1"/>
            </a:lvl2pPr>
            <a:lvl3pPr lvl="2" algn="l">
              <a:lnSpc>
                <a:spcPct val="100000"/>
              </a:lnSpc>
              <a:spcBef>
                <a:spcPts val="0"/>
              </a:spcBef>
              <a:spcAft>
                <a:spcPts val="0"/>
              </a:spcAft>
              <a:buSzPts val="4400"/>
              <a:buNone/>
              <a:defRPr sz="4400" b="1"/>
            </a:lvl3pPr>
            <a:lvl4pPr lvl="3" algn="l">
              <a:lnSpc>
                <a:spcPct val="100000"/>
              </a:lnSpc>
              <a:spcBef>
                <a:spcPts val="0"/>
              </a:spcBef>
              <a:spcAft>
                <a:spcPts val="0"/>
              </a:spcAft>
              <a:buSzPts val="4400"/>
              <a:buNone/>
              <a:defRPr sz="4400" b="1"/>
            </a:lvl4pPr>
            <a:lvl5pPr lvl="4" algn="l">
              <a:lnSpc>
                <a:spcPct val="100000"/>
              </a:lnSpc>
              <a:spcBef>
                <a:spcPts val="0"/>
              </a:spcBef>
              <a:spcAft>
                <a:spcPts val="0"/>
              </a:spcAft>
              <a:buSzPts val="4400"/>
              <a:buNone/>
              <a:defRPr sz="4400" b="1"/>
            </a:lvl5pPr>
            <a:lvl6pPr lvl="5" algn="l">
              <a:lnSpc>
                <a:spcPct val="100000"/>
              </a:lnSpc>
              <a:spcBef>
                <a:spcPts val="0"/>
              </a:spcBef>
              <a:spcAft>
                <a:spcPts val="0"/>
              </a:spcAft>
              <a:buSzPts val="4400"/>
              <a:buNone/>
              <a:defRPr sz="4400" b="1"/>
            </a:lvl6pPr>
            <a:lvl7pPr lvl="6" algn="l">
              <a:lnSpc>
                <a:spcPct val="100000"/>
              </a:lnSpc>
              <a:spcBef>
                <a:spcPts val="0"/>
              </a:spcBef>
              <a:spcAft>
                <a:spcPts val="0"/>
              </a:spcAft>
              <a:buSzPts val="4400"/>
              <a:buNone/>
              <a:defRPr sz="4400" b="1"/>
            </a:lvl7pPr>
            <a:lvl8pPr lvl="7" algn="l">
              <a:lnSpc>
                <a:spcPct val="100000"/>
              </a:lnSpc>
              <a:spcBef>
                <a:spcPts val="0"/>
              </a:spcBef>
              <a:spcAft>
                <a:spcPts val="0"/>
              </a:spcAft>
              <a:buSzPts val="4400"/>
              <a:buNone/>
              <a:defRPr sz="4400" b="1"/>
            </a:lvl8pPr>
            <a:lvl9pPr lvl="8" algn="l">
              <a:lnSpc>
                <a:spcPct val="100000"/>
              </a:lnSpc>
              <a:spcBef>
                <a:spcPts val="0"/>
              </a:spcBef>
              <a:spcAft>
                <a:spcPts val="0"/>
              </a:spcAft>
              <a:buSzPts val="4400"/>
              <a:buNone/>
              <a:defRPr sz="4400" b="1"/>
            </a:lvl9pPr>
          </a:lstStyle>
          <a:p>
            <a:endParaRPr/>
          </a:p>
        </p:txBody>
      </p:sp>
      <p:sp>
        <p:nvSpPr>
          <p:cNvPr id="30" name="Google Shape;30;p148"/>
          <p:cNvSpPr txBox="1">
            <a:spLocks noGrp="1"/>
          </p:cNvSpPr>
          <p:nvPr>
            <p:ph type="subTitle" idx="1"/>
          </p:nvPr>
        </p:nvSpPr>
        <p:spPr>
          <a:xfrm>
            <a:off x="1546025" y="3011511"/>
            <a:ext cx="58326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3000"/>
              <a:buNone/>
              <a:defRPr>
                <a:solidFill>
                  <a:schemeClr val="accent3"/>
                </a:solidFill>
                <a:latin typeface="Roboto Slab" pitchFamily="2" charset="0"/>
                <a:ea typeface="Roboto Slab" pitchFamily="2" charset="0"/>
                <a:cs typeface="Roboto Slab" pitchFamily="2" charset="0"/>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149"/>
          <p:cNvSpPr txBox="1">
            <a:spLocks noGrp="1"/>
          </p:cNvSpPr>
          <p:nvPr>
            <p:ph type="title" hasCustomPrompt="1"/>
          </p:nvPr>
        </p:nvSpPr>
        <p:spPr>
          <a:xfrm>
            <a:off x="1107034" y="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28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r>
              <a:rPr lang="en-US"/>
              <a:t>TITLE</a:t>
            </a:r>
            <a:endParaRPr/>
          </a:p>
        </p:txBody>
      </p:sp>
      <p:sp>
        <p:nvSpPr>
          <p:cNvPr id="33" name="Google Shape;33;p149"/>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sz="1600">
                <a:latin typeface="Roboto Slab" pitchFamily="2" charset="0"/>
                <a:ea typeface="Roboto Slab" pitchFamily="2" charset="0"/>
                <a:cs typeface="Roboto Slab" pitchFamily="2" charset="0"/>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sz="2400"/>
            </a:lvl4pPr>
            <a:lvl5pPr marL="2286000" lvl="4" indent="-381000" algn="l">
              <a:lnSpc>
                <a:spcPct val="100000"/>
              </a:lnSpc>
              <a:spcBef>
                <a:spcPts val="0"/>
              </a:spcBef>
              <a:spcAft>
                <a:spcPts val="0"/>
              </a:spcAft>
              <a:buSzPts val="2400"/>
              <a:buChar char="○"/>
              <a:defRPr sz="2400"/>
            </a:lvl5pPr>
            <a:lvl6pPr marL="2743200" lvl="5" indent="-381000" algn="l">
              <a:lnSpc>
                <a:spcPct val="100000"/>
              </a:lnSpc>
              <a:spcBef>
                <a:spcPts val="0"/>
              </a:spcBef>
              <a:spcAft>
                <a:spcPts val="0"/>
              </a:spcAft>
              <a:buSzPts val="2400"/>
              <a:buChar char="■"/>
              <a:defRPr sz="2400"/>
            </a:lvl6pPr>
            <a:lvl7pPr marL="3200400" lvl="6" indent="-381000" algn="l">
              <a:lnSpc>
                <a:spcPct val="100000"/>
              </a:lnSpc>
              <a:spcBef>
                <a:spcPts val="0"/>
              </a:spcBef>
              <a:spcAft>
                <a:spcPts val="0"/>
              </a:spcAft>
              <a:buSzPts val="2400"/>
              <a:buChar char="●"/>
              <a:defRPr sz="2400"/>
            </a:lvl7pPr>
            <a:lvl8pPr marL="3657600" lvl="7" indent="-381000" algn="l">
              <a:lnSpc>
                <a:spcPct val="100000"/>
              </a:lnSpc>
              <a:spcBef>
                <a:spcPts val="0"/>
              </a:spcBef>
              <a:spcAft>
                <a:spcPts val="0"/>
              </a:spcAft>
              <a:buSzPts val="2400"/>
              <a:buChar char="○"/>
              <a:defRPr sz="2400"/>
            </a:lvl8pPr>
            <a:lvl9pPr marL="4114800" lvl="8" indent="-381000" algn="l">
              <a:lnSpc>
                <a:spcPct val="100000"/>
              </a:lnSpc>
              <a:spcBef>
                <a:spcPts val="0"/>
              </a:spcBef>
              <a:spcAft>
                <a:spcPts val="0"/>
              </a:spcAft>
              <a:buSzPts val="2400"/>
              <a:buChar char="■"/>
              <a:defRPr sz="2400"/>
            </a:lvl9pPr>
          </a:lstStyle>
          <a:p>
            <a:endParaRPr/>
          </a:p>
        </p:txBody>
      </p:sp>
      <p:sp>
        <p:nvSpPr>
          <p:cNvPr id="34" name="Google Shape;34;p149"/>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45"/>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endParaRPr/>
          </a:p>
        </p:txBody>
      </p:sp>
      <p:sp>
        <p:nvSpPr>
          <p:cNvPr id="7" name="Google Shape;7;p145"/>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en-US">
                <a:latin typeface="Roboto Slab" pitchFamily="2" charset="0"/>
                <a:ea typeface="Roboto Slab" pitchFamily="2" charset="0"/>
                <a:cs typeface="Roboto Slab" pitchFamily="2" charset="0"/>
              </a:rPr>
              <a:t>a</a:t>
            </a:r>
            <a:endParaRPr/>
          </a:p>
        </p:txBody>
      </p:sp>
      <p:sp>
        <p:nvSpPr>
          <p:cNvPr id="8" name="Google Shape;8;p145"/>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Roboto Slab" pitchFamily="2" charset="0"/>
          <a:ea typeface="Roboto Slab" pitchFamily="2" charset="0"/>
          <a:cs typeface="Roboto Slab"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
          <p:cNvSpPr txBox="1">
            <a:spLocks noGrp="1"/>
          </p:cNvSpPr>
          <p:nvPr>
            <p:ph type="ctrTitle"/>
          </p:nvPr>
        </p:nvSpPr>
        <p:spPr>
          <a:xfrm>
            <a:off x="3404838" y="1301385"/>
            <a:ext cx="2960313" cy="1285643"/>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5800"/>
              <a:buNone/>
            </a:pPr>
            <a:r>
              <a:rPr lang="en-US" sz="3600">
                <a:solidFill>
                  <a:schemeClr val="accent2">
                    <a:lumMod val="75000"/>
                  </a:schemeClr>
                </a:solidFill>
                <a:latin typeface="Roboto Slab"/>
                <a:ea typeface="Roboto Slab"/>
                <a:cs typeface="Roboto Slab"/>
                <a:sym typeface="Roboto Slab"/>
              </a:rPr>
              <a:t>MUSIC GEN</a:t>
            </a:r>
            <a:endParaRPr sz="4200">
              <a:solidFill>
                <a:schemeClr val="accent2">
                  <a:lumMod val="75000"/>
                </a:schemeClr>
              </a:solidFill>
              <a:latin typeface="Roboto Slab"/>
              <a:ea typeface="Roboto Slab"/>
              <a:cs typeface="Roboto Slab"/>
              <a:sym typeface="Roboto Slab"/>
            </a:endParaRPr>
          </a:p>
        </p:txBody>
      </p:sp>
      <p:cxnSp>
        <p:nvCxnSpPr>
          <p:cNvPr id="43" name="Google Shape;43;p1"/>
          <p:cNvCxnSpPr/>
          <p:nvPr/>
        </p:nvCxnSpPr>
        <p:spPr>
          <a:xfrm rot="10800000" flipH="1">
            <a:off x="1116564" y="3450915"/>
            <a:ext cx="1998325" cy="1"/>
          </a:xfrm>
          <a:prstGeom prst="straightConnector1">
            <a:avLst/>
          </a:prstGeom>
          <a:noFill/>
          <a:ln w="9525" cap="flat" cmpd="sng">
            <a:solidFill>
              <a:srgbClr val="0E78C0"/>
            </a:solidFill>
            <a:prstDash val="solid"/>
            <a:round/>
            <a:headEnd type="none" w="sm" len="sm"/>
            <a:tailEnd type="none" w="sm" len="sm"/>
          </a:ln>
        </p:spPr>
      </p:cxnSp>
      <p:pic>
        <p:nvPicPr>
          <p:cNvPr id="45" name="Google Shape;45;p1" descr="Icon&#10;&#10;Description automatically generated"/>
          <p:cNvPicPr preferRelativeResize="0"/>
          <p:nvPr/>
        </p:nvPicPr>
        <p:blipFill rotWithShape="1">
          <a:blip r:embed="rId3">
            <a:alphaModFix/>
          </a:blip>
          <a:srcRect/>
          <a:stretch/>
        </p:blipFill>
        <p:spPr>
          <a:xfrm>
            <a:off x="232480" y="172123"/>
            <a:ext cx="884084" cy="475510"/>
          </a:xfrm>
          <a:prstGeom prst="rect">
            <a:avLst/>
          </a:prstGeom>
          <a:noFill/>
          <a:ln>
            <a:noFill/>
          </a:ln>
        </p:spPr>
      </p:pic>
      <p:sp>
        <p:nvSpPr>
          <p:cNvPr id="46" name="Google Shape;46;p1"/>
          <p:cNvSpPr txBox="1"/>
          <p:nvPr/>
        </p:nvSpPr>
        <p:spPr>
          <a:xfrm>
            <a:off x="318001" y="2811178"/>
            <a:ext cx="2892268" cy="1598556"/>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vi-VN" sz="1400" b="1" i="0" u="none" strike="noStrike" cap="none" err="1">
                <a:solidFill>
                  <a:schemeClr val="accent2">
                    <a:lumMod val="50000"/>
                  </a:schemeClr>
                </a:solidFill>
                <a:latin typeface="Roboto Slab"/>
                <a:ea typeface="Roboto Slab"/>
                <a:cs typeface="Roboto Slab"/>
                <a:sym typeface="Calibri"/>
              </a:rPr>
              <a:t>Member</a:t>
            </a:r>
            <a:endParaRPr lang="vi-VN" sz="1400" b="0" i="0" u="none" strike="noStrike" cap="none" err="1">
              <a:solidFill>
                <a:schemeClr val="accent2">
                  <a:lumMod val="50000"/>
                </a:schemeClr>
              </a:solidFill>
              <a:latin typeface="Roboto Slab"/>
              <a:ea typeface="Roboto Slab"/>
              <a:cs typeface="Roboto Slab"/>
              <a:sym typeface="Arial"/>
            </a:endParaRPr>
          </a:p>
          <a:p>
            <a:pPr marL="0" marR="0" lvl="0" indent="0" algn="r" rtl="0">
              <a:lnSpc>
                <a:spcPct val="100000"/>
              </a:lnSpc>
              <a:spcBef>
                <a:spcPts val="0"/>
              </a:spcBef>
              <a:spcAft>
                <a:spcPts val="0"/>
              </a:spcAft>
              <a:buClr>
                <a:srgbClr val="000000"/>
              </a:buClr>
              <a:buSzPts val="1400"/>
              <a:buFont typeface="Arial"/>
              <a:buNone/>
            </a:pPr>
            <a:r>
              <a:rPr lang="vi-VN" sz="1400" b="1" i="0" u="none" strike="noStrike" cap="none">
                <a:solidFill>
                  <a:srgbClr val="0E78C0"/>
                </a:solidFill>
                <a:latin typeface="Roboto Slab"/>
                <a:ea typeface="Roboto Slab"/>
                <a:cs typeface="Roboto Slab"/>
                <a:sym typeface="Calibri"/>
              </a:rPr>
              <a:t>Hồ Thanh Tịnh – </a:t>
            </a:r>
            <a:r>
              <a:rPr lang="en-US" sz="1400" b="1" i="0" u="none" strike="noStrike" cap="none">
                <a:solidFill>
                  <a:srgbClr val="0E78C0"/>
                </a:solidFill>
                <a:latin typeface="Roboto Slab"/>
                <a:ea typeface="Roboto Slab"/>
                <a:cs typeface="Roboto Slab"/>
                <a:sym typeface="Calibri"/>
              </a:rPr>
              <a:t>20520813</a:t>
            </a:r>
            <a:endParaRPr lang="en-US" sz="1400" b="1" i="0" u="none" strike="noStrike" cap="none">
              <a:solidFill>
                <a:srgbClr val="0E78C0"/>
              </a:solidFill>
              <a:latin typeface="Roboto Slab"/>
              <a:ea typeface="Roboto Slab"/>
              <a:cs typeface="Roboto Slab"/>
            </a:endParaRPr>
          </a:p>
          <a:p>
            <a:pPr algn="r">
              <a:buSzPts val="1400"/>
            </a:pPr>
            <a:r>
              <a:rPr lang="en-US" b="1">
                <a:solidFill>
                  <a:srgbClr val="0E78C0"/>
                </a:solidFill>
                <a:latin typeface="Roboto Slab"/>
                <a:ea typeface="Roboto Slab"/>
                <a:cs typeface="Roboto Slab"/>
                <a:sym typeface="Calibri"/>
              </a:rPr>
              <a:t> </a:t>
            </a:r>
            <a:r>
              <a:rPr lang="vi-VN" b="1">
                <a:solidFill>
                  <a:srgbClr val="0E78C0"/>
                </a:solidFill>
                <a:latin typeface="Roboto Slab"/>
                <a:ea typeface="Roboto Slab"/>
                <a:cs typeface="Roboto Slab"/>
                <a:sym typeface="Calibri"/>
              </a:rPr>
              <a:t>Nguyễn Anh Khoa –</a:t>
            </a:r>
            <a:r>
              <a:rPr lang="en-US" b="1">
                <a:solidFill>
                  <a:srgbClr val="0E78C0"/>
                </a:solidFill>
                <a:latin typeface="Roboto Slab"/>
                <a:ea typeface="Roboto Slab"/>
                <a:cs typeface="Roboto Slab"/>
                <a:sym typeface="Calibri"/>
              </a:rPr>
              <a:t> 20520584</a:t>
            </a:r>
            <a:endParaRPr lang="vi-VN" b="1">
              <a:solidFill>
                <a:srgbClr val="0E78C0"/>
              </a:solidFill>
              <a:latin typeface="Roboto Slab"/>
              <a:ea typeface="Roboto Slab"/>
              <a:cs typeface="Roboto Slab"/>
            </a:endParaRPr>
          </a:p>
          <a:p>
            <a:pPr marL="0" marR="0" lvl="0" indent="0" algn="r" rtl="0">
              <a:lnSpc>
                <a:spcPct val="100000"/>
              </a:lnSpc>
              <a:spcBef>
                <a:spcPts val="0"/>
              </a:spcBef>
              <a:spcAft>
                <a:spcPts val="0"/>
              </a:spcAft>
              <a:buClr>
                <a:srgbClr val="000000"/>
              </a:buClr>
              <a:buSzPts val="1400"/>
              <a:buFont typeface="Arial"/>
              <a:buNone/>
            </a:pPr>
            <a:r>
              <a:rPr lang="vi-VN" sz="1400" b="1" i="0" u="none" strike="noStrike" cap="none">
                <a:solidFill>
                  <a:srgbClr val="0E78C0"/>
                </a:solidFill>
                <a:latin typeface="Roboto Slab"/>
                <a:ea typeface="Roboto Slab"/>
                <a:cs typeface="Roboto Slab"/>
                <a:sym typeface="Calibri"/>
              </a:rPr>
              <a:t>Trương Tấn Sang -</a:t>
            </a:r>
            <a:r>
              <a:rPr lang="vi-VN" b="1">
                <a:solidFill>
                  <a:srgbClr val="0E78C0"/>
                </a:solidFill>
                <a:latin typeface="Roboto Slab"/>
                <a:ea typeface="Roboto Slab"/>
                <a:cs typeface="Roboto Slab"/>
                <a:sym typeface="Calibri"/>
              </a:rPr>
              <a:t>  </a:t>
            </a:r>
            <a:r>
              <a:rPr lang="en-US" b="1">
                <a:solidFill>
                  <a:srgbClr val="0E78C0"/>
                </a:solidFill>
                <a:latin typeface="Roboto Slab"/>
                <a:ea typeface="Roboto Slab"/>
                <a:cs typeface="Roboto Slab"/>
                <a:sym typeface="Calibri"/>
              </a:rPr>
              <a:t>20520736</a:t>
            </a:r>
            <a:endParaRPr lang="en-US" b="1">
              <a:solidFill>
                <a:srgbClr val="0E78C0"/>
              </a:solidFill>
              <a:latin typeface="Roboto Slab" pitchFamily="2" charset="0"/>
              <a:ea typeface="Roboto Slab" pitchFamily="2" charset="0"/>
              <a:cs typeface="Roboto Slab" pitchFamily="2" charset="0"/>
            </a:endParaRPr>
          </a:p>
          <a:p>
            <a:pPr algn="r">
              <a:buSzPts val="1400"/>
            </a:pPr>
            <a:r>
              <a:rPr lang="vi-VN" b="1">
                <a:solidFill>
                  <a:srgbClr val="0E78C0"/>
                </a:solidFill>
                <a:latin typeface="Roboto Slab"/>
                <a:ea typeface="Roboto Slab"/>
                <a:cs typeface="Roboto Slab"/>
                <a:sym typeface="Calibri"/>
              </a:rPr>
              <a:t>Phạm Đức Anh - </a:t>
            </a:r>
            <a:r>
              <a:rPr lang="en-US" b="1">
                <a:solidFill>
                  <a:srgbClr val="0E78C0"/>
                </a:solidFill>
                <a:latin typeface="Roboto Slab"/>
                <a:ea typeface="Roboto Slab"/>
                <a:cs typeface="Roboto Slab"/>
                <a:sym typeface="Calibri"/>
              </a:rPr>
              <a:t>20521076</a:t>
            </a:r>
            <a:endParaRPr lang="vi-VN" b="1">
              <a:solidFill>
                <a:srgbClr val="0E78C0"/>
              </a:solidFill>
              <a:latin typeface="Roboto Slab" pitchFamily="2" charset="0"/>
              <a:ea typeface="Roboto Slab" pitchFamily="2" charset="0"/>
              <a:cs typeface="Roboto Slab" pitchFamily="2" charset="0"/>
            </a:endParaRPr>
          </a:p>
        </p:txBody>
      </p:sp>
      <p:sp>
        <p:nvSpPr>
          <p:cNvPr id="3" name="Hộp Văn bản 2">
            <a:extLst>
              <a:ext uri="{FF2B5EF4-FFF2-40B4-BE49-F238E27FC236}">
                <a16:creationId xmlns:a16="http://schemas.microsoft.com/office/drawing/2014/main" id="{37D83194-38A8-1027-0DA0-429E241823CF}"/>
              </a:ext>
            </a:extLst>
          </p:cNvPr>
          <p:cNvSpPr txBox="1"/>
          <p:nvPr/>
        </p:nvSpPr>
        <p:spPr>
          <a:xfrm>
            <a:off x="2286196" y="2424009"/>
            <a:ext cx="5935052" cy="584775"/>
          </a:xfrm>
          <a:prstGeom prst="rect">
            <a:avLst/>
          </a:prstGeom>
          <a:noFill/>
        </p:spPr>
        <p:txBody>
          <a:bodyPr wrap="square">
            <a:spAutoFit/>
          </a:bodyPr>
          <a:lstStyle/>
          <a:p>
            <a:r>
              <a:rPr lang="en-US" sz="1600" b="1">
                <a:solidFill>
                  <a:schemeClr val="accent2">
                    <a:lumMod val="75000"/>
                  </a:schemeClr>
                </a:solidFill>
                <a:latin typeface="Roboto Slab" pitchFamily="2" charset="0"/>
                <a:ea typeface="Roboto Slab" pitchFamily="2" charset="0"/>
                <a:cs typeface="Roboto Slab" pitchFamily="2" charset="0"/>
              </a:rPr>
              <a:t>SIMPLE AND CONTROLLABLE MUSIC GENERATION </a:t>
            </a:r>
          </a:p>
          <a:p>
            <a:endParaRPr lang="vi-VN" sz="1600" b="1">
              <a:solidFill>
                <a:schemeClr val="accent2">
                  <a:lumMod val="75000"/>
                </a:schemeClr>
              </a:solidFill>
              <a:latin typeface="Roboto Slab" pitchFamily="2" charset="0"/>
              <a:ea typeface="Roboto Slab" pitchFamily="2" charset="0"/>
              <a:cs typeface="Roboto Slab" pitchFamily="2" charset="0"/>
            </a:endParaRPr>
          </a:p>
        </p:txBody>
      </p:sp>
      <p:sp>
        <p:nvSpPr>
          <p:cNvPr id="2" name="Google Shape;46;p1">
            <a:extLst>
              <a:ext uri="{FF2B5EF4-FFF2-40B4-BE49-F238E27FC236}">
                <a16:creationId xmlns:a16="http://schemas.microsoft.com/office/drawing/2014/main" id="{E34FFB14-7631-9ABB-1B0F-C609F4ABE3AC}"/>
              </a:ext>
            </a:extLst>
          </p:cNvPr>
          <p:cNvSpPr txBox="1"/>
          <p:nvPr/>
        </p:nvSpPr>
        <p:spPr>
          <a:xfrm>
            <a:off x="5605264" y="2156379"/>
            <a:ext cx="2892268" cy="1598556"/>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000000"/>
              </a:buClr>
              <a:buSzPts val="1400"/>
              <a:buFont typeface="Arial"/>
              <a:buNone/>
            </a:pPr>
            <a:r>
              <a:rPr lang="vi-VN" sz="1400" b="1" i="0" u="none" strike="noStrike" cap="none" err="1">
                <a:solidFill>
                  <a:schemeClr val="accent2">
                    <a:lumMod val="50000"/>
                  </a:schemeClr>
                </a:solidFill>
                <a:latin typeface="Roboto Slab" pitchFamily="2" charset="0"/>
                <a:ea typeface="Roboto Slab" pitchFamily="2" charset="0"/>
                <a:cs typeface="Roboto Slab" pitchFamily="2" charset="0"/>
                <a:sym typeface="Calibri"/>
              </a:rPr>
              <a:t>Lecturer</a:t>
            </a:r>
            <a:endParaRPr lang="vi-VN" b="1">
              <a:solidFill>
                <a:schemeClr val="accent2">
                  <a:lumMod val="50000"/>
                </a:schemeClr>
              </a:solidFill>
              <a:latin typeface="Roboto Slab" pitchFamily="2" charset="0"/>
              <a:ea typeface="Roboto Slab" pitchFamily="2" charset="0"/>
              <a:cs typeface="Roboto Slab" pitchFamily="2" charset="0"/>
              <a:sym typeface="Calibri"/>
            </a:endParaRPr>
          </a:p>
          <a:p>
            <a:pPr marL="0" marR="0" lvl="0" indent="0" rtl="0">
              <a:lnSpc>
                <a:spcPct val="100000"/>
              </a:lnSpc>
              <a:spcBef>
                <a:spcPts val="0"/>
              </a:spcBef>
              <a:spcAft>
                <a:spcPts val="0"/>
              </a:spcAft>
              <a:buClr>
                <a:srgbClr val="000000"/>
              </a:buClr>
              <a:buSzPts val="1400"/>
              <a:buFont typeface="Arial"/>
              <a:buNone/>
            </a:pPr>
            <a:r>
              <a:rPr lang="vi-VN" b="1">
                <a:solidFill>
                  <a:srgbClr val="0E78C0"/>
                </a:solidFill>
                <a:latin typeface="Roboto Slab" pitchFamily="2" charset="0"/>
                <a:ea typeface="Roboto Slab" pitchFamily="2" charset="0"/>
                <a:cs typeface="Roboto Slab" pitchFamily="2" charset="0"/>
                <a:sym typeface="Calibri"/>
              </a:rPr>
              <a:t>Nguyễn Duy Khánh</a:t>
            </a:r>
            <a:endParaRPr lang="vi-VN" sz="1400" b="1" i="0" u="none" strike="noStrike" cap="none">
              <a:solidFill>
                <a:srgbClr val="0E78C0"/>
              </a:solidFill>
              <a:latin typeface="Roboto Slab" pitchFamily="2" charset="0"/>
              <a:ea typeface="Roboto Slab" pitchFamily="2" charset="0"/>
              <a:cs typeface="Roboto Slab" pitchFamily="2" charset="0"/>
              <a:sym typeface="Calibri"/>
            </a:endParaRPr>
          </a:p>
        </p:txBody>
      </p:sp>
      <p:cxnSp>
        <p:nvCxnSpPr>
          <p:cNvPr id="5" name="Straight Connector 4">
            <a:extLst>
              <a:ext uri="{FF2B5EF4-FFF2-40B4-BE49-F238E27FC236}">
                <a16:creationId xmlns:a16="http://schemas.microsoft.com/office/drawing/2014/main" id="{473DC2A3-DF3F-AF67-8D74-EAE1E90D15C0}"/>
              </a:ext>
            </a:extLst>
          </p:cNvPr>
          <p:cNvCxnSpPr/>
          <p:nvPr/>
        </p:nvCxnSpPr>
        <p:spPr>
          <a:xfrm>
            <a:off x="5699795" y="3450915"/>
            <a:ext cx="2341756"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Hộp Văn bản 3">
            <a:extLst>
              <a:ext uri="{FF2B5EF4-FFF2-40B4-BE49-F238E27FC236}">
                <a16:creationId xmlns:a16="http://schemas.microsoft.com/office/drawing/2014/main" id="{77D8FF5F-A9DD-1F69-AC8A-95B8D325795A}"/>
              </a:ext>
            </a:extLst>
          </p:cNvPr>
          <p:cNvSpPr txBox="1"/>
          <p:nvPr/>
        </p:nvSpPr>
        <p:spPr>
          <a:xfrm>
            <a:off x="1826262" y="612941"/>
            <a:ext cx="61174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latin typeface="Roboto Slab"/>
                <a:ea typeface="Roboto Slab"/>
                <a:cs typeface="Roboto Slab"/>
              </a:rPr>
              <a:t>TRƯỜNG ĐẠI HỌC CÔNG NGHỆ THÔNG TIN</a:t>
            </a:r>
          </a:p>
          <a:p>
            <a:pPr algn="ctr"/>
            <a:r>
              <a:rPr lang="vi-VN" b="1">
                <a:latin typeface="Roboto Slab"/>
                <a:ea typeface="Roboto Slab"/>
                <a:cs typeface="Roboto Slab"/>
              </a:rPr>
              <a:t>CS431</a:t>
            </a:r>
            <a:r>
              <a:rPr lang="vi-VN" b="1" dirty="0">
                <a:latin typeface="Roboto Slab"/>
                <a:ea typeface="Roboto Slab"/>
                <a:cs typeface="Roboto Slab"/>
              </a:rPr>
              <a:t>.O11 CÁC KĨ THUẬT HỌC SÂU VÀ ỨNG DỤNG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3" name="Text Placeholder 2">
            <a:extLst>
              <a:ext uri="{FF2B5EF4-FFF2-40B4-BE49-F238E27FC236}">
                <a16:creationId xmlns:a16="http://schemas.microsoft.com/office/drawing/2014/main" id="{1988D519-E867-2EB6-60B4-CE14DB788A66}"/>
              </a:ext>
            </a:extLst>
          </p:cNvPr>
          <p:cNvSpPr>
            <a:spLocks noGrp="1"/>
          </p:cNvSpPr>
          <p:nvPr>
            <p:ph type="body" idx="1"/>
          </p:nvPr>
        </p:nvSpPr>
        <p:spPr>
          <a:xfrm>
            <a:off x="786149" y="971768"/>
            <a:ext cx="7800289" cy="3573600"/>
          </a:xfrm>
        </p:spPr>
        <p:txBody>
          <a:bodyPr/>
          <a:lstStyle/>
          <a:p>
            <a:pPr>
              <a:lnSpc>
                <a:spcPct val="125000"/>
              </a:lnSpc>
              <a:tabLst>
                <a:tab pos="457200" algn="l"/>
              </a:tabLst>
            </a:pPr>
            <a:r>
              <a:rPr lang="vi-VN" sz="1600" b="0" i="0" u="none" strike="noStrike">
                <a:solidFill>
                  <a:srgbClr val="000000"/>
                </a:solidFill>
                <a:effectLst/>
                <a:latin typeface="Roboto Slab" pitchFamily="2" charset="0"/>
                <a:ea typeface="Roboto Slab" pitchFamily="2" charset="0"/>
                <a:cs typeface="Roboto Slab" pitchFamily="2" charset="0"/>
              </a:rPr>
              <a:t>Các ngưỡng: Tiếng nói </a:t>
            </a:r>
            <a:r>
              <a:rPr lang="vi-VN" sz="1600" b="1" i="0" u="none" strike="noStrike">
                <a:solidFill>
                  <a:srgbClr val="000000"/>
                </a:solidFill>
                <a:effectLst/>
                <a:latin typeface="Roboto Slab" pitchFamily="2" charset="0"/>
                <a:ea typeface="Roboto Slab" pitchFamily="2" charset="0"/>
                <a:cs typeface="Roboto Slab" pitchFamily="2" charset="0"/>
              </a:rPr>
              <a:t>16 </a:t>
            </a:r>
            <a:r>
              <a:rPr lang="vi-VN" sz="1600" b="1" i="0" u="none" strike="noStrike" err="1">
                <a:solidFill>
                  <a:srgbClr val="000000"/>
                </a:solidFill>
                <a:effectLst/>
                <a:latin typeface="Roboto Slab" pitchFamily="2" charset="0"/>
                <a:ea typeface="Roboto Slab" pitchFamily="2" charset="0"/>
                <a:cs typeface="Roboto Slab" pitchFamily="2" charset="0"/>
              </a:rPr>
              <a:t>kHz</a:t>
            </a:r>
            <a:r>
              <a:rPr lang="vi-VN" sz="1600" b="0" i="0" u="none" strike="noStrike">
                <a:solidFill>
                  <a:srgbClr val="000000"/>
                </a:solidFill>
                <a:effectLst/>
                <a:latin typeface="Roboto Slab" pitchFamily="2" charset="0"/>
                <a:ea typeface="Roboto Slab" pitchFamily="2" charset="0"/>
                <a:cs typeface="Roboto Slab" pitchFamily="2" charset="0"/>
              </a:rPr>
              <a:t>, âm thanh CD từ </a:t>
            </a:r>
            <a:r>
              <a:rPr lang="vi-VN" sz="1600" b="1" i="0" u="none" strike="noStrike">
                <a:solidFill>
                  <a:srgbClr val="000000"/>
                </a:solidFill>
                <a:effectLst/>
                <a:latin typeface="Roboto Slab" pitchFamily="2" charset="0"/>
                <a:ea typeface="Roboto Slab" pitchFamily="2" charset="0"/>
                <a:cs typeface="Roboto Slab" pitchFamily="2" charset="0"/>
              </a:rPr>
              <a:t>44.1 </a:t>
            </a:r>
            <a:r>
              <a:rPr lang="vi-VN" sz="1600" b="1" i="0" u="none" strike="noStrike" err="1">
                <a:solidFill>
                  <a:srgbClr val="000000"/>
                </a:solidFill>
                <a:effectLst/>
                <a:latin typeface="Roboto Slab" pitchFamily="2" charset="0"/>
                <a:ea typeface="Roboto Slab" pitchFamily="2" charset="0"/>
                <a:cs typeface="Roboto Slab" pitchFamily="2" charset="0"/>
              </a:rPr>
              <a:t>kHZ</a:t>
            </a:r>
            <a:r>
              <a:rPr lang="vi-VN" sz="1600" b="1" i="0" u="none" strike="noStrike">
                <a:solidFill>
                  <a:srgbClr val="000000"/>
                </a:solidFill>
                <a:effectLst/>
                <a:latin typeface="Roboto Slab" pitchFamily="2" charset="0"/>
                <a:ea typeface="Roboto Slab" pitchFamily="2" charset="0"/>
                <a:cs typeface="Roboto Slab" pitchFamily="2" charset="0"/>
              </a:rPr>
              <a:t> - 48 </a:t>
            </a:r>
            <a:r>
              <a:rPr lang="vi-VN" sz="1600" b="1" i="0" u="none" strike="noStrike" err="1">
                <a:solidFill>
                  <a:srgbClr val="000000"/>
                </a:solidFill>
                <a:effectLst/>
                <a:latin typeface="Roboto Slab" pitchFamily="2" charset="0"/>
                <a:ea typeface="Roboto Slab" pitchFamily="2" charset="0"/>
                <a:cs typeface="Roboto Slab" pitchFamily="2" charset="0"/>
              </a:rPr>
              <a:t>kHz</a:t>
            </a:r>
            <a:r>
              <a:rPr lang="vi-VN"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âm</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thanh</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chất</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lượng</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cao</a:t>
            </a:r>
            <a:r>
              <a:rPr lang="en-US" sz="1600" b="0" i="0" u="none" strike="noStrike">
                <a:solidFill>
                  <a:srgbClr val="000000"/>
                </a:solidFill>
                <a:effectLst/>
                <a:latin typeface="Roboto Slab" pitchFamily="2" charset="0"/>
                <a:ea typeface="Roboto Slab" pitchFamily="2" charset="0"/>
                <a:cs typeface="Roboto Slab" pitchFamily="2" charset="0"/>
              </a:rPr>
              <a:t> (Studio) </a:t>
            </a:r>
            <a:r>
              <a:rPr lang="vi-VN" sz="1600" b="1" i="0" u="none" strike="noStrike">
                <a:solidFill>
                  <a:srgbClr val="000000"/>
                </a:solidFill>
                <a:effectLst/>
                <a:latin typeface="Roboto Slab" pitchFamily="2" charset="0"/>
                <a:ea typeface="Roboto Slab" pitchFamily="2" charset="0"/>
                <a:cs typeface="Roboto Slab" pitchFamily="2" charset="0"/>
              </a:rPr>
              <a:t>96 </a:t>
            </a:r>
            <a:r>
              <a:rPr lang="vi-VN" sz="1600" b="1" i="0" u="none" strike="noStrike" err="1">
                <a:solidFill>
                  <a:srgbClr val="000000"/>
                </a:solidFill>
                <a:effectLst/>
                <a:latin typeface="Roboto Slab" pitchFamily="2" charset="0"/>
                <a:ea typeface="Roboto Slab" pitchFamily="2" charset="0"/>
                <a:cs typeface="Roboto Slab" pitchFamily="2" charset="0"/>
              </a:rPr>
              <a:t>kHz</a:t>
            </a:r>
            <a:r>
              <a:rPr lang="vi-VN" sz="1600" b="0" i="0" u="none" strike="noStrike">
                <a:solidFill>
                  <a:srgbClr val="000000"/>
                </a:solidFill>
                <a:effectLst/>
                <a:latin typeface="Roboto Slab" pitchFamily="2" charset="0"/>
                <a:ea typeface="Roboto Slab" pitchFamily="2" charset="0"/>
                <a:cs typeface="Roboto Slab" pitchFamily="2" charset="0"/>
              </a:rPr>
              <a:t> hoặc thậm chí </a:t>
            </a:r>
            <a:r>
              <a:rPr lang="vi-VN" sz="1600" b="1" i="0" u="none" strike="noStrike">
                <a:solidFill>
                  <a:srgbClr val="000000"/>
                </a:solidFill>
                <a:effectLst/>
                <a:latin typeface="Roboto Slab" pitchFamily="2" charset="0"/>
                <a:ea typeface="Roboto Slab" pitchFamily="2" charset="0"/>
                <a:cs typeface="Roboto Slab" pitchFamily="2" charset="0"/>
              </a:rPr>
              <a:t>192 </a:t>
            </a:r>
            <a:r>
              <a:rPr lang="vi-VN" sz="1600" b="1" i="0" u="none" strike="noStrike" err="1">
                <a:solidFill>
                  <a:srgbClr val="000000"/>
                </a:solidFill>
                <a:effectLst/>
                <a:latin typeface="Roboto Slab" pitchFamily="2" charset="0"/>
                <a:ea typeface="Roboto Slab" pitchFamily="2" charset="0"/>
                <a:cs typeface="Roboto Slab" pitchFamily="2" charset="0"/>
              </a:rPr>
              <a:t>kHz</a:t>
            </a:r>
            <a:endParaRPr lang="vi-VN" sz="1600" b="1" i="0" u="none" strike="noStrike">
              <a:solidFill>
                <a:srgbClr val="000000"/>
              </a:solidFill>
              <a:effectLst/>
              <a:latin typeface="Roboto Slab" pitchFamily="2" charset="0"/>
              <a:ea typeface="Roboto Slab" pitchFamily="2" charset="0"/>
              <a:cs typeface="Roboto Slab" pitchFamily="2" charset="0"/>
            </a:endParaRPr>
          </a:p>
          <a:p>
            <a:pPr>
              <a:lnSpc>
                <a:spcPct val="125000"/>
              </a:lnSpc>
              <a:tabLst>
                <a:tab pos="457200" algn="l"/>
              </a:tabLst>
            </a:pPr>
            <a:r>
              <a:rPr lang="vi-VN">
                <a:solidFill>
                  <a:srgbClr val="000000"/>
                </a:solidFill>
              </a:rPr>
              <a:t>Âm thanh </a:t>
            </a:r>
            <a:r>
              <a:rPr lang="vi-VN" b="1">
                <a:solidFill>
                  <a:srgbClr val="000000"/>
                </a:solidFill>
              </a:rPr>
              <a:t>đơn kênh </a:t>
            </a:r>
            <a:r>
              <a:rPr lang="vi-VN">
                <a:solidFill>
                  <a:srgbClr val="000000"/>
                </a:solidFill>
              </a:rPr>
              <a:t>(</a:t>
            </a:r>
            <a:r>
              <a:rPr lang="vi-VN" err="1">
                <a:solidFill>
                  <a:srgbClr val="000000"/>
                </a:solidFill>
              </a:rPr>
              <a:t>mono</a:t>
            </a:r>
            <a:r>
              <a:rPr lang="vi-VN">
                <a:solidFill>
                  <a:srgbClr val="000000"/>
                </a:solidFill>
              </a:rPr>
              <a:t>) và </a:t>
            </a:r>
            <a:r>
              <a:rPr lang="vi-VN" b="1">
                <a:solidFill>
                  <a:srgbClr val="000000"/>
                </a:solidFill>
              </a:rPr>
              <a:t>đa kênh</a:t>
            </a:r>
            <a:r>
              <a:rPr lang="vi-VN">
                <a:solidFill>
                  <a:srgbClr val="000000"/>
                </a:solidFill>
              </a:rPr>
              <a:t> (</a:t>
            </a:r>
            <a:r>
              <a:rPr lang="vi-VN" err="1">
                <a:solidFill>
                  <a:srgbClr val="000000"/>
                </a:solidFill>
              </a:rPr>
              <a:t>stereo</a:t>
            </a:r>
            <a:r>
              <a:rPr lang="vi-VN">
                <a:solidFill>
                  <a:srgbClr val="000000"/>
                </a:solidFill>
              </a:rPr>
              <a:t>): </a:t>
            </a:r>
            <a:endParaRPr lang="vi-VN"/>
          </a:p>
        </p:txBody>
      </p:sp>
      <p:sp>
        <p:nvSpPr>
          <p:cNvPr id="4" name="Google Shape;1377;p76">
            <a:extLst>
              <a:ext uri="{FF2B5EF4-FFF2-40B4-BE49-F238E27FC236}">
                <a16:creationId xmlns:a16="http://schemas.microsoft.com/office/drawing/2014/main" id="{7A221254-AE13-5DA6-5537-ED3D1B5FAABC}"/>
              </a:ext>
            </a:extLst>
          </p:cNvPr>
          <p:cNvSpPr txBox="1">
            <a:spLocks noGrp="1"/>
          </p:cNvSpPr>
          <p:nvPr>
            <p:ph type="title"/>
          </p:nvPr>
        </p:nvSpPr>
        <p:spPr>
          <a:xfrm flipH="1">
            <a:off x="1201738" y="58738"/>
            <a:ext cx="7572375" cy="7016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err="1">
                <a:solidFill>
                  <a:srgbClr val="0E78C0"/>
                </a:solidFill>
                <a:latin typeface="Roboto Slab" pitchFamily="2" charset="0"/>
                <a:ea typeface="Roboto Slab" pitchFamily="2" charset="0"/>
                <a:cs typeface="Roboto Slab" pitchFamily="2" charset="0"/>
                <a:sym typeface="Calibri"/>
              </a:rPr>
              <a:t>Dữ</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liệu</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âm</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thanh</a:t>
            </a:r>
            <a:endParaRPr lang="en-US">
              <a:solidFill>
                <a:srgbClr val="0E78C0"/>
              </a:solidFill>
              <a:latin typeface="Roboto Slab" pitchFamily="2" charset="0"/>
              <a:ea typeface="Roboto Slab" pitchFamily="2" charset="0"/>
              <a:cs typeface="Roboto Slab" pitchFamily="2" charset="0"/>
              <a:sym typeface="Calibri"/>
            </a:endParaRPr>
          </a:p>
        </p:txBody>
      </p:sp>
      <p:pic>
        <p:nvPicPr>
          <p:cNvPr id="3076" name="Picture 4" descr="Khái niệm Stereo và Mono, loại nào hay hơn?">
            <a:extLst>
              <a:ext uri="{FF2B5EF4-FFF2-40B4-BE49-F238E27FC236}">
                <a16:creationId xmlns:a16="http://schemas.microsoft.com/office/drawing/2014/main" id="{9B45D8CE-C161-3757-E5CC-703C4E09A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911" y="2481435"/>
            <a:ext cx="3288177" cy="193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890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3" name="Text Placeholder 2">
            <a:extLst>
              <a:ext uri="{FF2B5EF4-FFF2-40B4-BE49-F238E27FC236}">
                <a16:creationId xmlns:a16="http://schemas.microsoft.com/office/drawing/2014/main" id="{1988D519-E867-2EB6-60B4-CE14DB788A66}"/>
              </a:ext>
            </a:extLst>
          </p:cNvPr>
          <p:cNvSpPr>
            <a:spLocks noGrp="1"/>
          </p:cNvSpPr>
          <p:nvPr>
            <p:ph type="body" idx="1"/>
          </p:nvPr>
        </p:nvSpPr>
        <p:spPr>
          <a:xfrm>
            <a:off x="671855" y="784950"/>
            <a:ext cx="7800289" cy="3573600"/>
          </a:xfrm>
        </p:spPr>
        <p:txBody>
          <a:bodyPr/>
          <a:lstStyle/>
          <a:p>
            <a:pPr>
              <a:lnSpc>
                <a:spcPct val="125000"/>
              </a:lnSpc>
              <a:tabLst>
                <a:tab pos="457200" algn="l"/>
              </a:tabLst>
            </a:pPr>
            <a:r>
              <a:rPr lang="en-US" err="1">
                <a:solidFill>
                  <a:srgbClr val="000000"/>
                </a:solidFill>
              </a:rPr>
              <a:t>Thính</a:t>
            </a:r>
            <a:r>
              <a:rPr lang="en-US">
                <a:solidFill>
                  <a:srgbClr val="000000"/>
                </a:solidFill>
              </a:rPr>
              <a:t> </a:t>
            </a:r>
            <a:r>
              <a:rPr lang="en-US" err="1">
                <a:solidFill>
                  <a:srgbClr val="000000"/>
                </a:solidFill>
              </a:rPr>
              <a:t>giác</a:t>
            </a:r>
            <a:r>
              <a:rPr lang="en-US">
                <a:solidFill>
                  <a:srgbClr val="000000"/>
                </a:solidFill>
              </a:rPr>
              <a:t> c</a:t>
            </a:r>
            <a:r>
              <a:rPr lang="en-US" sz="1600" b="0" i="0" u="none" strike="noStrike">
                <a:solidFill>
                  <a:srgbClr val="000000"/>
                </a:solidFill>
                <a:effectLst/>
                <a:latin typeface="Roboto Slab" pitchFamily="2" charset="0"/>
                <a:ea typeface="Roboto Slab" pitchFamily="2" charset="0"/>
                <a:cs typeface="Roboto Slab" pitchFamily="2" charset="0"/>
              </a:rPr>
              <a:t>on </a:t>
            </a:r>
            <a:r>
              <a:rPr lang="en-US" sz="1600" b="0" i="0" u="none" strike="noStrike" err="1">
                <a:solidFill>
                  <a:srgbClr val="000000"/>
                </a:solidFill>
                <a:effectLst/>
                <a:latin typeface="Roboto Slab" pitchFamily="2" charset="0"/>
                <a:ea typeface="Roboto Slab" pitchFamily="2" charset="0"/>
                <a:cs typeface="Roboto Slab" pitchFamily="2" charset="0"/>
              </a:rPr>
              <a:t>người</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nhạy</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cảm</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với</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1" i="0" u="none" strike="noStrike">
                <a:solidFill>
                  <a:srgbClr val="000000"/>
                </a:solidFill>
                <a:effectLst/>
                <a:latin typeface="Roboto Slab" pitchFamily="2" charset="0"/>
                <a:ea typeface="Roboto Slab" pitchFamily="2" charset="0"/>
                <a:cs typeface="Roboto Slab" pitchFamily="2" charset="0"/>
              </a:rPr>
              <a:t>disharmony – </a:t>
            </a:r>
            <a:r>
              <a:rPr lang="en-US" sz="1600" b="1" i="0" u="none" strike="noStrike" err="1">
                <a:solidFill>
                  <a:srgbClr val="000000"/>
                </a:solidFill>
                <a:effectLst/>
                <a:latin typeface="Roboto Slab" pitchFamily="2" charset="0"/>
                <a:ea typeface="Roboto Slab" pitchFamily="2" charset="0"/>
                <a:cs typeface="Roboto Slab" pitchFamily="2" charset="0"/>
              </a:rPr>
              <a:t>mâu</a:t>
            </a:r>
            <a:r>
              <a:rPr lang="en-US" sz="1600" b="1" i="0" u="none" strike="noStrike">
                <a:solidFill>
                  <a:srgbClr val="000000"/>
                </a:solidFill>
                <a:effectLst/>
                <a:latin typeface="Roboto Slab" pitchFamily="2" charset="0"/>
                <a:ea typeface="Roboto Slab" pitchFamily="2" charset="0"/>
                <a:cs typeface="Roboto Slab" pitchFamily="2" charset="0"/>
              </a:rPr>
              <a:t> </a:t>
            </a:r>
            <a:r>
              <a:rPr lang="en-US" sz="1600" b="1" i="0" u="none" strike="noStrike" err="1">
                <a:solidFill>
                  <a:srgbClr val="000000"/>
                </a:solidFill>
                <a:effectLst/>
                <a:latin typeface="Roboto Slab" pitchFamily="2" charset="0"/>
                <a:ea typeface="Roboto Slab" pitchFamily="2" charset="0"/>
                <a:cs typeface="Roboto Slab" pitchFamily="2" charset="0"/>
              </a:rPr>
              <a:t>thuẫn</a:t>
            </a:r>
            <a:r>
              <a:rPr lang="en-US" sz="1600" b="1" i="0" u="none" strike="noStrike">
                <a:solidFill>
                  <a:srgbClr val="000000"/>
                </a:solidFill>
                <a:effectLst/>
                <a:latin typeface="Roboto Slab" pitchFamily="2" charset="0"/>
                <a:ea typeface="Roboto Slab" pitchFamily="2" charset="0"/>
                <a:cs typeface="Roboto Slab" pitchFamily="2" charset="0"/>
              </a:rPr>
              <a:t> </a:t>
            </a:r>
            <a:r>
              <a:rPr lang="en-US" sz="1600" b="1" i="0" u="none" strike="noStrike" err="1">
                <a:solidFill>
                  <a:srgbClr val="000000"/>
                </a:solidFill>
                <a:effectLst/>
                <a:latin typeface="Roboto Slab" pitchFamily="2" charset="0"/>
                <a:ea typeface="Roboto Slab" pitchFamily="2" charset="0"/>
                <a:cs typeface="Roboto Slab" pitchFamily="2" charset="0"/>
              </a:rPr>
              <a:t>âm</a:t>
            </a:r>
            <a:r>
              <a:rPr lang="en-US" sz="1600" b="1" i="0" u="none" strike="noStrike">
                <a:solidFill>
                  <a:srgbClr val="000000"/>
                </a:solidFill>
                <a:effectLst/>
                <a:latin typeface="Roboto Slab" pitchFamily="2" charset="0"/>
                <a:ea typeface="Roboto Slab" pitchFamily="2" charset="0"/>
                <a:cs typeface="Roboto Slab" pitchFamily="2" charset="0"/>
              </a:rPr>
              <a:t> </a:t>
            </a:r>
            <a:r>
              <a:rPr lang="en-US" sz="1600" b="1" i="0" u="none" strike="noStrike" err="1">
                <a:solidFill>
                  <a:srgbClr val="000000"/>
                </a:solidFill>
                <a:effectLst/>
                <a:latin typeface="Roboto Slab" pitchFamily="2" charset="0"/>
                <a:ea typeface="Roboto Slab" pitchFamily="2" charset="0"/>
                <a:cs typeface="Roboto Slab" pitchFamily="2" charset="0"/>
              </a:rPr>
              <a:t>thanh</a:t>
            </a:r>
            <a:endParaRPr lang="en-US" sz="1600" b="1" i="0" u="none" strike="noStrike">
              <a:solidFill>
                <a:srgbClr val="000000"/>
              </a:solidFill>
              <a:effectLst/>
              <a:latin typeface="Roboto Slab" pitchFamily="2" charset="0"/>
              <a:ea typeface="Roboto Slab" pitchFamily="2" charset="0"/>
              <a:cs typeface="Roboto Slab" pitchFamily="2" charset="0"/>
            </a:endParaRPr>
          </a:p>
          <a:p>
            <a:pPr>
              <a:lnSpc>
                <a:spcPct val="125000"/>
              </a:lnSpc>
              <a:tabLst>
                <a:tab pos="457200" algn="l"/>
              </a:tabLst>
            </a:pPr>
            <a:r>
              <a:rPr lang="en-US">
                <a:solidFill>
                  <a:srgbClr val="000000"/>
                </a:solidFill>
              </a:rPr>
              <a:t>Do </a:t>
            </a:r>
            <a:r>
              <a:rPr lang="en-US" err="1">
                <a:solidFill>
                  <a:srgbClr val="000000"/>
                </a:solidFill>
              </a:rPr>
              <a:t>đó</a:t>
            </a:r>
            <a:r>
              <a:rPr lang="en-US">
                <a:solidFill>
                  <a:srgbClr val="000000"/>
                </a:solidFill>
              </a:rPr>
              <a:t> </a:t>
            </a:r>
            <a:r>
              <a:rPr lang="en-US" err="1">
                <a:solidFill>
                  <a:srgbClr val="000000"/>
                </a:solidFill>
              </a:rPr>
              <a:t>âm</a:t>
            </a:r>
            <a:r>
              <a:rPr lang="en-US">
                <a:solidFill>
                  <a:srgbClr val="000000"/>
                </a:solidFill>
              </a:rPr>
              <a:t> </a:t>
            </a:r>
            <a:r>
              <a:rPr lang="en-US" err="1">
                <a:solidFill>
                  <a:srgbClr val="000000"/>
                </a:solidFill>
              </a:rPr>
              <a:t>thanh</a:t>
            </a:r>
            <a:r>
              <a:rPr lang="en-US">
                <a:solidFill>
                  <a:srgbClr val="000000"/>
                </a:solidFill>
              </a:rPr>
              <a:t> </a:t>
            </a:r>
            <a:r>
              <a:rPr lang="en-US" err="1">
                <a:solidFill>
                  <a:srgbClr val="000000"/>
                </a:solidFill>
              </a:rPr>
              <a:t>có</a:t>
            </a:r>
            <a:r>
              <a:rPr lang="en-US">
                <a:solidFill>
                  <a:srgbClr val="000000"/>
                </a:solidFill>
              </a:rPr>
              <a:t> </a:t>
            </a:r>
            <a:r>
              <a:rPr lang="en-US" b="1">
                <a:solidFill>
                  <a:srgbClr val="000000"/>
                </a:solidFill>
              </a:rPr>
              <a:t>samples rate</a:t>
            </a:r>
            <a:r>
              <a:rPr lang="en-US">
                <a:solidFill>
                  <a:srgbClr val="000000"/>
                </a:solidFill>
              </a:rPr>
              <a:t> </a:t>
            </a:r>
            <a:r>
              <a:rPr lang="en-US" err="1">
                <a:solidFill>
                  <a:srgbClr val="000000"/>
                </a:solidFill>
              </a:rPr>
              <a:t>cao</a:t>
            </a:r>
            <a:r>
              <a:rPr lang="en-US">
                <a:solidFill>
                  <a:srgbClr val="000000"/>
                </a:solidFill>
              </a:rPr>
              <a:t> </a:t>
            </a:r>
            <a:r>
              <a:rPr lang="en-US" err="1">
                <a:solidFill>
                  <a:srgbClr val="000000"/>
                </a:solidFill>
              </a:rPr>
              <a:t>thì</a:t>
            </a:r>
            <a:r>
              <a:rPr lang="en-US">
                <a:solidFill>
                  <a:srgbClr val="000000"/>
                </a:solidFill>
              </a:rPr>
              <a:t> </a:t>
            </a:r>
            <a:r>
              <a:rPr lang="en-US" err="1">
                <a:solidFill>
                  <a:srgbClr val="000000"/>
                </a:solidFill>
              </a:rPr>
              <a:t>có</a:t>
            </a:r>
            <a:r>
              <a:rPr lang="en-US">
                <a:solidFill>
                  <a:srgbClr val="000000"/>
                </a:solidFill>
              </a:rPr>
              <a:t> </a:t>
            </a:r>
            <a:r>
              <a:rPr lang="en-US" err="1">
                <a:solidFill>
                  <a:srgbClr val="000000"/>
                </a:solidFill>
              </a:rPr>
              <a:t>thể</a:t>
            </a:r>
            <a:r>
              <a:rPr lang="en-US">
                <a:solidFill>
                  <a:srgbClr val="000000"/>
                </a:solidFill>
              </a:rPr>
              <a:t> </a:t>
            </a:r>
            <a:r>
              <a:rPr lang="en-US" err="1">
                <a:solidFill>
                  <a:srgbClr val="000000"/>
                </a:solidFill>
              </a:rPr>
              <a:t>cho</a:t>
            </a:r>
            <a:r>
              <a:rPr lang="en-US">
                <a:solidFill>
                  <a:srgbClr val="000000"/>
                </a:solidFill>
              </a:rPr>
              <a:t> </a:t>
            </a:r>
            <a:r>
              <a:rPr lang="en-US" err="1">
                <a:solidFill>
                  <a:srgbClr val="000000"/>
                </a:solidFill>
              </a:rPr>
              <a:t>đầu</a:t>
            </a:r>
            <a:r>
              <a:rPr lang="en-US">
                <a:solidFill>
                  <a:srgbClr val="000000"/>
                </a:solidFill>
              </a:rPr>
              <a:t> </a:t>
            </a:r>
            <a:r>
              <a:rPr lang="en-US" err="1">
                <a:solidFill>
                  <a:srgbClr val="000000"/>
                </a:solidFill>
              </a:rPr>
              <a:t>ra</a:t>
            </a:r>
            <a:r>
              <a:rPr lang="en-US">
                <a:solidFill>
                  <a:srgbClr val="000000"/>
                </a:solidFill>
              </a:rPr>
              <a:t> </a:t>
            </a:r>
            <a:r>
              <a:rPr lang="en-US" err="1">
                <a:solidFill>
                  <a:srgbClr val="000000"/>
                </a:solidFill>
              </a:rPr>
              <a:t>tốt</a:t>
            </a:r>
            <a:endParaRPr lang="en-US">
              <a:solidFill>
                <a:srgbClr val="000000"/>
              </a:solidFill>
            </a:endParaRPr>
          </a:p>
          <a:p>
            <a:pPr>
              <a:lnSpc>
                <a:spcPct val="125000"/>
              </a:lnSpc>
              <a:tabLst>
                <a:tab pos="457200" algn="l"/>
              </a:tabLst>
            </a:pPr>
            <a:r>
              <a:rPr lang="en-US" err="1">
                <a:solidFill>
                  <a:srgbClr val="000000"/>
                </a:solidFill>
              </a:rPr>
              <a:t>Đổi</a:t>
            </a:r>
            <a:r>
              <a:rPr lang="en-US">
                <a:solidFill>
                  <a:srgbClr val="000000"/>
                </a:solidFill>
              </a:rPr>
              <a:t> </a:t>
            </a:r>
            <a:r>
              <a:rPr lang="en-US" err="1">
                <a:solidFill>
                  <a:srgbClr val="000000"/>
                </a:solidFill>
              </a:rPr>
              <a:t>lại</a:t>
            </a:r>
            <a:r>
              <a:rPr lang="en-US">
                <a:solidFill>
                  <a:srgbClr val="000000"/>
                </a:solidFill>
              </a:rPr>
              <a:t> </a:t>
            </a:r>
            <a:r>
              <a:rPr lang="en-US" err="1">
                <a:solidFill>
                  <a:srgbClr val="000000"/>
                </a:solidFill>
              </a:rPr>
              <a:t>thì</a:t>
            </a:r>
            <a:r>
              <a:rPr lang="en-US">
                <a:solidFill>
                  <a:srgbClr val="000000"/>
                </a:solidFill>
              </a:rPr>
              <a:t> </a:t>
            </a:r>
            <a:r>
              <a:rPr lang="en-US" err="1">
                <a:solidFill>
                  <a:srgbClr val="000000"/>
                </a:solidFill>
              </a:rPr>
              <a:t>yêu</a:t>
            </a:r>
            <a:r>
              <a:rPr lang="en-US">
                <a:solidFill>
                  <a:srgbClr val="000000"/>
                </a:solidFill>
              </a:rPr>
              <a:t> </a:t>
            </a:r>
            <a:r>
              <a:rPr lang="en-US" err="1">
                <a:solidFill>
                  <a:srgbClr val="000000"/>
                </a:solidFill>
              </a:rPr>
              <a:t>cầu</a:t>
            </a:r>
            <a:r>
              <a:rPr lang="en-US">
                <a:solidFill>
                  <a:srgbClr val="000000"/>
                </a:solidFill>
              </a:rPr>
              <a:t> dung </a:t>
            </a:r>
            <a:r>
              <a:rPr lang="en-US" err="1">
                <a:solidFill>
                  <a:srgbClr val="000000"/>
                </a:solidFill>
              </a:rPr>
              <a:t>lượng</a:t>
            </a:r>
            <a:r>
              <a:rPr lang="en-US">
                <a:solidFill>
                  <a:srgbClr val="000000"/>
                </a:solidFill>
              </a:rPr>
              <a:t> </a:t>
            </a:r>
            <a:r>
              <a:rPr lang="en-US" err="1">
                <a:solidFill>
                  <a:srgbClr val="000000"/>
                </a:solidFill>
              </a:rPr>
              <a:t>và</a:t>
            </a:r>
            <a:r>
              <a:rPr lang="en-US">
                <a:solidFill>
                  <a:srgbClr val="000000"/>
                </a:solidFill>
              </a:rPr>
              <a:t> </a:t>
            </a:r>
            <a:r>
              <a:rPr lang="en-US" err="1">
                <a:solidFill>
                  <a:srgbClr val="000000"/>
                </a:solidFill>
              </a:rPr>
              <a:t>xử</a:t>
            </a:r>
            <a:r>
              <a:rPr lang="en-US">
                <a:solidFill>
                  <a:srgbClr val="000000"/>
                </a:solidFill>
              </a:rPr>
              <a:t> </a:t>
            </a:r>
            <a:r>
              <a:rPr lang="en-US" err="1">
                <a:solidFill>
                  <a:srgbClr val="000000"/>
                </a:solidFill>
              </a:rPr>
              <a:t>lí</a:t>
            </a:r>
            <a:r>
              <a:rPr lang="en-US">
                <a:solidFill>
                  <a:srgbClr val="000000"/>
                </a:solidFill>
              </a:rPr>
              <a:t> </a:t>
            </a:r>
            <a:r>
              <a:rPr lang="en-US" err="1">
                <a:solidFill>
                  <a:srgbClr val="000000"/>
                </a:solidFill>
              </a:rPr>
              <a:t>nhiều</a:t>
            </a:r>
            <a:r>
              <a:rPr lang="en-US">
                <a:solidFill>
                  <a:srgbClr val="000000"/>
                </a:solidFill>
              </a:rPr>
              <a:t> </a:t>
            </a:r>
            <a:r>
              <a:rPr lang="en-US" err="1">
                <a:solidFill>
                  <a:srgbClr val="000000"/>
                </a:solidFill>
              </a:rPr>
              <a:t>hơn</a:t>
            </a:r>
            <a:endParaRPr lang="en-US">
              <a:solidFill>
                <a:srgbClr val="000000"/>
              </a:solidFill>
            </a:endParaRPr>
          </a:p>
          <a:p>
            <a:pPr>
              <a:lnSpc>
                <a:spcPct val="125000"/>
              </a:lnSpc>
              <a:tabLst>
                <a:tab pos="457200" algn="l"/>
              </a:tabLst>
            </a:pPr>
            <a:r>
              <a:rPr lang="en-US">
                <a:solidFill>
                  <a:srgbClr val="000000"/>
                </a:solidFill>
              </a:rPr>
              <a:t>Trong </a:t>
            </a:r>
            <a:r>
              <a:rPr lang="en-US" err="1">
                <a:solidFill>
                  <a:srgbClr val="000000"/>
                </a:solidFill>
              </a:rPr>
              <a:t>bài</a:t>
            </a:r>
            <a:r>
              <a:rPr lang="en-US">
                <a:solidFill>
                  <a:srgbClr val="000000"/>
                </a:solidFill>
              </a:rPr>
              <a:t> </a:t>
            </a:r>
            <a:r>
              <a:rPr lang="en-US" err="1">
                <a:solidFill>
                  <a:srgbClr val="000000"/>
                </a:solidFill>
              </a:rPr>
              <a:t>này</a:t>
            </a:r>
            <a:r>
              <a:rPr lang="en-US">
                <a:solidFill>
                  <a:srgbClr val="000000"/>
                </a:solidFill>
              </a:rPr>
              <a:t> </a:t>
            </a:r>
            <a:r>
              <a:rPr lang="en-US" err="1">
                <a:solidFill>
                  <a:srgbClr val="000000"/>
                </a:solidFill>
              </a:rPr>
              <a:t>tác</a:t>
            </a:r>
            <a:r>
              <a:rPr lang="en-US">
                <a:solidFill>
                  <a:srgbClr val="000000"/>
                </a:solidFill>
              </a:rPr>
              <a:t> </a:t>
            </a:r>
            <a:r>
              <a:rPr lang="en-US" err="1">
                <a:solidFill>
                  <a:srgbClr val="000000"/>
                </a:solidFill>
              </a:rPr>
              <a:t>giả</a:t>
            </a:r>
            <a:r>
              <a:rPr lang="en-US">
                <a:solidFill>
                  <a:srgbClr val="000000"/>
                </a:solidFill>
              </a:rPr>
              <a:t> </a:t>
            </a:r>
            <a:r>
              <a:rPr lang="en-US" err="1">
                <a:solidFill>
                  <a:srgbClr val="000000"/>
                </a:solidFill>
              </a:rPr>
              <a:t>lựa</a:t>
            </a:r>
            <a:r>
              <a:rPr lang="en-US">
                <a:solidFill>
                  <a:srgbClr val="000000"/>
                </a:solidFill>
              </a:rPr>
              <a:t> </a:t>
            </a:r>
            <a:r>
              <a:rPr lang="en-US" err="1">
                <a:solidFill>
                  <a:srgbClr val="000000"/>
                </a:solidFill>
              </a:rPr>
              <a:t>chọn</a:t>
            </a:r>
            <a:r>
              <a:rPr lang="en-US">
                <a:solidFill>
                  <a:srgbClr val="000000"/>
                </a:solidFill>
              </a:rPr>
              <a:t> </a:t>
            </a:r>
            <a:r>
              <a:rPr lang="en-US" err="1">
                <a:solidFill>
                  <a:srgbClr val="000000"/>
                </a:solidFill>
              </a:rPr>
              <a:t>đầu</a:t>
            </a:r>
            <a:r>
              <a:rPr lang="en-US">
                <a:solidFill>
                  <a:srgbClr val="000000"/>
                </a:solidFill>
              </a:rPr>
              <a:t> </a:t>
            </a:r>
            <a:r>
              <a:rPr lang="en-US" err="1">
                <a:solidFill>
                  <a:srgbClr val="000000"/>
                </a:solidFill>
              </a:rPr>
              <a:t>vào</a:t>
            </a:r>
            <a:r>
              <a:rPr lang="en-US">
                <a:solidFill>
                  <a:srgbClr val="000000"/>
                </a:solidFill>
              </a:rPr>
              <a:t> </a:t>
            </a:r>
            <a:r>
              <a:rPr lang="en-US" err="1">
                <a:solidFill>
                  <a:srgbClr val="000000"/>
                </a:solidFill>
              </a:rPr>
              <a:t>là</a:t>
            </a:r>
            <a:r>
              <a:rPr lang="en-US">
                <a:solidFill>
                  <a:srgbClr val="000000"/>
                </a:solidFill>
              </a:rPr>
              <a:t> </a:t>
            </a:r>
            <a:r>
              <a:rPr lang="en-US" err="1">
                <a:solidFill>
                  <a:srgbClr val="000000"/>
                </a:solidFill>
              </a:rPr>
              <a:t>âm</a:t>
            </a:r>
            <a:r>
              <a:rPr lang="en-US">
                <a:solidFill>
                  <a:srgbClr val="000000"/>
                </a:solidFill>
              </a:rPr>
              <a:t> </a:t>
            </a:r>
            <a:r>
              <a:rPr lang="en-US" err="1">
                <a:solidFill>
                  <a:srgbClr val="000000"/>
                </a:solidFill>
              </a:rPr>
              <a:t>thanh</a:t>
            </a:r>
            <a:r>
              <a:rPr lang="en-US">
                <a:solidFill>
                  <a:srgbClr val="000000"/>
                </a:solidFill>
              </a:rPr>
              <a:t> </a:t>
            </a:r>
            <a:r>
              <a:rPr lang="en-US" b="1" err="1">
                <a:solidFill>
                  <a:srgbClr val="000000"/>
                </a:solidFill>
              </a:rPr>
              <a:t>đơn</a:t>
            </a:r>
            <a:r>
              <a:rPr lang="en-US" b="1">
                <a:solidFill>
                  <a:srgbClr val="000000"/>
                </a:solidFill>
              </a:rPr>
              <a:t> </a:t>
            </a:r>
            <a:r>
              <a:rPr lang="en-US" b="1" err="1">
                <a:solidFill>
                  <a:srgbClr val="000000"/>
                </a:solidFill>
              </a:rPr>
              <a:t>kênh</a:t>
            </a:r>
            <a:r>
              <a:rPr lang="en-US" b="1">
                <a:solidFill>
                  <a:srgbClr val="000000"/>
                </a:solidFill>
              </a:rPr>
              <a:t> - 32 kHz</a:t>
            </a:r>
            <a:endParaRPr lang="vi-VN" b="1"/>
          </a:p>
        </p:txBody>
      </p:sp>
      <p:sp>
        <p:nvSpPr>
          <p:cNvPr id="4" name="Google Shape;1377;p76">
            <a:extLst>
              <a:ext uri="{FF2B5EF4-FFF2-40B4-BE49-F238E27FC236}">
                <a16:creationId xmlns:a16="http://schemas.microsoft.com/office/drawing/2014/main" id="{7A221254-AE13-5DA6-5537-ED3D1B5FAABC}"/>
              </a:ext>
            </a:extLst>
          </p:cNvPr>
          <p:cNvSpPr txBox="1">
            <a:spLocks noGrp="1"/>
          </p:cNvSpPr>
          <p:nvPr>
            <p:ph type="title"/>
          </p:nvPr>
        </p:nvSpPr>
        <p:spPr>
          <a:xfrm flipH="1">
            <a:off x="1201738" y="58738"/>
            <a:ext cx="7572375" cy="7016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err="1">
                <a:solidFill>
                  <a:srgbClr val="0E78C0"/>
                </a:solidFill>
                <a:latin typeface="Roboto Slab" pitchFamily="2" charset="0"/>
                <a:ea typeface="Roboto Slab" pitchFamily="2" charset="0"/>
                <a:cs typeface="Roboto Slab" pitchFamily="2" charset="0"/>
                <a:sym typeface="Calibri"/>
              </a:rPr>
              <a:t>Dữ</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liệu</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âm</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thanh</a:t>
            </a:r>
            <a:endParaRPr lang="en-US">
              <a:solidFill>
                <a:srgbClr val="0E78C0"/>
              </a:solidFill>
              <a:latin typeface="Roboto Slab" pitchFamily="2" charset="0"/>
              <a:ea typeface="Roboto Slab" pitchFamily="2" charset="0"/>
              <a:cs typeface="Roboto Slab" pitchFamily="2" charset="0"/>
              <a:sym typeface="Calibri"/>
            </a:endParaRPr>
          </a:p>
        </p:txBody>
      </p:sp>
      <p:pic>
        <p:nvPicPr>
          <p:cNvPr id="9" name="Picture 8" descr="Cartoon of a cartoon person holding a lollipop and pointing&#10;&#10;Description automatically generated">
            <a:extLst>
              <a:ext uri="{FF2B5EF4-FFF2-40B4-BE49-F238E27FC236}">
                <a16:creationId xmlns:a16="http://schemas.microsoft.com/office/drawing/2014/main" id="{1070B63D-53C0-44B7-CFD0-25B174865FAE}"/>
              </a:ext>
            </a:extLst>
          </p:cNvPr>
          <p:cNvPicPr>
            <a:picLocks noChangeAspect="1"/>
          </p:cNvPicPr>
          <p:nvPr/>
        </p:nvPicPr>
        <p:blipFill rotWithShape="1">
          <a:blip r:embed="rId4"/>
          <a:srcRect t="4778" r="5127" b="14407"/>
          <a:stretch/>
        </p:blipFill>
        <p:spPr>
          <a:xfrm>
            <a:off x="3314590" y="2810107"/>
            <a:ext cx="2514818" cy="2169639"/>
          </a:xfrm>
          <a:prstGeom prst="rect">
            <a:avLst/>
          </a:prstGeom>
        </p:spPr>
      </p:pic>
    </p:spTree>
    <p:extLst>
      <p:ext uri="{BB962C8B-B14F-4D97-AF65-F5344CB8AC3E}">
        <p14:creationId xmlns:p14="http://schemas.microsoft.com/office/powerpoint/2010/main" val="3654721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76"/>
          <p:cNvSpPr txBox="1">
            <a:spLocks noGrp="1"/>
          </p:cNvSpPr>
          <p:nvPr>
            <p:ph type="ctrTitle"/>
          </p:nvPr>
        </p:nvSpPr>
        <p:spPr>
          <a:xfrm flipH="1">
            <a:off x="1459884" y="-101172"/>
            <a:ext cx="2979300" cy="10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3200">
                <a:solidFill>
                  <a:srgbClr val="0E78C0"/>
                </a:solidFill>
                <a:latin typeface="+mj-lt"/>
                <a:ea typeface="Calibri"/>
                <a:cs typeface="Calibri"/>
                <a:sym typeface="Calibri"/>
              </a:rPr>
              <a:t>Transformer</a:t>
            </a:r>
          </a:p>
        </p:txBody>
      </p:sp>
      <p:cxnSp>
        <p:nvCxnSpPr>
          <p:cNvPr id="1379" name="Google Shape;1379;p76"/>
          <p:cNvCxnSpPr/>
          <p:nvPr/>
        </p:nvCxnSpPr>
        <p:spPr>
          <a:xfrm>
            <a:off x="0" y="4028275"/>
            <a:ext cx="1561500" cy="0"/>
          </a:xfrm>
          <a:prstGeom prst="straightConnector1">
            <a:avLst/>
          </a:prstGeom>
          <a:noFill/>
          <a:ln w="9525" cap="flat" cmpd="sng">
            <a:solidFill>
              <a:srgbClr val="0091EA"/>
            </a:solidFill>
            <a:prstDash val="solid"/>
            <a:round/>
            <a:headEnd type="none" w="sm" len="sm"/>
            <a:tailEnd type="none" w="sm" len="sm"/>
          </a:ln>
        </p:spPr>
      </p:cxnSp>
      <p:pic>
        <p:nvPicPr>
          <p:cNvPr id="1381" name="Google Shape;1381;p76"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pic>
        <p:nvPicPr>
          <p:cNvPr id="2050" name="Picture 2" descr="The Transformer Model - MachineLearningMastery.com">
            <a:extLst>
              <a:ext uri="{FF2B5EF4-FFF2-40B4-BE49-F238E27FC236}">
                <a16:creationId xmlns:a16="http://schemas.microsoft.com/office/drawing/2014/main" id="{C7537D11-43F0-9450-B89B-9DA0720EC7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331" y="617046"/>
            <a:ext cx="2953359" cy="41621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1BD0A3-758B-A3F2-82C9-267103A8A163}"/>
              </a:ext>
            </a:extLst>
          </p:cNvPr>
          <p:cNvSpPr txBox="1"/>
          <p:nvPr/>
        </p:nvSpPr>
        <p:spPr>
          <a:xfrm>
            <a:off x="2010592" y="4693054"/>
            <a:ext cx="1157689" cy="307777"/>
          </a:xfrm>
          <a:prstGeom prst="rect">
            <a:avLst/>
          </a:prstGeom>
          <a:noFill/>
        </p:spPr>
        <p:txBody>
          <a:bodyPr wrap="none" rtlCol="0">
            <a:spAutoFit/>
          </a:bodyPr>
          <a:lstStyle/>
          <a:p>
            <a:r>
              <a:rPr lang="en-US"/>
              <a:t>Transformer</a:t>
            </a:r>
          </a:p>
        </p:txBody>
      </p:sp>
      <p:sp>
        <p:nvSpPr>
          <p:cNvPr id="5" name="TextBox 4">
            <a:extLst>
              <a:ext uri="{FF2B5EF4-FFF2-40B4-BE49-F238E27FC236}">
                <a16:creationId xmlns:a16="http://schemas.microsoft.com/office/drawing/2014/main" id="{D1C31CAA-EF38-1FC4-2897-113D680AD18E}"/>
              </a:ext>
            </a:extLst>
          </p:cNvPr>
          <p:cNvSpPr txBox="1"/>
          <p:nvPr/>
        </p:nvSpPr>
        <p:spPr>
          <a:xfrm>
            <a:off x="5272157" y="4539165"/>
            <a:ext cx="2392001" cy="307777"/>
          </a:xfrm>
          <a:prstGeom prst="rect">
            <a:avLst/>
          </a:prstGeom>
          <a:noFill/>
        </p:spPr>
        <p:txBody>
          <a:bodyPr wrap="none" rtlCol="0">
            <a:spAutoFit/>
          </a:bodyPr>
          <a:lstStyle/>
          <a:p>
            <a:r>
              <a:rPr lang="en-US"/>
              <a:t>Auto regressive transformer</a:t>
            </a:r>
          </a:p>
        </p:txBody>
      </p:sp>
      <p:pic>
        <p:nvPicPr>
          <p:cNvPr id="8" name="Picture 7">
            <a:extLst>
              <a:ext uri="{FF2B5EF4-FFF2-40B4-BE49-F238E27FC236}">
                <a16:creationId xmlns:a16="http://schemas.microsoft.com/office/drawing/2014/main" id="{8ACE9710-D906-1619-FFC4-1977130101A5}"/>
              </a:ext>
            </a:extLst>
          </p:cNvPr>
          <p:cNvPicPr>
            <a:picLocks noChangeAspect="1"/>
          </p:cNvPicPr>
          <p:nvPr/>
        </p:nvPicPr>
        <p:blipFill rotWithShape="1">
          <a:blip r:embed="rId5"/>
          <a:srcRect b="11661"/>
          <a:stretch/>
        </p:blipFill>
        <p:spPr>
          <a:xfrm>
            <a:off x="4280923" y="560740"/>
            <a:ext cx="4374467" cy="3827723"/>
          </a:xfrm>
          <a:prstGeom prst="rect">
            <a:avLst/>
          </a:prstGeom>
        </p:spPr>
      </p:pic>
      <p:pic>
        <p:nvPicPr>
          <p:cNvPr id="9" name="Picture 8">
            <a:extLst>
              <a:ext uri="{FF2B5EF4-FFF2-40B4-BE49-F238E27FC236}">
                <a16:creationId xmlns:a16="http://schemas.microsoft.com/office/drawing/2014/main" id="{3C8FDACA-C24F-3499-FE15-561DB0B96AAF}"/>
              </a:ext>
            </a:extLst>
          </p:cNvPr>
          <p:cNvPicPr>
            <a:picLocks noChangeAspect="1"/>
          </p:cNvPicPr>
          <p:nvPr/>
        </p:nvPicPr>
        <p:blipFill rotWithShape="1">
          <a:blip r:embed="rId5"/>
          <a:srcRect l="23394" t="31925" r="61311" b="61727"/>
          <a:stretch/>
        </p:blipFill>
        <p:spPr>
          <a:xfrm>
            <a:off x="1070518" y="1891480"/>
            <a:ext cx="669074" cy="275064"/>
          </a:xfrm>
          <a:prstGeom prst="rect">
            <a:avLst/>
          </a:prstGeom>
        </p:spPr>
      </p:pic>
      <p:pic>
        <p:nvPicPr>
          <p:cNvPr id="10" name="Picture 9">
            <a:extLst>
              <a:ext uri="{FF2B5EF4-FFF2-40B4-BE49-F238E27FC236}">
                <a16:creationId xmlns:a16="http://schemas.microsoft.com/office/drawing/2014/main" id="{A0C7665A-7FEB-E929-5794-2BD42AFC675F}"/>
              </a:ext>
            </a:extLst>
          </p:cNvPr>
          <p:cNvPicPr>
            <a:picLocks noChangeAspect="1"/>
          </p:cNvPicPr>
          <p:nvPr/>
        </p:nvPicPr>
        <p:blipFill rotWithShape="1">
          <a:blip r:embed="rId5"/>
          <a:srcRect l="67069" t="4795" r="18825" b="90037"/>
          <a:stretch/>
        </p:blipFill>
        <p:spPr>
          <a:xfrm>
            <a:off x="3375104" y="1410558"/>
            <a:ext cx="617034" cy="223931"/>
          </a:xfrm>
          <a:prstGeom prst="rect">
            <a:avLst/>
          </a:prstGeom>
        </p:spPr>
      </p:pic>
    </p:spTree>
    <p:extLst>
      <p:ext uri="{BB962C8B-B14F-4D97-AF65-F5344CB8AC3E}">
        <p14:creationId xmlns:p14="http://schemas.microsoft.com/office/powerpoint/2010/main" val="2957084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7" name="Google Shape;1377;p76">
            <a:extLst>
              <a:ext uri="{FF2B5EF4-FFF2-40B4-BE49-F238E27FC236}">
                <a16:creationId xmlns:a16="http://schemas.microsoft.com/office/drawing/2014/main" id="{5BF1CD3C-BBEC-43E4-0AD9-25395730ED3D}"/>
              </a:ext>
            </a:extLst>
          </p:cNvPr>
          <p:cNvSpPr txBox="1">
            <a:spLocks/>
          </p:cNvSpPr>
          <p:nvPr/>
        </p:nvSpPr>
        <p:spPr>
          <a:xfrm flipH="1">
            <a:off x="1459884" y="-101172"/>
            <a:ext cx="297930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Transformer</a:t>
            </a:r>
            <a:endParaRPr lang="en-US" sz="3200">
              <a:solidFill>
                <a:srgbClr val="0E78C0"/>
              </a:solidFill>
              <a:latin typeface="Roboto Slab" pitchFamily="2" charset="0"/>
              <a:ea typeface="Roboto Slab" pitchFamily="2" charset="0"/>
              <a:cs typeface="Roboto Slab" pitchFamily="2" charset="0"/>
              <a:sym typeface="Calibri"/>
            </a:endParaRPr>
          </a:p>
        </p:txBody>
      </p:sp>
      <p:pic>
        <p:nvPicPr>
          <p:cNvPr id="8" name="Picture 2" descr="The Transformer Model - MachineLearningMastery.com">
            <a:extLst>
              <a:ext uri="{FF2B5EF4-FFF2-40B4-BE49-F238E27FC236}">
                <a16:creationId xmlns:a16="http://schemas.microsoft.com/office/drawing/2014/main" id="{A8505651-DA74-68D8-40A7-5BCFE55668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935" b="5186"/>
          <a:stretch/>
        </p:blipFill>
        <p:spPr bwMode="auto">
          <a:xfrm>
            <a:off x="1636633" y="1112588"/>
            <a:ext cx="6033714" cy="19455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7BC7C1-5937-D4BC-326F-85AE50673044}"/>
              </a:ext>
            </a:extLst>
          </p:cNvPr>
          <p:cNvSpPr txBox="1"/>
          <p:nvPr/>
        </p:nvSpPr>
        <p:spPr>
          <a:xfrm>
            <a:off x="3305017" y="3101730"/>
            <a:ext cx="860241" cy="606342"/>
          </a:xfrm>
          <a:prstGeom prst="rect">
            <a:avLst/>
          </a:prstGeom>
          <a:noFill/>
        </p:spPr>
        <p:txBody>
          <a:bodyPr wrap="none" rtlCol="0">
            <a:spAutoFit/>
          </a:bodyPr>
          <a:lstStyle/>
          <a:p>
            <a:r>
              <a:rPr lang="vi-VN" sz="1800" b="1" err="1">
                <a:latin typeface="Roboto Slab" pitchFamily="2" charset="0"/>
                <a:ea typeface="Roboto Slab" pitchFamily="2" charset="0"/>
                <a:cs typeface="Roboto Slab" pitchFamily="2" charset="0"/>
              </a:rPr>
              <a:t>Text</a:t>
            </a:r>
            <a:endParaRPr lang="vi-VN" sz="1800" b="1">
              <a:latin typeface="Roboto Slab" pitchFamily="2" charset="0"/>
              <a:ea typeface="Roboto Slab" pitchFamily="2" charset="0"/>
              <a:cs typeface="Roboto Slab" pitchFamily="2" charset="0"/>
            </a:endParaRPr>
          </a:p>
        </p:txBody>
      </p:sp>
      <p:sp>
        <p:nvSpPr>
          <p:cNvPr id="11" name="TextBox 10">
            <a:extLst>
              <a:ext uri="{FF2B5EF4-FFF2-40B4-BE49-F238E27FC236}">
                <a16:creationId xmlns:a16="http://schemas.microsoft.com/office/drawing/2014/main" id="{0512AD83-D32F-D0EA-B85A-DD6851E53376}"/>
              </a:ext>
            </a:extLst>
          </p:cNvPr>
          <p:cNvSpPr txBox="1"/>
          <p:nvPr/>
        </p:nvSpPr>
        <p:spPr>
          <a:xfrm>
            <a:off x="5256977" y="3086050"/>
            <a:ext cx="860241" cy="606342"/>
          </a:xfrm>
          <a:prstGeom prst="rect">
            <a:avLst/>
          </a:prstGeom>
          <a:noFill/>
        </p:spPr>
        <p:txBody>
          <a:bodyPr wrap="none" rtlCol="0">
            <a:spAutoFit/>
          </a:bodyPr>
          <a:lstStyle/>
          <a:p>
            <a:r>
              <a:rPr lang="vi-VN" sz="1800" b="1" err="1">
                <a:latin typeface="Roboto Slab" pitchFamily="2" charset="0"/>
                <a:ea typeface="Roboto Slab" pitchFamily="2" charset="0"/>
                <a:cs typeface="Roboto Slab" pitchFamily="2" charset="0"/>
              </a:rPr>
              <a:t>Text</a:t>
            </a:r>
            <a:endParaRPr lang="vi-VN" sz="1800" b="1">
              <a:latin typeface="Roboto Slab" pitchFamily="2" charset="0"/>
              <a:ea typeface="Roboto Slab" pitchFamily="2" charset="0"/>
              <a:cs typeface="Roboto Slab" pitchFamily="2" charset="0"/>
            </a:endParaRPr>
          </a:p>
        </p:txBody>
      </p:sp>
      <p:sp>
        <p:nvSpPr>
          <p:cNvPr id="12" name="TextBox 11">
            <a:extLst>
              <a:ext uri="{FF2B5EF4-FFF2-40B4-BE49-F238E27FC236}">
                <a16:creationId xmlns:a16="http://schemas.microsoft.com/office/drawing/2014/main" id="{7C008258-DD9C-65C0-7E74-E77252C07550}"/>
              </a:ext>
            </a:extLst>
          </p:cNvPr>
          <p:cNvSpPr txBox="1"/>
          <p:nvPr/>
        </p:nvSpPr>
        <p:spPr>
          <a:xfrm>
            <a:off x="4407621" y="3101730"/>
            <a:ext cx="491737" cy="606342"/>
          </a:xfrm>
          <a:prstGeom prst="rect">
            <a:avLst/>
          </a:prstGeom>
          <a:noFill/>
        </p:spPr>
        <p:txBody>
          <a:bodyPr wrap="none" rtlCol="0">
            <a:spAutoFit/>
          </a:bodyPr>
          <a:lstStyle/>
          <a:p>
            <a:r>
              <a:rPr lang="vi-VN" sz="1800" b="1">
                <a:latin typeface="Roboto Slab" pitchFamily="2" charset="0"/>
                <a:ea typeface="Roboto Slab" pitchFamily="2" charset="0"/>
                <a:cs typeface="Roboto Slab" pitchFamily="2" charset="0"/>
              </a:rPr>
              <a:t>to</a:t>
            </a:r>
          </a:p>
        </p:txBody>
      </p:sp>
      <p:sp>
        <p:nvSpPr>
          <p:cNvPr id="13" name="TextBox 12">
            <a:extLst>
              <a:ext uri="{FF2B5EF4-FFF2-40B4-BE49-F238E27FC236}">
                <a16:creationId xmlns:a16="http://schemas.microsoft.com/office/drawing/2014/main" id="{DF1AA1EC-8826-E87E-835E-B426FE6BC4BA}"/>
              </a:ext>
            </a:extLst>
          </p:cNvPr>
          <p:cNvSpPr txBox="1"/>
          <p:nvPr/>
        </p:nvSpPr>
        <p:spPr>
          <a:xfrm>
            <a:off x="5147019" y="3417149"/>
            <a:ext cx="1080155" cy="606342"/>
          </a:xfrm>
          <a:prstGeom prst="rect">
            <a:avLst/>
          </a:prstGeom>
          <a:noFill/>
        </p:spPr>
        <p:txBody>
          <a:bodyPr wrap="none" rtlCol="0">
            <a:spAutoFit/>
          </a:bodyPr>
          <a:lstStyle/>
          <a:p>
            <a:r>
              <a:rPr lang="vi-VN" sz="1800" b="1" err="1">
                <a:latin typeface="Roboto Slab" pitchFamily="2" charset="0"/>
                <a:ea typeface="Roboto Slab" pitchFamily="2" charset="0"/>
                <a:cs typeface="Roboto Slab" pitchFamily="2" charset="0"/>
              </a:rPr>
              <a:t>Music</a:t>
            </a:r>
            <a:endParaRPr lang="vi-VN" sz="1800" b="1">
              <a:latin typeface="Roboto Slab" pitchFamily="2" charset="0"/>
              <a:ea typeface="Roboto Slab" pitchFamily="2" charset="0"/>
              <a:cs typeface="Roboto Slab" pitchFamily="2" charset="0"/>
            </a:endParaRPr>
          </a:p>
        </p:txBody>
      </p:sp>
      <p:cxnSp>
        <p:nvCxnSpPr>
          <p:cNvPr id="15" name="Straight Connector 14">
            <a:extLst>
              <a:ext uri="{FF2B5EF4-FFF2-40B4-BE49-F238E27FC236}">
                <a16:creationId xmlns:a16="http://schemas.microsoft.com/office/drawing/2014/main" id="{0D5FAF76-DA28-BC55-0BAF-35646C63771A}"/>
              </a:ext>
            </a:extLst>
          </p:cNvPr>
          <p:cNvCxnSpPr>
            <a:cxnSpLocks/>
          </p:cNvCxnSpPr>
          <p:nvPr/>
        </p:nvCxnSpPr>
        <p:spPr>
          <a:xfrm>
            <a:off x="5313218" y="3275957"/>
            <a:ext cx="638333" cy="0"/>
          </a:xfrm>
          <a:prstGeom prst="line">
            <a:avLst/>
          </a:prstGeom>
          <a:ln/>
        </p:spPr>
        <p:style>
          <a:lnRef idx="3">
            <a:schemeClr val="dk1"/>
          </a:lnRef>
          <a:fillRef idx="0">
            <a:schemeClr val="dk1"/>
          </a:fillRef>
          <a:effectRef idx="2">
            <a:schemeClr val="dk1"/>
          </a:effectRef>
          <a:fontRef idx="minor">
            <a:schemeClr val="tx1"/>
          </a:fontRef>
        </p:style>
      </p:cxnSp>
      <p:sp>
        <p:nvSpPr>
          <p:cNvPr id="23" name="Text Placeholder 2">
            <a:extLst>
              <a:ext uri="{FF2B5EF4-FFF2-40B4-BE49-F238E27FC236}">
                <a16:creationId xmlns:a16="http://schemas.microsoft.com/office/drawing/2014/main" id="{6972135F-CEED-C9DD-4746-3B14A6748159}"/>
              </a:ext>
            </a:extLst>
          </p:cNvPr>
          <p:cNvSpPr>
            <a:spLocks noGrp="1"/>
          </p:cNvSpPr>
          <p:nvPr>
            <p:ph type="body" idx="1"/>
          </p:nvPr>
        </p:nvSpPr>
        <p:spPr>
          <a:xfrm>
            <a:off x="847109" y="3833583"/>
            <a:ext cx="7800289" cy="683238"/>
          </a:xfrm>
        </p:spPr>
        <p:txBody>
          <a:bodyPr/>
          <a:lstStyle/>
          <a:p>
            <a:pPr>
              <a:lnSpc>
                <a:spcPct val="125000"/>
              </a:lnSpc>
              <a:tabLst>
                <a:tab pos="457200" algn="l"/>
              </a:tabLst>
            </a:pPr>
            <a:r>
              <a:rPr lang="vi-VN" sz="1600" b="0" i="0" u="none" strike="noStrike">
                <a:solidFill>
                  <a:srgbClr val="000000"/>
                </a:solidFill>
                <a:effectLst/>
                <a:latin typeface="Roboto Slab" pitchFamily="2" charset="0"/>
                <a:ea typeface="Roboto Slab" pitchFamily="2" charset="0"/>
                <a:cs typeface="Roboto Slab" pitchFamily="2" charset="0"/>
              </a:rPr>
              <a:t>Vấn đề gặp phải: Làm thế</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nào</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để</a:t>
            </a:r>
            <a:r>
              <a:rPr lang="en-US" sz="1600" b="0" i="0" u="none" strike="noStrike">
                <a:solidFill>
                  <a:srgbClr val="000000"/>
                </a:solidFill>
                <a:effectLst/>
                <a:latin typeface="Roboto Slab" pitchFamily="2" charset="0"/>
                <a:ea typeface="Roboto Slab" pitchFamily="2" charset="0"/>
                <a:cs typeface="Roboto Slab" pitchFamily="2" charset="0"/>
              </a:rPr>
              <a:t> tokenize </a:t>
            </a:r>
            <a:r>
              <a:rPr lang="en-US" sz="1600" b="0" i="0" u="none" strike="noStrike" err="1">
                <a:solidFill>
                  <a:srgbClr val="000000"/>
                </a:solidFill>
                <a:effectLst/>
                <a:latin typeface="Roboto Slab" pitchFamily="2" charset="0"/>
                <a:ea typeface="Roboto Slab" pitchFamily="2" charset="0"/>
                <a:cs typeface="Roboto Slab" pitchFamily="2" charset="0"/>
              </a:rPr>
              <a:t>dữ</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liệu</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âm</a:t>
            </a:r>
            <a:r>
              <a:rPr lang="en-US" sz="1600" b="0" i="0" u="none" strike="noStrike">
                <a:solidFill>
                  <a:srgbClr val="000000"/>
                </a:solidFill>
                <a:effectLst/>
                <a:latin typeface="Roboto Slab" pitchFamily="2" charset="0"/>
                <a:ea typeface="Roboto Slab" pitchFamily="2" charset="0"/>
                <a:cs typeface="Roboto Slab" pitchFamily="2" charset="0"/>
              </a:rPr>
              <a:t> </a:t>
            </a:r>
            <a:r>
              <a:rPr lang="en-US" sz="1600" b="0" i="0" u="none" strike="noStrike" err="1">
                <a:solidFill>
                  <a:srgbClr val="000000"/>
                </a:solidFill>
                <a:effectLst/>
                <a:latin typeface="Roboto Slab" pitchFamily="2" charset="0"/>
                <a:ea typeface="Roboto Slab" pitchFamily="2" charset="0"/>
                <a:cs typeface="Roboto Slab" pitchFamily="2" charset="0"/>
              </a:rPr>
              <a:t>thanh</a:t>
            </a:r>
            <a:r>
              <a:rPr lang="en-US" sz="1600" b="0" i="0" u="none" strike="noStrike">
                <a:solidFill>
                  <a:srgbClr val="000000"/>
                </a:solidFill>
                <a:effectLst/>
                <a:latin typeface="Roboto Slab" pitchFamily="2" charset="0"/>
                <a:ea typeface="Roboto Slab" pitchFamily="2" charset="0"/>
                <a:cs typeface="Roboto Slab" pitchFamily="2" charset="0"/>
              </a:rPr>
              <a:t>?</a:t>
            </a:r>
            <a:endParaRPr lang="vi-VN"/>
          </a:p>
        </p:txBody>
      </p:sp>
    </p:spTree>
    <p:extLst>
      <p:ext uri="{BB962C8B-B14F-4D97-AF65-F5344CB8AC3E}">
        <p14:creationId xmlns:p14="http://schemas.microsoft.com/office/powerpoint/2010/main" val="3480684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2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20" name="Rectangle 19">
            <a:extLst>
              <a:ext uri="{FF2B5EF4-FFF2-40B4-BE49-F238E27FC236}">
                <a16:creationId xmlns:a16="http://schemas.microsoft.com/office/drawing/2014/main" id="{BC2AC65D-4784-D32F-2E3B-843D83180D4F}"/>
              </a:ext>
            </a:extLst>
          </p:cNvPr>
          <p:cNvSpPr/>
          <p:nvPr/>
        </p:nvSpPr>
        <p:spPr>
          <a:xfrm>
            <a:off x="2398074" y="1976567"/>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0A1B492-18A2-F4F2-3D95-3B44009BC2E8}"/>
              </a:ext>
            </a:extLst>
          </p:cNvPr>
          <p:cNvSpPr/>
          <p:nvPr/>
        </p:nvSpPr>
        <p:spPr>
          <a:xfrm>
            <a:off x="2338073" y="2053526"/>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Google Shape;1352;p74"/>
          <p:cNvSpPr txBox="1"/>
          <p:nvPr/>
        </p:nvSpPr>
        <p:spPr>
          <a:xfrm flipH="1">
            <a:off x="1192112" y="30428"/>
            <a:ext cx="5495384" cy="754500"/>
          </a:xfrm>
          <a:prstGeom prst="rect">
            <a:avLst/>
          </a:prstGeom>
          <a:noFill/>
          <a:ln>
            <a:noFill/>
          </a:ln>
        </p:spPr>
        <p:txBody>
          <a:bodyPr spcFirstLastPara="1" wrap="square" lIns="91425" tIns="91425" rIns="91425" bIns="91425" anchor="ctr" anchorCtr="0">
            <a:noAutofit/>
          </a:bodyPr>
          <a:lstStyle/>
          <a:p>
            <a:r>
              <a:rPr lang="en-US" sz="2800" b="1" err="1">
                <a:solidFill>
                  <a:srgbClr val="0E78C0"/>
                </a:solidFill>
                <a:latin typeface="Roboto Slab" pitchFamily="2" charset="0"/>
                <a:ea typeface="Roboto Slab" pitchFamily="2" charset="0"/>
                <a:cs typeface="Roboto Slab" pitchFamily="2" charset="0"/>
                <a:sym typeface="Exo 2"/>
              </a:rPr>
              <a:t>Kiến</a:t>
            </a:r>
            <a:r>
              <a:rPr lang="en-US" sz="2800" b="1">
                <a:solidFill>
                  <a:srgbClr val="0E78C0"/>
                </a:solidFill>
                <a:latin typeface="Roboto Slab" pitchFamily="2" charset="0"/>
                <a:ea typeface="Roboto Slab" pitchFamily="2" charset="0"/>
                <a:cs typeface="Roboto Slab" pitchFamily="2" charset="0"/>
                <a:sym typeface="Exo 2"/>
              </a:rPr>
              <a:t> </a:t>
            </a:r>
            <a:r>
              <a:rPr lang="en-US" sz="2800" b="1" err="1">
                <a:solidFill>
                  <a:srgbClr val="0E78C0"/>
                </a:solidFill>
                <a:latin typeface="Roboto Slab" pitchFamily="2" charset="0"/>
                <a:ea typeface="Roboto Slab" pitchFamily="2" charset="0"/>
                <a:cs typeface="Roboto Slab" pitchFamily="2" charset="0"/>
                <a:sym typeface="Exo 2"/>
              </a:rPr>
              <a:t>trúc</a:t>
            </a:r>
            <a:r>
              <a:rPr lang="en-US" sz="2800" b="1">
                <a:solidFill>
                  <a:srgbClr val="0E78C0"/>
                </a:solidFill>
                <a:latin typeface="Roboto Slab" pitchFamily="2" charset="0"/>
                <a:ea typeface="Roboto Slab" pitchFamily="2" charset="0"/>
                <a:cs typeface="Roboto Slab" pitchFamily="2" charset="0"/>
                <a:sym typeface="Exo 2"/>
              </a:rPr>
              <a:t> </a:t>
            </a:r>
            <a:r>
              <a:rPr lang="en-US" sz="2800" b="1" err="1">
                <a:solidFill>
                  <a:srgbClr val="0E78C0"/>
                </a:solidFill>
                <a:latin typeface="Roboto Slab" pitchFamily="2" charset="0"/>
                <a:ea typeface="Roboto Slab" pitchFamily="2" charset="0"/>
                <a:cs typeface="Roboto Slab" pitchFamily="2" charset="0"/>
                <a:sym typeface="Exo 2"/>
              </a:rPr>
              <a:t>tổng</a:t>
            </a:r>
            <a:r>
              <a:rPr lang="en-US" sz="2800" b="1">
                <a:solidFill>
                  <a:srgbClr val="0E78C0"/>
                </a:solidFill>
                <a:latin typeface="Roboto Slab" pitchFamily="2" charset="0"/>
                <a:ea typeface="Roboto Slab" pitchFamily="2" charset="0"/>
                <a:cs typeface="Roboto Slab" pitchFamily="2" charset="0"/>
                <a:sym typeface="Exo 2"/>
              </a:rPr>
              <a:t> </a:t>
            </a:r>
            <a:r>
              <a:rPr lang="en-US" sz="2800" b="1" err="1">
                <a:solidFill>
                  <a:srgbClr val="0E78C0"/>
                </a:solidFill>
                <a:latin typeface="Roboto Slab" pitchFamily="2" charset="0"/>
                <a:ea typeface="Roboto Slab" pitchFamily="2" charset="0"/>
                <a:cs typeface="Roboto Slab" pitchFamily="2" charset="0"/>
                <a:sym typeface="Exo 2"/>
              </a:rPr>
              <a:t>quan</a:t>
            </a:r>
            <a:endParaRPr lang="vi-VN" sz="1200">
              <a:latin typeface="Roboto Slab" pitchFamily="2" charset="0"/>
              <a:ea typeface="Roboto Slab" pitchFamily="2" charset="0"/>
              <a:cs typeface="Roboto Slab" pitchFamily="2" charset="0"/>
            </a:endParaRPr>
          </a:p>
        </p:txBody>
      </p:sp>
      <p:pic>
        <p:nvPicPr>
          <p:cNvPr id="1355" name="Google Shape;1355;p74"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pic>
        <p:nvPicPr>
          <p:cNvPr id="9" name="Picture 8" descr="A black sound wave on a black background&#10;&#10;Description automatically generated">
            <a:extLst>
              <a:ext uri="{FF2B5EF4-FFF2-40B4-BE49-F238E27FC236}">
                <a16:creationId xmlns:a16="http://schemas.microsoft.com/office/drawing/2014/main" id="{A68344F2-BAAC-C75B-3053-A77371101E23}"/>
              </a:ext>
            </a:extLst>
          </p:cNvPr>
          <p:cNvPicPr>
            <a:picLocks noChangeAspect="1"/>
          </p:cNvPicPr>
          <p:nvPr/>
        </p:nvPicPr>
        <p:blipFill>
          <a:blip r:embed="rId4"/>
          <a:stretch>
            <a:fillRect/>
          </a:stretch>
        </p:blipFill>
        <p:spPr>
          <a:xfrm rot="16200000">
            <a:off x="109626" y="2096560"/>
            <a:ext cx="1063770" cy="1192346"/>
          </a:xfrm>
          <a:prstGeom prst="rect">
            <a:avLst/>
          </a:prstGeom>
        </p:spPr>
      </p:pic>
      <p:sp>
        <p:nvSpPr>
          <p:cNvPr id="10" name="TextBox 9">
            <a:extLst>
              <a:ext uri="{FF2B5EF4-FFF2-40B4-BE49-F238E27FC236}">
                <a16:creationId xmlns:a16="http://schemas.microsoft.com/office/drawing/2014/main" id="{8497E67D-EFBD-52C1-B645-43B9BA293748}"/>
              </a:ext>
            </a:extLst>
          </p:cNvPr>
          <p:cNvSpPr txBox="1"/>
          <p:nvPr/>
        </p:nvSpPr>
        <p:spPr>
          <a:xfrm>
            <a:off x="47220" y="1735837"/>
            <a:ext cx="1095940" cy="461665"/>
          </a:xfrm>
          <a:prstGeom prst="rect">
            <a:avLst/>
          </a:prstGeom>
          <a:noFill/>
        </p:spPr>
        <p:txBody>
          <a:bodyPr wrap="square" rtlCol="0">
            <a:spAutoFit/>
          </a:bodyPr>
          <a:lstStyle/>
          <a:p>
            <a:pPr algn="ctr"/>
            <a:r>
              <a:rPr lang="en-US" sz="1200"/>
              <a:t>d x 32 kHz </a:t>
            </a:r>
          </a:p>
          <a:p>
            <a:pPr algn="ctr"/>
            <a:r>
              <a:rPr lang="en-US" sz="1200" b="0" i="0">
                <a:effectLst/>
                <a:latin typeface="Arial" panose="020B0604020202020204" pitchFamily="34" charset="0"/>
              </a:rPr>
              <a:t>mono</a:t>
            </a:r>
            <a:r>
              <a:rPr lang="en-US" sz="1200"/>
              <a:t> audio</a:t>
            </a:r>
          </a:p>
        </p:txBody>
      </p:sp>
      <p:sp>
        <p:nvSpPr>
          <p:cNvPr id="14" name="Trapezoid 13">
            <a:extLst>
              <a:ext uri="{FF2B5EF4-FFF2-40B4-BE49-F238E27FC236}">
                <a16:creationId xmlns:a16="http://schemas.microsoft.com/office/drawing/2014/main" id="{214112BF-C6E5-E22F-715C-89985D4DAB69}"/>
              </a:ext>
            </a:extLst>
          </p:cNvPr>
          <p:cNvSpPr/>
          <p:nvPr/>
        </p:nvSpPr>
        <p:spPr>
          <a:xfrm rot="5400000">
            <a:off x="901073" y="2302302"/>
            <a:ext cx="1442542" cy="589334"/>
          </a:xfrm>
          <a:prstGeom prst="trapezoid">
            <a:avLst>
              <a:gd name="adj" fmla="val 5617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9A317E5-F865-77A5-9494-A623ACB5DCD4}"/>
              </a:ext>
            </a:extLst>
          </p:cNvPr>
          <p:cNvCxnSpPr>
            <a:cxnSpLocks/>
            <a:endCxn id="14" idx="2"/>
          </p:cNvCxnSpPr>
          <p:nvPr/>
        </p:nvCxnSpPr>
        <p:spPr>
          <a:xfrm>
            <a:off x="867456" y="2596969"/>
            <a:ext cx="4602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A0C4053-4945-563E-B7B1-24E46C6293AE}"/>
              </a:ext>
            </a:extLst>
          </p:cNvPr>
          <p:cNvSpPr txBox="1"/>
          <p:nvPr/>
        </p:nvSpPr>
        <p:spPr>
          <a:xfrm>
            <a:off x="1448215" y="2441847"/>
            <a:ext cx="727538" cy="253916"/>
          </a:xfrm>
          <a:prstGeom prst="rect">
            <a:avLst/>
          </a:prstGeom>
          <a:noFill/>
        </p:spPr>
        <p:txBody>
          <a:bodyPr wrap="square" rtlCol="0">
            <a:spAutoFit/>
          </a:bodyPr>
          <a:lstStyle/>
          <a:p>
            <a:r>
              <a:rPr lang="en-US" sz="1050" b="1"/>
              <a:t>E</a:t>
            </a:r>
          </a:p>
        </p:txBody>
      </p:sp>
      <p:cxnSp>
        <p:nvCxnSpPr>
          <p:cNvPr id="26" name="Straight Arrow Connector 25">
            <a:extLst>
              <a:ext uri="{FF2B5EF4-FFF2-40B4-BE49-F238E27FC236}">
                <a16:creationId xmlns:a16="http://schemas.microsoft.com/office/drawing/2014/main" id="{70A8153B-5583-98A8-0BEB-A61502923CF1}"/>
              </a:ext>
            </a:extLst>
          </p:cNvPr>
          <p:cNvCxnSpPr>
            <a:cxnSpLocks/>
            <a:stCxn id="14" idx="0"/>
            <a:endCxn id="25" idx="1"/>
          </p:cNvCxnSpPr>
          <p:nvPr/>
        </p:nvCxnSpPr>
        <p:spPr>
          <a:xfrm>
            <a:off x="1917011" y="2596969"/>
            <a:ext cx="291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FFEAA2D-4F9C-5A2D-8672-C484B547FF3B}"/>
              </a:ext>
            </a:extLst>
          </p:cNvPr>
          <p:cNvSpPr txBox="1"/>
          <p:nvPr/>
        </p:nvSpPr>
        <p:spPr>
          <a:xfrm>
            <a:off x="999461" y="3363604"/>
            <a:ext cx="1169842" cy="276999"/>
          </a:xfrm>
          <a:prstGeom prst="rect">
            <a:avLst/>
          </a:prstGeom>
          <a:noFill/>
        </p:spPr>
        <p:txBody>
          <a:bodyPr wrap="square" rtlCol="0">
            <a:spAutoFit/>
          </a:bodyPr>
          <a:lstStyle/>
          <a:p>
            <a:pPr algn="ctr"/>
            <a:r>
              <a:rPr lang="en-US" sz="1200"/>
              <a:t>CNN Encoder</a:t>
            </a:r>
          </a:p>
        </p:txBody>
      </p:sp>
      <p:cxnSp>
        <p:nvCxnSpPr>
          <p:cNvPr id="36" name="Straight Arrow Connector 35">
            <a:extLst>
              <a:ext uri="{FF2B5EF4-FFF2-40B4-BE49-F238E27FC236}">
                <a16:creationId xmlns:a16="http://schemas.microsoft.com/office/drawing/2014/main" id="{4175FE02-8564-F8C5-CE8E-6D1BB9F10409}"/>
              </a:ext>
            </a:extLst>
          </p:cNvPr>
          <p:cNvCxnSpPr>
            <a:cxnSpLocks/>
            <a:endCxn id="1362" idx="1"/>
          </p:cNvCxnSpPr>
          <p:nvPr/>
        </p:nvCxnSpPr>
        <p:spPr>
          <a:xfrm flipV="1">
            <a:off x="2706860" y="2527879"/>
            <a:ext cx="681676" cy="5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FDA376A-00B3-A683-D0E7-4DB30441D79E}"/>
              </a:ext>
            </a:extLst>
          </p:cNvPr>
          <p:cNvSpPr/>
          <p:nvPr/>
        </p:nvSpPr>
        <p:spPr>
          <a:xfrm>
            <a:off x="3947764" y="2312822"/>
            <a:ext cx="575495" cy="4301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RVQ</a:t>
            </a:r>
          </a:p>
        </p:txBody>
      </p:sp>
      <p:sp>
        <p:nvSpPr>
          <p:cNvPr id="39" name="TextBox 38">
            <a:extLst>
              <a:ext uri="{FF2B5EF4-FFF2-40B4-BE49-F238E27FC236}">
                <a16:creationId xmlns:a16="http://schemas.microsoft.com/office/drawing/2014/main" id="{9767D00D-EFD4-572C-C8D8-7DD1ECA00D90}"/>
              </a:ext>
            </a:extLst>
          </p:cNvPr>
          <p:cNvSpPr txBox="1"/>
          <p:nvPr/>
        </p:nvSpPr>
        <p:spPr>
          <a:xfrm>
            <a:off x="3196267" y="2742935"/>
            <a:ext cx="1016737" cy="276999"/>
          </a:xfrm>
          <a:prstGeom prst="rect">
            <a:avLst/>
          </a:prstGeom>
          <a:noFill/>
        </p:spPr>
        <p:txBody>
          <a:bodyPr wrap="square" rtlCol="0">
            <a:spAutoFit/>
          </a:bodyPr>
          <a:lstStyle/>
          <a:p>
            <a:pPr algn="ctr"/>
            <a:endParaRPr lang="en-US" sz="1200"/>
          </a:p>
        </p:txBody>
      </p:sp>
      <p:sp>
        <p:nvSpPr>
          <p:cNvPr id="40" name="TextBox 39">
            <a:extLst>
              <a:ext uri="{FF2B5EF4-FFF2-40B4-BE49-F238E27FC236}">
                <a16:creationId xmlns:a16="http://schemas.microsoft.com/office/drawing/2014/main" id="{AA808992-51EC-D3D6-285E-CD5FBC354A3D}"/>
              </a:ext>
            </a:extLst>
          </p:cNvPr>
          <p:cNvSpPr txBox="1"/>
          <p:nvPr/>
        </p:nvSpPr>
        <p:spPr>
          <a:xfrm>
            <a:off x="2238405" y="1612534"/>
            <a:ext cx="637347" cy="245227"/>
          </a:xfrm>
          <a:prstGeom prst="rect">
            <a:avLst/>
          </a:prstGeom>
          <a:noFill/>
        </p:spPr>
        <p:txBody>
          <a:bodyPr wrap="square" rtlCol="0">
            <a:spAutoFit/>
          </a:bodyPr>
          <a:lstStyle/>
          <a:p>
            <a:pPr algn="ctr"/>
            <a:r>
              <a:rPr lang="en-US"/>
              <a:t>F</a:t>
            </a:r>
            <a:r>
              <a:rPr lang="en-US" baseline="-25000"/>
              <a:t>r</a:t>
            </a:r>
            <a:endParaRPr lang="en-US"/>
          </a:p>
        </p:txBody>
      </p:sp>
      <p:sp>
        <p:nvSpPr>
          <p:cNvPr id="45" name="Rectangle 44">
            <a:extLst>
              <a:ext uri="{FF2B5EF4-FFF2-40B4-BE49-F238E27FC236}">
                <a16:creationId xmlns:a16="http://schemas.microsoft.com/office/drawing/2014/main" id="{5A54AB2D-19DF-1BAC-3B0C-79B71A5D218E}"/>
              </a:ext>
            </a:extLst>
          </p:cNvPr>
          <p:cNvSpPr/>
          <p:nvPr/>
        </p:nvSpPr>
        <p:spPr>
          <a:xfrm rot="5400000">
            <a:off x="5135024" y="1493315"/>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751E7566-3685-C984-2684-F969C998D7A4}"/>
              </a:ext>
            </a:extLst>
          </p:cNvPr>
          <p:cNvCxnSpPr>
            <a:cxnSpLocks/>
            <a:stCxn id="38" idx="3"/>
            <a:endCxn id="12" idx="1"/>
          </p:cNvCxnSpPr>
          <p:nvPr/>
        </p:nvCxnSpPr>
        <p:spPr>
          <a:xfrm flipV="1">
            <a:off x="4523259" y="2526364"/>
            <a:ext cx="303683" cy="1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40EF911-FD87-4A89-F70C-BD42301083FE}"/>
              </a:ext>
            </a:extLst>
          </p:cNvPr>
          <p:cNvCxnSpPr>
            <a:cxnSpLocks/>
          </p:cNvCxnSpPr>
          <p:nvPr/>
        </p:nvCxnSpPr>
        <p:spPr>
          <a:xfrm>
            <a:off x="5111993" y="1798462"/>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54BD175-B937-5E00-6EF3-DF4D6B6B207A}"/>
              </a:ext>
            </a:extLst>
          </p:cNvPr>
          <p:cNvCxnSpPr>
            <a:cxnSpLocks/>
          </p:cNvCxnSpPr>
          <p:nvPr/>
        </p:nvCxnSpPr>
        <p:spPr>
          <a:xfrm>
            <a:off x="5408019" y="1815958"/>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9705DC1D-7524-7CE6-13A2-2A20020C4809}"/>
              </a:ext>
            </a:extLst>
          </p:cNvPr>
          <p:cNvSpPr/>
          <p:nvPr/>
        </p:nvSpPr>
        <p:spPr>
          <a:xfrm rot="5400000">
            <a:off x="5138889" y="1843684"/>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08B477F0-75D0-17FD-EF79-2B47CB071D4D}"/>
              </a:ext>
            </a:extLst>
          </p:cNvPr>
          <p:cNvCxnSpPr>
            <a:cxnSpLocks/>
          </p:cNvCxnSpPr>
          <p:nvPr/>
        </p:nvCxnSpPr>
        <p:spPr>
          <a:xfrm>
            <a:off x="5111993" y="2166327"/>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4" name="Straight Connector 1343">
            <a:extLst>
              <a:ext uri="{FF2B5EF4-FFF2-40B4-BE49-F238E27FC236}">
                <a16:creationId xmlns:a16="http://schemas.microsoft.com/office/drawing/2014/main" id="{3C6AA9BB-FFBC-A0CE-3343-F644D24B4B4A}"/>
              </a:ext>
            </a:extLst>
          </p:cNvPr>
          <p:cNvCxnSpPr>
            <a:cxnSpLocks/>
          </p:cNvCxnSpPr>
          <p:nvPr/>
        </p:nvCxnSpPr>
        <p:spPr>
          <a:xfrm>
            <a:off x="5408019" y="2166327"/>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8" name="Rectangle 1347">
            <a:extLst>
              <a:ext uri="{FF2B5EF4-FFF2-40B4-BE49-F238E27FC236}">
                <a16:creationId xmlns:a16="http://schemas.microsoft.com/office/drawing/2014/main" id="{E8B6AD8C-A44C-568F-F7F4-838774161F13}"/>
              </a:ext>
            </a:extLst>
          </p:cNvPr>
          <p:cNvSpPr/>
          <p:nvPr/>
        </p:nvSpPr>
        <p:spPr>
          <a:xfrm rot="5400000">
            <a:off x="5138889" y="2261383"/>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9" name="Straight Connector 1348">
            <a:extLst>
              <a:ext uri="{FF2B5EF4-FFF2-40B4-BE49-F238E27FC236}">
                <a16:creationId xmlns:a16="http://schemas.microsoft.com/office/drawing/2014/main" id="{3ADCCFF3-CF57-DD9B-A834-64F5C4EA78F5}"/>
              </a:ext>
            </a:extLst>
          </p:cNvPr>
          <p:cNvCxnSpPr>
            <a:cxnSpLocks/>
          </p:cNvCxnSpPr>
          <p:nvPr/>
        </p:nvCxnSpPr>
        <p:spPr>
          <a:xfrm>
            <a:off x="5111993" y="2584026"/>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7D394991-5B4D-E26F-1C9B-2DF81F8CF389}"/>
              </a:ext>
            </a:extLst>
          </p:cNvPr>
          <p:cNvCxnSpPr>
            <a:cxnSpLocks/>
          </p:cNvCxnSpPr>
          <p:nvPr/>
        </p:nvCxnSpPr>
        <p:spPr>
          <a:xfrm>
            <a:off x="5408019" y="2584026"/>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51" name="Rectangle 1350">
            <a:extLst>
              <a:ext uri="{FF2B5EF4-FFF2-40B4-BE49-F238E27FC236}">
                <a16:creationId xmlns:a16="http://schemas.microsoft.com/office/drawing/2014/main" id="{C23EA89C-D9BC-8017-E935-3BE3BFEE48AE}"/>
              </a:ext>
            </a:extLst>
          </p:cNvPr>
          <p:cNvSpPr/>
          <p:nvPr/>
        </p:nvSpPr>
        <p:spPr>
          <a:xfrm rot="5400000">
            <a:off x="5138889" y="2679081"/>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4" name="Straight Connector 1353">
            <a:extLst>
              <a:ext uri="{FF2B5EF4-FFF2-40B4-BE49-F238E27FC236}">
                <a16:creationId xmlns:a16="http://schemas.microsoft.com/office/drawing/2014/main" id="{A7E6B380-AA95-6A31-3B69-9CDB622034BA}"/>
              </a:ext>
            </a:extLst>
          </p:cNvPr>
          <p:cNvCxnSpPr>
            <a:cxnSpLocks/>
          </p:cNvCxnSpPr>
          <p:nvPr/>
        </p:nvCxnSpPr>
        <p:spPr>
          <a:xfrm>
            <a:off x="5111993" y="3001724"/>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6" name="Straight Connector 1355">
            <a:extLst>
              <a:ext uri="{FF2B5EF4-FFF2-40B4-BE49-F238E27FC236}">
                <a16:creationId xmlns:a16="http://schemas.microsoft.com/office/drawing/2014/main" id="{EBF4C0E8-A595-6C33-CAED-4239C02E3E18}"/>
              </a:ext>
            </a:extLst>
          </p:cNvPr>
          <p:cNvCxnSpPr>
            <a:cxnSpLocks/>
          </p:cNvCxnSpPr>
          <p:nvPr/>
        </p:nvCxnSpPr>
        <p:spPr>
          <a:xfrm>
            <a:off x="5408019" y="3001724"/>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7" name="Straight Arrow Connector 1356">
            <a:extLst>
              <a:ext uri="{FF2B5EF4-FFF2-40B4-BE49-F238E27FC236}">
                <a16:creationId xmlns:a16="http://schemas.microsoft.com/office/drawing/2014/main" id="{0B8DC27D-AD72-EC16-50C7-EF37C7702EE7}"/>
              </a:ext>
            </a:extLst>
          </p:cNvPr>
          <p:cNvCxnSpPr>
            <a:cxnSpLocks/>
            <a:endCxn id="1367" idx="1"/>
          </p:cNvCxnSpPr>
          <p:nvPr/>
        </p:nvCxnSpPr>
        <p:spPr>
          <a:xfrm>
            <a:off x="5724464" y="1954350"/>
            <a:ext cx="437239" cy="462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9" name="Straight Arrow Connector 1358">
            <a:extLst>
              <a:ext uri="{FF2B5EF4-FFF2-40B4-BE49-F238E27FC236}">
                <a16:creationId xmlns:a16="http://schemas.microsoft.com/office/drawing/2014/main" id="{4A16C5C5-AD17-9FB1-064F-877FD8D1A926}"/>
              </a:ext>
            </a:extLst>
          </p:cNvPr>
          <p:cNvCxnSpPr>
            <a:cxnSpLocks/>
            <a:endCxn id="1367" idx="1"/>
          </p:cNvCxnSpPr>
          <p:nvPr/>
        </p:nvCxnSpPr>
        <p:spPr>
          <a:xfrm>
            <a:off x="5728896" y="2269188"/>
            <a:ext cx="432806" cy="147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1" name="Straight Arrow Connector 1360">
            <a:extLst>
              <a:ext uri="{FF2B5EF4-FFF2-40B4-BE49-F238E27FC236}">
                <a16:creationId xmlns:a16="http://schemas.microsoft.com/office/drawing/2014/main" id="{16C9F14F-4F48-9D45-0629-F512BC26537B}"/>
              </a:ext>
            </a:extLst>
          </p:cNvPr>
          <p:cNvCxnSpPr>
            <a:cxnSpLocks/>
            <a:endCxn id="1367" idx="1"/>
          </p:cNvCxnSpPr>
          <p:nvPr/>
        </p:nvCxnSpPr>
        <p:spPr>
          <a:xfrm flipV="1">
            <a:off x="5724464" y="2416416"/>
            <a:ext cx="437239" cy="3110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4" name="Straight Arrow Connector 1363">
            <a:extLst>
              <a:ext uri="{FF2B5EF4-FFF2-40B4-BE49-F238E27FC236}">
                <a16:creationId xmlns:a16="http://schemas.microsoft.com/office/drawing/2014/main" id="{96F3AC28-B9D2-4C28-BAF3-227B18526320}"/>
              </a:ext>
            </a:extLst>
          </p:cNvPr>
          <p:cNvCxnSpPr>
            <a:cxnSpLocks/>
            <a:stCxn id="1351" idx="0"/>
            <a:endCxn id="1367" idx="1"/>
          </p:cNvCxnSpPr>
          <p:nvPr/>
        </p:nvCxnSpPr>
        <p:spPr>
          <a:xfrm flipV="1">
            <a:off x="5724464" y="2416416"/>
            <a:ext cx="437239" cy="716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7" name="Rectangle 1366">
            <a:extLst>
              <a:ext uri="{FF2B5EF4-FFF2-40B4-BE49-F238E27FC236}">
                <a16:creationId xmlns:a16="http://schemas.microsoft.com/office/drawing/2014/main" id="{176CDEE3-09CB-24F3-4C0F-BC4B550A16D2}"/>
              </a:ext>
            </a:extLst>
          </p:cNvPr>
          <p:cNvSpPr/>
          <p:nvPr/>
        </p:nvSpPr>
        <p:spPr>
          <a:xfrm>
            <a:off x="6161703" y="2044502"/>
            <a:ext cx="1084313" cy="743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Transformer</a:t>
            </a:r>
          </a:p>
        </p:txBody>
      </p:sp>
      <p:sp>
        <p:nvSpPr>
          <p:cNvPr id="1368" name="TextBox 1367">
            <a:extLst>
              <a:ext uri="{FF2B5EF4-FFF2-40B4-BE49-F238E27FC236}">
                <a16:creationId xmlns:a16="http://schemas.microsoft.com/office/drawing/2014/main" id="{7FC22D73-23D6-522B-51DC-910B068013C1}"/>
              </a:ext>
            </a:extLst>
          </p:cNvPr>
          <p:cNvSpPr txBox="1"/>
          <p:nvPr/>
        </p:nvSpPr>
        <p:spPr>
          <a:xfrm>
            <a:off x="6124790" y="2816874"/>
            <a:ext cx="1158137" cy="461665"/>
          </a:xfrm>
          <a:prstGeom prst="rect">
            <a:avLst/>
          </a:prstGeom>
          <a:noFill/>
        </p:spPr>
        <p:txBody>
          <a:bodyPr wrap="square" rtlCol="0">
            <a:spAutoFit/>
          </a:bodyPr>
          <a:lstStyle/>
          <a:p>
            <a:pPr algn="ctr"/>
            <a:r>
              <a:rPr lang="en-US" sz="1200"/>
              <a:t>Auto regressive</a:t>
            </a:r>
          </a:p>
        </p:txBody>
      </p:sp>
      <p:cxnSp>
        <p:nvCxnSpPr>
          <p:cNvPr id="1385" name="Straight Arrow Connector 1384">
            <a:extLst>
              <a:ext uri="{FF2B5EF4-FFF2-40B4-BE49-F238E27FC236}">
                <a16:creationId xmlns:a16="http://schemas.microsoft.com/office/drawing/2014/main" id="{FCF8760F-541E-B183-4A57-A7535026DA78}"/>
              </a:ext>
            </a:extLst>
          </p:cNvPr>
          <p:cNvCxnSpPr>
            <a:cxnSpLocks/>
            <a:stCxn id="1367" idx="3"/>
          </p:cNvCxnSpPr>
          <p:nvPr/>
        </p:nvCxnSpPr>
        <p:spPr>
          <a:xfrm flipV="1">
            <a:off x="7246016" y="2025969"/>
            <a:ext cx="341759" cy="390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7" name="Rectangle 1386">
            <a:extLst>
              <a:ext uri="{FF2B5EF4-FFF2-40B4-BE49-F238E27FC236}">
                <a16:creationId xmlns:a16="http://schemas.microsoft.com/office/drawing/2014/main" id="{4CD61D26-3AE8-F784-68CF-D3A618E8C023}"/>
              </a:ext>
            </a:extLst>
          </p:cNvPr>
          <p:cNvSpPr/>
          <p:nvPr/>
        </p:nvSpPr>
        <p:spPr>
          <a:xfrm rot="5400000">
            <a:off x="7910418" y="1578962"/>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9" name="Rectangle 1388">
            <a:extLst>
              <a:ext uri="{FF2B5EF4-FFF2-40B4-BE49-F238E27FC236}">
                <a16:creationId xmlns:a16="http://schemas.microsoft.com/office/drawing/2014/main" id="{4F138853-1A27-9B5E-C6A3-AD512F48E4CB}"/>
              </a:ext>
            </a:extLst>
          </p:cNvPr>
          <p:cNvSpPr/>
          <p:nvPr/>
        </p:nvSpPr>
        <p:spPr>
          <a:xfrm rot="5400000">
            <a:off x="7916701" y="1930912"/>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0" name="Rectangle 1389">
            <a:extLst>
              <a:ext uri="{FF2B5EF4-FFF2-40B4-BE49-F238E27FC236}">
                <a16:creationId xmlns:a16="http://schemas.microsoft.com/office/drawing/2014/main" id="{FBD302CD-CFCD-FDC9-129E-1E7D87F26991}"/>
              </a:ext>
            </a:extLst>
          </p:cNvPr>
          <p:cNvSpPr/>
          <p:nvPr/>
        </p:nvSpPr>
        <p:spPr>
          <a:xfrm rot="5400000">
            <a:off x="7910418" y="2303501"/>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1" name="Rectangle 1390">
            <a:extLst>
              <a:ext uri="{FF2B5EF4-FFF2-40B4-BE49-F238E27FC236}">
                <a16:creationId xmlns:a16="http://schemas.microsoft.com/office/drawing/2014/main" id="{FCAE00C9-72C9-8567-CF34-B07CD544B10E}"/>
              </a:ext>
            </a:extLst>
          </p:cNvPr>
          <p:cNvSpPr/>
          <p:nvPr/>
        </p:nvSpPr>
        <p:spPr>
          <a:xfrm rot="5400000">
            <a:off x="7904817" y="2679081"/>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2" name="Straight Arrow Connector 1391">
            <a:extLst>
              <a:ext uri="{FF2B5EF4-FFF2-40B4-BE49-F238E27FC236}">
                <a16:creationId xmlns:a16="http://schemas.microsoft.com/office/drawing/2014/main" id="{248E29FC-7DE3-191C-F380-EAE6364A0541}"/>
              </a:ext>
            </a:extLst>
          </p:cNvPr>
          <p:cNvCxnSpPr>
            <a:cxnSpLocks/>
            <a:stCxn id="1367" idx="3"/>
            <a:endCxn id="1389" idx="2"/>
          </p:cNvCxnSpPr>
          <p:nvPr/>
        </p:nvCxnSpPr>
        <p:spPr>
          <a:xfrm flipV="1">
            <a:off x="7246016" y="2385021"/>
            <a:ext cx="348041" cy="31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5" name="Straight Arrow Connector 1394">
            <a:extLst>
              <a:ext uri="{FF2B5EF4-FFF2-40B4-BE49-F238E27FC236}">
                <a16:creationId xmlns:a16="http://schemas.microsoft.com/office/drawing/2014/main" id="{46151577-A352-5A21-E85E-6A5A63FC84AE}"/>
              </a:ext>
            </a:extLst>
          </p:cNvPr>
          <p:cNvCxnSpPr>
            <a:cxnSpLocks/>
            <a:stCxn id="1367" idx="3"/>
            <a:endCxn id="1390" idx="2"/>
          </p:cNvCxnSpPr>
          <p:nvPr/>
        </p:nvCxnSpPr>
        <p:spPr>
          <a:xfrm>
            <a:off x="7246016" y="2416416"/>
            <a:ext cx="341759" cy="341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9" name="Straight Arrow Connector 1398">
            <a:extLst>
              <a:ext uri="{FF2B5EF4-FFF2-40B4-BE49-F238E27FC236}">
                <a16:creationId xmlns:a16="http://schemas.microsoft.com/office/drawing/2014/main" id="{E59E7285-01AF-F0ED-2E07-86997F30B5A1}"/>
              </a:ext>
            </a:extLst>
          </p:cNvPr>
          <p:cNvCxnSpPr>
            <a:cxnSpLocks/>
            <a:endCxn id="1391" idx="2"/>
          </p:cNvCxnSpPr>
          <p:nvPr/>
        </p:nvCxnSpPr>
        <p:spPr>
          <a:xfrm>
            <a:off x="7240659" y="2413301"/>
            <a:ext cx="341515" cy="719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Nhóm 20">
            <a:extLst>
              <a:ext uri="{FF2B5EF4-FFF2-40B4-BE49-F238E27FC236}">
                <a16:creationId xmlns:a16="http://schemas.microsoft.com/office/drawing/2014/main" id="{AD52FB45-CCA6-E813-1DDD-0B5607D340EE}"/>
              </a:ext>
            </a:extLst>
          </p:cNvPr>
          <p:cNvGrpSpPr/>
          <p:nvPr/>
        </p:nvGrpSpPr>
        <p:grpSpPr>
          <a:xfrm>
            <a:off x="4133346" y="3299395"/>
            <a:ext cx="727538" cy="1442542"/>
            <a:chOff x="4049249" y="2644760"/>
            <a:chExt cx="814647" cy="1810493"/>
          </a:xfrm>
        </p:grpSpPr>
        <p:sp>
          <p:nvSpPr>
            <p:cNvPr id="1384" name="Trapezoid 1383">
              <a:extLst>
                <a:ext uri="{FF2B5EF4-FFF2-40B4-BE49-F238E27FC236}">
                  <a16:creationId xmlns:a16="http://schemas.microsoft.com/office/drawing/2014/main" id="{36F5700D-F55A-D1CD-4539-A3EEB6C22F8D}"/>
                </a:ext>
              </a:extLst>
            </p:cNvPr>
            <p:cNvSpPr/>
            <p:nvPr/>
          </p:nvSpPr>
          <p:spPr>
            <a:xfrm rot="5400000">
              <a:off x="3549237" y="3220059"/>
              <a:ext cx="1810493" cy="659896"/>
            </a:xfrm>
            <a:prstGeom prst="trapezoid">
              <a:avLst>
                <a:gd name="adj" fmla="val 5617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376C3AEC-1B28-AC83-03E4-DDCF676EB502}"/>
                </a:ext>
              </a:extLst>
            </p:cNvPr>
            <p:cNvSpPr txBox="1"/>
            <p:nvPr/>
          </p:nvSpPr>
          <p:spPr>
            <a:xfrm>
              <a:off x="4049249" y="3253065"/>
              <a:ext cx="814647" cy="540794"/>
            </a:xfrm>
            <a:prstGeom prst="rect">
              <a:avLst/>
            </a:prstGeom>
            <a:noFill/>
          </p:spPr>
          <p:txBody>
            <a:bodyPr wrap="square" rtlCol="0">
              <a:spAutoFit/>
            </a:bodyPr>
            <a:lstStyle/>
            <a:p>
              <a:r>
                <a:rPr lang="en-US" sz="1100"/>
                <a:t>Decoder</a:t>
              </a:r>
            </a:p>
            <a:p>
              <a:r>
                <a:rPr lang="en-US" sz="1100"/>
                <a:t>CNN</a:t>
              </a:r>
              <a:endParaRPr lang="en-US"/>
            </a:p>
          </p:txBody>
        </p:sp>
      </p:grpSp>
      <p:sp>
        <p:nvSpPr>
          <p:cNvPr id="1045" name="Rectangle 1044">
            <a:extLst>
              <a:ext uri="{FF2B5EF4-FFF2-40B4-BE49-F238E27FC236}">
                <a16:creationId xmlns:a16="http://schemas.microsoft.com/office/drawing/2014/main" id="{F94BCC38-354D-EE8A-9A12-310EABA64D4B}"/>
              </a:ext>
            </a:extLst>
          </p:cNvPr>
          <p:cNvSpPr/>
          <p:nvPr/>
        </p:nvSpPr>
        <p:spPr>
          <a:xfrm>
            <a:off x="7507390" y="3750795"/>
            <a:ext cx="660757" cy="4301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RRVQ</a:t>
            </a:r>
          </a:p>
        </p:txBody>
      </p:sp>
      <p:sp>
        <p:nvSpPr>
          <p:cNvPr id="1046" name="TextBox 1045">
            <a:extLst>
              <a:ext uri="{FF2B5EF4-FFF2-40B4-BE49-F238E27FC236}">
                <a16:creationId xmlns:a16="http://schemas.microsoft.com/office/drawing/2014/main" id="{48BD83AA-C061-A65B-40FA-43D728B34AA7}"/>
              </a:ext>
            </a:extLst>
          </p:cNvPr>
          <p:cNvSpPr txBox="1"/>
          <p:nvPr/>
        </p:nvSpPr>
        <p:spPr>
          <a:xfrm>
            <a:off x="7269714" y="4224046"/>
            <a:ext cx="1201111" cy="276999"/>
          </a:xfrm>
          <a:prstGeom prst="rect">
            <a:avLst/>
          </a:prstGeom>
          <a:noFill/>
        </p:spPr>
        <p:txBody>
          <a:bodyPr wrap="square" rtlCol="0">
            <a:spAutoFit/>
          </a:bodyPr>
          <a:lstStyle/>
          <a:p>
            <a:pPr algn="ctr"/>
            <a:r>
              <a:rPr lang="en-US" sz="1200"/>
              <a:t>Reverse RVQ</a:t>
            </a:r>
          </a:p>
        </p:txBody>
      </p:sp>
      <p:sp>
        <p:nvSpPr>
          <p:cNvPr id="1049" name="Right Brace 1048">
            <a:extLst>
              <a:ext uri="{FF2B5EF4-FFF2-40B4-BE49-F238E27FC236}">
                <a16:creationId xmlns:a16="http://schemas.microsoft.com/office/drawing/2014/main" id="{B1D7BEEE-44C1-972A-E80E-8A7FF23C9D8A}"/>
              </a:ext>
            </a:extLst>
          </p:cNvPr>
          <p:cNvSpPr/>
          <p:nvPr/>
        </p:nvSpPr>
        <p:spPr>
          <a:xfrm>
            <a:off x="8521543" y="1965796"/>
            <a:ext cx="293507" cy="1299180"/>
          </a:xfrm>
          <a:prstGeom prst="rightBrace">
            <a:avLst>
              <a:gd name="adj1" fmla="val 8333"/>
              <a:gd name="adj2" fmla="val 5136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2">
                    <a:lumMod val="10000"/>
                  </a:schemeClr>
                </a:solidFill>
              </a:ln>
            </a:endParaRPr>
          </a:p>
        </p:txBody>
      </p:sp>
      <p:cxnSp>
        <p:nvCxnSpPr>
          <p:cNvPr id="1063" name="Connector: Elbow 1062">
            <a:extLst>
              <a:ext uri="{FF2B5EF4-FFF2-40B4-BE49-F238E27FC236}">
                <a16:creationId xmlns:a16="http://schemas.microsoft.com/office/drawing/2014/main" id="{73D0857F-7A38-1DB9-37D9-E1A942732CCE}"/>
              </a:ext>
            </a:extLst>
          </p:cNvPr>
          <p:cNvCxnSpPr>
            <a:cxnSpLocks/>
            <a:stCxn id="1049" idx="1"/>
            <a:endCxn id="1045" idx="3"/>
          </p:cNvCxnSpPr>
          <p:nvPr/>
        </p:nvCxnSpPr>
        <p:spPr>
          <a:xfrm rot="10800000" flipV="1">
            <a:off x="8168148" y="2633158"/>
            <a:ext cx="646903" cy="1332693"/>
          </a:xfrm>
          <a:prstGeom prst="bentConnector3">
            <a:avLst>
              <a:gd name="adj1" fmla="val -28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8" name="Rectangle 1407">
            <a:extLst>
              <a:ext uri="{FF2B5EF4-FFF2-40B4-BE49-F238E27FC236}">
                <a16:creationId xmlns:a16="http://schemas.microsoft.com/office/drawing/2014/main" id="{0CC8EC3E-5EEB-6E1E-3047-732EBB752433}"/>
              </a:ext>
            </a:extLst>
          </p:cNvPr>
          <p:cNvSpPr/>
          <p:nvPr/>
        </p:nvSpPr>
        <p:spPr>
          <a:xfrm>
            <a:off x="6784232" y="3299395"/>
            <a:ext cx="294712" cy="13326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2" name="Straight Arrow Connector 1411">
            <a:extLst>
              <a:ext uri="{FF2B5EF4-FFF2-40B4-BE49-F238E27FC236}">
                <a16:creationId xmlns:a16="http://schemas.microsoft.com/office/drawing/2014/main" id="{F9D0C462-7BD8-6420-5FD4-A32C7FE7FBA5}"/>
              </a:ext>
            </a:extLst>
          </p:cNvPr>
          <p:cNvCxnSpPr>
            <a:cxnSpLocks/>
            <a:stCxn id="1045" idx="1"/>
            <a:endCxn id="1408" idx="3"/>
          </p:cNvCxnSpPr>
          <p:nvPr/>
        </p:nvCxnSpPr>
        <p:spPr>
          <a:xfrm flipH="1" flipV="1">
            <a:off x="7078944" y="3965742"/>
            <a:ext cx="428446" cy="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9" name="Straight Arrow Connector 1418">
            <a:extLst>
              <a:ext uri="{FF2B5EF4-FFF2-40B4-BE49-F238E27FC236}">
                <a16:creationId xmlns:a16="http://schemas.microsoft.com/office/drawing/2014/main" id="{A11221A8-DBAB-EE72-3A4F-0A286AA5C719}"/>
              </a:ext>
            </a:extLst>
          </p:cNvPr>
          <p:cNvCxnSpPr>
            <a:cxnSpLocks/>
            <a:stCxn id="1408" idx="1"/>
          </p:cNvCxnSpPr>
          <p:nvPr/>
        </p:nvCxnSpPr>
        <p:spPr>
          <a:xfrm flipH="1" flipV="1">
            <a:off x="6127873" y="3965741"/>
            <a:ext cx="65635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Nhóm 26">
            <a:extLst>
              <a:ext uri="{FF2B5EF4-FFF2-40B4-BE49-F238E27FC236}">
                <a16:creationId xmlns:a16="http://schemas.microsoft.com/office/drawing/2014/main" id="{3F356062-C505-913D-B123-BD3C17768B67}"/>
              </a:ext>
            </a:extLst>
          </p:cNvPr>
          <p:cNvGrpSpPr/>
          <p:nvPr/>
        </p:nvGrpSpPr>
        <p:grpSpPr>
          <a:xfrm>
            <a:off x="2504586" y="3875728"/>
            <a:ext cx="908218" cy="262932"/>
            <a:chOff x="2373554" y="3373029"/>
            <a:chExt cx="1016960" cy="329998"/>
          </a:xfrm>
        </p:grpSpPr>
        <p:sp>
          <p:nvSpPr>
            <p:cNvPr id="1420" name="Rectangle 1419">
              <a:extLst>
                <a:ext uri="{FF2B5EF4-FFF2-40B4-BE49-F238E27FC236}">
                  <a16:creationId xmlns:a16="http://schemas.microsoft.com/office/drawing/2014/main" id="{DE4FF67E-40B9-43AD-C872-E709A2BE679A}"/>
                </a:ext>
              </a:extLst>
            </p:cNvPr>
            <p:cNvSpPr/>
            <p:nvPr/>
          </p:nvSpPr>
          <p:spPr>
            <a:xfrm rot="5400000">
              <a:off x="2717035" y="3029548"/>
              <a:ext cx="329998" cy="10169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1" name="TextBox 1420">
              <a:extLst>
                <a:ext uri="{FF2B5EF4-FFF2-40B4-BE49-F238E27FC236}">
                  <a16:creationId xmlns:a16="http://schemas.microsoft.com/office/drawing/2014/main" id="{5B730662-D533-411E-1DF7-C50915209F90}"/>
                </a:ext>
              </a:extLst>
            </p:cNvPr>
            <p:cNvSpPr txBox="1"/>
            <p:nvPr/>
          </p:nvSpPr>
          <p:spPr>
            <a:xfrm>
              <a:off x="2540029" y="3373029"/>
              <a:ext cx="622901" cy="276999"/>
            </a:xfrm>
            <a:prstGeom prst="rect">
              <a:avLst/>
            </a:prstGeom>
            <a:noFill/>
          </p:spPr>
          <p:txBody>
            <a:bodyPr wrap="square" rtlCol="0">
              <a:spAutoFit/>
            </a:bodyPr>
            <a:lstStyle/>
            <a:p>
              <a:pPr algn="ctr"/>
              <a:r>
                <a:rPr lang="en-US" sz="1200"/>
                <a:t>X hat</a:t>
              </a:r>
            </a:p>
          </p:txBody>
        </p:sp>
      </p:grpSp>
      <p:sp>
        <p:nvSpPr>
          <p:cNvPr id="1422" name="TextBox 1421">
            <a:extLst>
              <a:ext uri="{FF2B5EF4-FFF2-40B4-BE49-F238E27FC236}">
                <a16:creationId xmlns:a16="http://schemas.microsoft.com/office/drawing/2014/main" id="{4CCC3319-3D43-97B6-E56B-3E0808786682}"/>
              </a:ext>
            </a:extLst>
          </p:cNvPr>
          <p:cNvSpPr txBox="1"/>
          <p:nvPr/>
        </p:nvSpPr>
        <p:spPr>
          <a:xfrm>
            <a:off x="2626830" y="4225446"/>
            <a:ext cx="637347" cy="307777"/>
          </a:xfrm>
          <a:prstGeom prst="rect">
            <a:avLst/>
          </a:prstGeom>
          <a:noFill/>
        </p:spPr>
        <p:txBody>
          <a:bodyPr wrap="square" rtlCol="0">
            <a:spAutoFit/>
          </a:bodyPr>
          <a:lstStyle/>
          <a:p>
            <a:pPr algn="ctr"/>
            <a:r>
              <a:rPr lang="en-US"/>
              <a:t>F</a:t>
            </a:r>
            <a:r>
              <a:rPr lang="en-US" baseline="-25000"/>
              <a:t>s</a:t>
            </a:r>
            <a:endParaRPr lang="en-US"/>
          </a:p>
        </p:txBody>
      </p:sp>
      <p:cxnSp>
        <p:nvCxnSpPr>
          <p:cNvPr id="1423" name="Straight Arrow Connector 1422">
            <a:extLst>
              <a:ext uri="{FF2B5EF4-FFF2-40B4-BE49-F238E27FC236}">
                <a16:creationId xmlns:a16="http://schemas.microsoft.com/office/drawing/2014/main" id="{FAC83B28-783C-6A07-C942-4A81B84CC026}"/>
              </a:ext>
            </a:extLst>
          </p:cNvPr>
          <p:cNvCxnSpPr>
            <a:cxnSpLocks/>
            <a:stCxn id="1041" idx="1"/>
            <a:endCxn id="1420" idx="0"/>
          </p:cNvCxnSpPr>
          <p:nvPr/>
        </p:nvCxnSpPr>
        <p:spPr>
          <a:xfrm flipH="1">
            <a:off x="3412804" y="3999517"/>
            <a:ext cx="720542" cy="7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4" name="TextBox 1423">
            <a:extLst>
              <a:ext uri="{FF2B5EF4-FFF2-40B4-BE49-F238E27FC236}">
                <a16:creationId xmlns:a16="http://schemas.microsoft.com/office/drawing/2014/main" id="{8E575268-39C9-B7FF-3CFD-E2A610E457B8}"/>
              </a:ext>
            </a:extLst>
          </p:cNvPr>
          <p:cNvSpPr txBox="1"/>
          <p:nvPr/>
        </p:nvSpPr>
        <p:spPr>
          <a:xfrm>
            <a:off x="6603267" y="4718217"/>
            <a:ext cx="637347" cy="307777"/>
          </a:xfrm>
          <a:prstGeom prst="rect">
            <a:avLst/>
          </a:prstGeom>
          <a:noFill/>
        </p:spPr>
        <p:txBody>
          <a:bodyPr wrap="square" rtlCol="0">
            <a:spAutoFit/>
          </a:bodyPr>
          <a:lstStyle/>
          <a:p>
            <a:pPr algn="ctr"/>
            <a:r>
              <a:rPr lang="en-US"/>
              <a:t>F</a:t>
            </a:r>
            <a:r>
              <a:rPr lang="en-US" baseline="-25000"/>
              <a:t>r</a:t>
            </a:r>
            <a:endParaRPr lang="en-US"/>
          </a:p>
        </p:txBody>
      </p:sp>
      <p:sp>
        <p:nvSpPr>
          <p:cNvPr id="2" name="Rectangle 1">
            <a:extLst>
              <a:ext uri="{FF2B5EF4-FFF2-40B4-BE49-F238E27FC236}">
                <a16:creationId xmlns:a16="http://schemas.microsoft.com/office/drawing/2014/main" id="{633AA0BB-A533-5C65-C22B-75A2B9205DA5}"/>
              </a:ext>
            </a:extLst>
          </p:cNvPr>
          <p:cNvSpPr/>
          <p:nvPr/>
        </p:nvSpPr>
        <p:spPr>
          <a:xfrm>
            <a:off x="5943836" y="1237076"/>
            <a:ext cx="1523129" cy="4620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Text Encoder</a:t>
            </a:r>
          </a:p>
        </p:txBody>
      </p:sp>
      <p:sp>
        <p:nvSpPr>
          <p:cNvPr id="3" name="Rectangle 2">
            <a:extLst>
              <a:ext uri="{FF2B5EF4-FFF2-40B4-BE49-F238E27FC236}">
                <a16:creationId xmlns:a16="http://schemas.microsoft.com/office/drawing/2014/main" id="{30A4FC96-9D98-138B-EBE8-F998F1079643}"/>
              </a:ext>
            </a:extLst>
          </p:cNvPr>
          <p:cNvSpPr/>
          <p:nvPr/>
        </p:nvSpPr>
        <p:spPr>
          <a:xfrm>
            <a:off x="6013310" y="481544"/>
            <a:ext cx="262932" cy="3788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6349461-7CD6-BE5F-F809-5CF203588CFE}"/>
              </a:ext>
            </a:extLst>
          </p:cNvPr>
          <p:cNvSpPr/>
          <p:nvPr/>
        </p:nvSpPr>
        <p:spPr>
          <a:xfrm>
            <a:off x="6404178" y="481544"/>
            <a:ext cx="262932" cy="3875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45A651E-70C6-135A-1037-8A5FAD2F0784}"/>
              </a:ext>
            </a:extLst>
          </p:cNvPr>
          <p:cNvCxnSpPr>
            <a:cxnSpLocks/>
          </p:cNvCxnSpPr>
          <p:nvPr/>
        </p:nvCxnSpPr>
        <p:spPr>
          <a:xfrm>
            <a:off x="6144776" y="877829"/>
            <a:ext cx="0" cy="320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6883CD-52C3-F44E-2D67-B940A43B6CF0}"/>
              </a:ext>
            </a:extLst>
          </p:cNvPr>
          <p:cNvCxnSpPr>
            <a:cxnSpLocks/>
            <a:stCxn id="4" idx="2"/>
          </p:cNvCxnSpPr>
          <p:nvPr/>
        </p:nvCxnSpPr>
        <p:spPr>
          <a:xfrm>
            <a:off x="6535644" y="869044"/>
            <a:ext cx="0" cy="329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0A05066-0E27-4FDC-DAB3-260A87FDB542}"/>
              </a:ext>
            </a:extLst>
          </p:cNvPr>
          <p:cNvSpPr/>
          <p:nvPr/>
        </p:nvSpPr>
        <p:spPr>
          <a:xfrm>
            <a:off x="6790475" y="481544"/>
            <a:ext cx="262932" cy="3788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5D31B75-2C9A-17B8-9D00-3762ED1B7153}"/>
              </a:ext>
            </a:extLst>
          </p:cNvPr>
          <p:cNvCxnSpPr>
            <a:cxnSpLocks/>
          </p:cNvCxnSpPr>
          <p:nvPr/>
        </p:nvCxnSpPr>
        <p:spPr>
          <a:xfrm>
            <a:off x="6921941" y="877829"/>
            <a:ext cx="0" cy="320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1B9B1B7-7F9D-89FB-DE01-F23DBF76D6DC}"/>
              </a:ext>
            </a:extLst>
          </p:cNvPr>
          <p:cNvCxnSpPr>
            <a:cxnSpLocks/>
          </p:cNvCxnSpPr>
          <p:nvPr/>
        </p:nvCxnSpPr>
        <p:spPr>
          <a:xfrm>
            <a:off x="7307491" y="878176"/>
            <a:ext cx="0" cy="320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45AD56F-C077-07FF-B0DA-E9E7322B6453}"/>
              </a:ext>
            </a:extLst>
          </p:cNvPr>
          <p:cNvSpPr txBox="1"/>
          <p:nvPr/>
        </p:nvSpPr>
        <p:spPr>
          <a:xfrm>
            <a:off x="7127380" y="561607"/>
            <a:ext cx="364202" cy="307777"/>
          </a:xfrm>
          <a:prstGeom prst="rect">
            <a:avLst/>
          </a:prstGeom>
          <a:noFill/>
        </p:spPr>
        <p:txBody>
          <a:bodyPr wrap="none" rtlCol="0">
            <a:spAutoFit/>
          </a:bodyPr>
          <a:lstStyle/>
          <a:p>
            <a:r>
              <a:rPr lang="en-US"/>
              <a:t>…</a:t>
            </a:r>
          </a:p>
        </p:txBody>
      </p:sp>
      <p:cxnSp>
        <p:nvCxnSpPr>
          <p:cNvPr id="32" name="Straight Arrow Connector 31">
            <a:extLst>
              <a:ext uri="{FF2B5EF4-FFF2-40B4-BE49-F238E27FC236}">
                <a16:creationId xmlns:a16="http://schemas.microsoft.com/office/drawing/2014/main" id="{A1838534-2E97-1D9A-1C07-E05C600F915A}"/>
              </a:ext>
            </a:extLst>
          </p:cNvPr>
          <p:cNvCxnSpPr>
            <a:cxnSpLocks/>
            <a:stCxn id="2" idx="2"/>
            <a:endCxn id="1367" idx="0"/>
          </p:cNvCxnSpPr>
          <p:nvPr/>
        </p:nvCxnSpPr>
        <p:spPr>
          <a:xfrm flipH="1">
            <a:off x="6703860" y="1699142"/>
            <a:ext cx="1541" cy="345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FD8D6D2-2758-DDFF-D1E4-B484613FBB33}"/>
              </a:ext>
            </a:extLst>
          </p:cNvPr>
          <p:cNvSpPr txBox="1"/>
          <p:nvPr/>
        </p:nvSpPr>
        <p:spPr>
          <a:xfrm>
            <a:off x="5520979" y="117506"/>
            <a:ext cx="2949846" cy="307777"/>
          </a:xfrm>
          <a:prstGeom prst="rect">
            <a:avLst/>
          </a:prstGeom>
          <a:noFill/>
        </p:spPr>
        <p:txBody>
          <a:bodyPr wrap="none" rtlCol="0">
            <a:spAutoFit/>
          </a:bodyPr>
          <a:lstStyle/>
          <a:p>
            <a:r>
              <a:rPr lang="en-US" i="1"/>
              <a:t>“</a:t>
            </a:r>
            <a:r>
              <a:rPr lang="en-US" b="0" i="1">
                <a:solidFill>
                  <a:srgbClr val="000000"/>
                </a:solidFill>
                <a:effectLst/>
                <a:latin typeface="Source Sans Pro" panose="020B0503030403020204" pitchFamily="34" charset="0"/>
              </a:rPr>
              <a:t>a funky house with 80s hip hop vibes</a:t>
            </a:r>
            <a:r>
              <a:rPr lang="en-US" i="1"/>
              <a:t>”</a:t>
            </a:r>
          </a:p>
        </p:txBody>
      </p:sp>
      <p:sp>
        <p:nvSpPr>
          <p:cNvPr id="6" name="TextBox 5">
            <a:extLst>
              <a:ext uri="{FF2B5EF4-FFF2-40B4-BE49-F238E27FC236}">
                <a16:creationId xmlns:a16="http://schemas.microsoft.com/office/drawing/2014/main" id="{87B1515D-3E86-E903-BE98-0B9B06A4CBCC}"/>
              </a:ext>
            </a:extLst>
          </p:cNvPr>
          <p:cNvSpPr txBox="1"/>
          <p:nvPr/>
        </p:nvSpPr>
        <p:spPr>
          <a:xfrm>
            <a:off x="2095870" y="3138218"/>
            <a:ext cx="875280" cy="307777"/>
          </a:xfrm>
          <a:prstGeom prst="rect">
            <a:avLst/>
          </a:prstGeom>
          <a:noFill/>
        </p:spPr>
        <p:txBody>
          <a:bodyPr wrap="square">
            <a:spAutoFit/>
          </a:bodyPr>
          <a:lstStyle/>
          <a:p>
            <a:r>
              <a:rPr lang="en-US" sz="1400"/>
              <a:t>dx50x64</a:t>
            </a:r>
            <a:endParaRPr lang="vi-VN"/>
          </a:p>
        </p:txBody>
      </p:sp>
      <p:sp>
        <p:nvSpPr>
          <p:cNvPr id="12" name="Rectangle: Rounded Corners 11">
            <a:extLst>
              <a:ext uri="{FF2B5EF4-FFF2-40B4-BE49-F238E27FC236}">
                <a16:creationId xmlns:a16="http://schemas.microsoft.com/office/drawing/2014/main" id="{675D34B6-94B8-09F0-CF15-897B2D2CBAE2}"/>
              </a:ext>
            </a:extLst>
          </p:cNvPr>
          <p:cNvSpPr/>
          <p:nvPr/>
        </p:nvSpPr>
        <p:spPr>
          <a:xfrm>
            <a:off x="4826942" y="1716959"/>
            <a:ext cx="256821" cy="1618809"/>
          </a:xfrm>
          <a:prstGeom prst="round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E7577BB5-1088-8954-0901-9F799A9E9FA4}"/>
              </a:ext>
            </a:extLst>
          </p:cNvPr>
          <p:cNvSpPr txBox="1"/>
          <p:nvPr/>
        </p:nvSpPr>
        <p:spPr>
          <a:xfrm>
            <a:off x="-63992" y="3111757"/>
            <a:ext cx="1201820" cy="461665"/>
          </a:xfrm>
          <a:prstGeom prst="rect">
            <a:avLst/>
          </a:prstGeom>
          <a:noFill/>
        </p:spPr>
        <p:txBody>
          <a:bodyPr wrap="square" rtlCol="0">
            <a:spAutoFit/>
          </a:bodyPr>
          <a:lstStyle/>
          <a:p>
            <a:pPr algn="ctr"/>
            <a:r>
              <a:rPr lang="en-US" sz="1200"/>
              <a:t>d: duration of Audio</a:t>
            </a:r>
          </a:p>
        </p:txBody>
      </p:sp>
      <p:sp>
        <p:nvSpPr>
          <p:cNvPr id="18" name="Rectangle 17">
            <a:extLst>
              <a:ext uri="{FF2B5EF4-FFF2-40B4-BE49-F238E27FC236}">
                <a16:creationId xmlns:a16="http://schemas.microsoft.com/office/drawing/2014/main" id="{F39F5F6D-8D59-54CC-57C5-C922506CEA1C}"/>
              </a:ext>
            </a:extLst>
          </p:cNvPr>
          <p:cNvSpPr/>
          <p:nvPr/>
        </p:nvSpPr>
        <p:spPr>
          <a:xfrm>
            <a:off x="2270910" y="2119110"/>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3CE1AC-FCE8-F407-DA35-0AC296368945}"/>
              </a:ext>
            </a:extLst>
          </p:cNvPr>
          <p:cNvSpPr/>
          <p:nvPr/>
        </p:nvSpPr>
        <p:spPr>
          <a:xfrm>
            <a:off x="2208318" y="2197502"/>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Rectangle 1361">
            <a:extLst>
              <a:ext uri="{FF2B5EF4-FFF2-40B4-BE49-F238E27FC236}">
                <a16:creationId xmlns:a16="http://schemas.microsoft.com/office/drawing/2014/main" id="{4046E56C-C09D-7F91-FB3C-D907BC030859}"/>
              </a:ext>
            </a:extLst>
          </p:cNvPr>
          <p:cNvSpPr/>
          <p:nvPr/>
        </p:nvSpPr>
        <p:spPr>
          <a:xfrm>
            <a:off x="3388536" y="1589812"/>
            <a:ext cx="303429" cy="18761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4" name="Straight Arrow Connector 1373">
            <a:extLst>
              <a:ext uri="{FF2B5EF4-FFF2-40B4-BE49-F238E27FC236}">
                <a16:creationId xmlns:a16="http://schemas.microsoft.com/office/drawing/2014/main" id="{27AC8780-D7E5-8638-156D-EE8E3D1AAA80}"/>
              </a:ext>
            </a:extLst>
          </p:cNvPr>
          <p:cNvCxnSpPr>
            <a:cxnSpLocks/>
            <a:stCxn id="1362" idx="3"/>
            <a:endCxn id="38" idx="1"/>
          </p:cNvCxnSpPr>
          <p:nvPr/>
        </p:nvCxnSpPr>
        <p:spPr>
          <a:xfrm>
            <a:off x="3691965" y="2527879"/>
            <a:ext cx="2557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6" name="TextBox 1385">
            <a:extLst>
              <a:ext uri="{FF2B5EF4-FFF2-40B4-BE49-F238E27FC236}">
                <a16:creationId xmlns:a16="http://schemas.microsoft.com/office/drawing/2014/main" id="{2BE27D7D-149E-B016-B091-BBDF948861E4}"/>
              </a:ext>
            </a:extLst>
          </p:cNvPr>
          <p:cNvSpPr txBox="1"/>
          <p:nvPr/>
        </p:nvSpPr>
        <p:spPr>
          <a:xfrm>
            <a:off x="2557079" y="2277915"/>
            <a:ext cx="989818" cy="276999"/>
          </a:xfrm>
          <a:prstGeom prst="rect">
            <a:avLst/>
          </a:prstGeom>
          <a:noFill/>
        </p:spPr>
        <p:txBody>
          <a:bodyPr wrap="square" rtlCol="0">
            <a:spAutoFit/>
          </a:bodyPr>
          <a:lstStyle/>
          <a:p>
            <a:pPr algn="ctr"/>
            <a:r>
              <a:rPr lang="en-US" sz="1200"/>
              <a:t>Flatten</a:t>
            </a:r>
          </a:p>
        </p:txBody>
      </p:sp>
      <p:sp>
        <p:nvSpPr>
          <p:cNvPr id="8" name="TextBox 7">
            <a:extLst>
              <a:ext uri="{FF2B5EF4-FFF2-40B4-BE49-F238E27FC236}">
                <a16:creationId xmlns:a16="http://schemas.microsoft.com/office/drawing/2014/main" id="{B8E4B46E-048F-B90A-766C-DEDC30D85D7D}"/>
              </a:ext>
            </a:extLst>
          </p:cNvPr>
          <p:cNvSpPr txBox="1"/>
          <p:nvPr/>
        </p:nvSpPr>
        <p:spPr>
          <a:xfrm>
            <a:off x="3221576" y="1253633"/>
            <a:ext cx="637347" cy="245227"/>
          </a:xfrm>
          <a:prstGeom prst="rect">
            <a:avLst/>
          </a:prstGeom>
          <a:noFill/>
        </p:spPr>
        <p:txBody>
          <a:bodyPr wrap="square" rtlCol="0">
            <a:spAutoFit/>
          </a:bodyPr>
          <a:lstStyle/>
          <a:p>
            <a:pPr algn="ctr"/>
            <a:r>
              <a:rPr lang="en-US"/>
              <a:t>F</a:t>
            </a:r>
            <a:r>
              <a:rPr lang="en-US" baseline="-25000"/>
              <a:t>r</a:t>
            </a:r>
            <a:endParaRPr lang="en-US"/>
          </a:p>
        </p:txBody>
      </p:sp>
      <p:grpSp>
        <p:nvGrpSpPr>
          <p:cNvPr id="53" name="Group 52">
            <a:extLst>
              <a:ext uri="{FF2B5EF4-FFF2-40B4-BE49-F238E27FC236}">
                <a16:creationId xmlns:a16="http://schemas.microsoft.com/office/drawing/2014/main" id="{E4041851-096B-98DE-1CD3-C7C602AF02CB}"/>
              </a:ext>
            </a:extLst>
          </p:cNvPr>
          <p:cNvGrpSpPr/>
          <p:nvPr/>
        </p:nvGrpSpPr>
        <p:grpSpPr>
          <a:xfrm>
            <a:off x="5615599" y="3503443"/>
            <a:ext cx="493185" cy="1019868"/>
            <a:chOff x="5714064" y="3430164"/>
            <a:chExt cx="493185" cy="1019868"/>
          </a:xfrm>
        </p:grpSpPr>
        <p:sp>
          <p:nvSpPr>
            <p:cNvPr id="48" name="Rectangle 47">
              <a:extLst>
                <a:ext uri="{FF2B5EF4-FFF2-40B4-BE49-F238E27FC236}">
                  <a16:creationId xmlns:a16="http://schemas.microsoft.com/office/drawing/2014/main" id="{7382C723-09C9-E345-5EE4-16CC495EFF9B}"/>
                </a:ext>
              </a:extLst>
            </p:cNvPr>
            <p:cNvSpPr/>
            <p:nvPr/>
          </p:nvSpPr>
          <p:spPr>
            <a:xfrm>
              <a:off x="5903820" y="3430164"/>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950BA3A-B0C4-1D6F-D907-7186A81BA764}"/>
                </a:ext>
              </a:extLst>
            </p:cNvPr>
            <p:cNvSpPr/>
            <p:nvPr/>
          </p:nvSpPr>
          <p:spPr>
            <a:xfrm>
              <a:off x="5843819" y="3507123"/>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6BA09FB-443B-952B-FB13-F99302157CA3}"/>
                </a:ext>
              </a:extLst>
            </p:cNvPr>
            <p:cNvSpPr/>
            <p:nvPr/>
          </p:nvSpPr>
          <p:spPr>
            <a:xfrm>
              <a:off x="5776656" y="3572707"/>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1D7A8D2-47B0-0FBA-84CE-2CE820E019D3}"/>
                </a:ext>
              </a:extLst>
            </p:cNvPr>
            <p:cNvSpPr/>
            <p:nvPr/>
          </p:nvSpPr>
          <p:spPr>
            <a:xfrm>
              <a:off x="5714064" y="3651099"/>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0" name="Straight Arrow Connector 1359">
            <a:extLst>
              <a:ext uri="{FF2B5EF4-FFF2-40B4-BE49-F238E27FC236}">
                <a16:creationId xmlns:a16="http://schemas.microsoft.com/office/drawing/2014/main" id="{9A8ECD57-AF0E-AE5C-A22A-9236981FB650}"/>
              </a:ext>
            </a:extLst>
          </p:cNvPr>
          <p:cNvCxnSpPr>
            <a:cxnSpLocks/>
          </p:cNvCxnSpPr>
          <p:nvPr/>
        </p:nvCxnSpPr>
        <p:spPr>
          <a:xfrm flipH="1" flipV="1">
            <a:off x="4900298" y="3996470"/>
            <a:ext cx="605191" cy="10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2" name="TextBox 1371">
            <a:extLst>
              <a:ext uri="{FF2B5EF4-FFF2-40B4-BE49-F238E27FC236}">
                <a16:creationId xmlns:a16="http://schemas.microsoft.com/office/drawing/2014/main" id="{8DA48E7F-0488-CCDD-EEE3-3EE688269C5F}"/>
              </a:ext>
            </a:extLst>
          </p:cNvPr>
          <p:cNvSpPr txBox="1"/>
          <p:nvPr/>
        </p:nvSpPr>
        <p:spPr>
          <a:xfrm>
            <a:off x="5390263" y="4564328"/>
            <a:ext cx="875280" cy="307777"/>
          </a:xfrm>
          <a:prstGeom prst="rect">
            <a:avLst/>
          </a:prstGeom>
          <a:noFill/>
        </p:spPr>
        <p:txBody>
          <a:bodyPr wrap="square">
            <a:spAutoFit/>
          </a:bodyPr>
          <a:lstStyle/>
          <a:p>
            <a:r>
              <a:rPr lang="en-US" sz="1400"/>
              <a:t>dx50x64</a:t>
            </a:r>
            <a:endParaRPr lang="vi-VN"/>
          </a:p>
        </p:txBody>
      </p:sp>
    </p:spTree>
    <p:extLst>
      <p:ext uri="{BB962C8B-B14F-4D97-AF65-F5344CB8AC3E}">
        <p14:creationId xmlns:p14="http://schemas.microsoft.com/office/powerpoint/2010/main" val="2466228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7" name="Google Shape;1377;p76">
            <a:extLst>
              <a:ext uri="{FF2B5EF4-FFF2-40B4-BE49-F238E27FC236}">
                <a16:creationId xmlns:a16="http://schemas.microsoft.com/office/drawing/2014/main" id="{5BF1CD3C-BBEC-43E4-0AD9-25395730ED3D}"/>
              </a:ext>
            </a:extLst>
          </p:cNvPr>
          <p:cNvSpPr txBox="1">
            <a:spLocks/>
          </p:cNvSpPr>
          <p:nvPr/>
        </p:nvSpPr>
        <p:spPr>
          <a:xfrm flipH="1">
            <a:off x="1459883" y="-101172"/>
            <a:ext cx="5914789" cy="1072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Residual Vector Quantization</a:t>
            </a:r>
          </a:p>
        </p:txBody>
      </p:sp>
      <p:sp>
        <p:nvSpPr>
          <p:cNvPr id="10" name="Rectangle 9">
            <a:extLst>
              <a:ext uri="{FF2B5EF4-FFF2-40B4-BE49-F238E27FC236}">
                <a16:creationId xmlns:a16="http://schemas.microsoft.com/office/drawing/2014/main" id="{25EB5CE1-ED7D-4396-1B1E-9D8D3F94CB1E}"/>
              </a:ext>
            </a:extLst>
          </p:cNvPr>
          <p:cNvSpPr/>
          <p:nvPr/>
        </p:nvSpPr>
        <p:spPr>
          <a:xfrm>
            <a:off x="2148723" y="1975187"/>
            <a:ext cx="408292" cy="12001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88AE6D3-3C22-F0D1-08F5-1891A512B6E4}"/>
              </a:ext>
            </a:extLst>
          </p:cNvPr>
          <p:cNvCxnSpPr>
            <a:cxnSpLocks/>
            <a:stCxn id="10" idx="3"/>
            <a:endCxn id="14" idx="1"/>
          </p:cNvCxnSpPr>
          <p:nvPr/>
        </p:nvCxnSpPr>
        <p:spPr>
          <a:xfrm flipV="1">
            <a:off x="2557016" y="2574602"/>
            <a:ext cx="386247" cy="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619D97E-2710-B218-D0CE-AA1DB6F07C58}"/>
              </a:ext>
            </a:extLst>
          </p:cNvPr>
          <p:cNvSpPr/>
          <p:nvPr/>
        </p:nvSpPr>
        <p:spPr>
          <a:xfrm>
            <a:off x="2943264" y="2251535"/>
            <a:ext cx="774384" cy="6461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RVQ</a:t>
            </a:r>
          </a:p>
        </p:txBody>
      </p:sp>
      <p:sp>
        <p:nvSpPr>
          <p:cNvPr id="15" name="TextBox 14">
            <a:extLst>
              <a:ext uri="{FF2B5EF4-FFF2-40B4-BE49-F238E27FC236}">
                <a16:creationId xmlns:a16="http://schemas.microsoft.com/office/drawing/2014/main" id="{C80684F4-3F44-D332-5428-F3315615DD23}"/>
              </a:ext>
            </a:extLst>
          </p:cNvPr>
          <p:cNvSpPr txBox="1"/>
          <p:nvPr/>
        </p:nvSpPr>
        <p:spPr>
          <a:xfrm>
            <a:off x="2728612" y="2919135"/>
            <a:ext cx="1368117" cy="416120"/>
          </a:xfrm>
          <a:prstGeom prst="rect">
            <a:avLst/>
          </a:prstGeom>
          <a:noFill/>
        </p:spPr>
        <p:txBody>
          <a:bodyPr wrap="square" rtlCol="0">
            <a:spAutoFit/>
          </a:bodyPr>
          <a:lstStyle/>
          <a:p>
            <a:pPr algn="ctr"/>
            <a:endParaRPr lang="en-US" sz="1200"/>
          </a:p>
        </p:txBody>
      </p:sp>
      <p:sp>
        <p:nvSpPr>
          <p:cNvPr id="16" name="TextBox 15">
            <a:extLst>
              <a:ext uri="{FF2B5EF4-FFF2-40B4-BE49-F238E27FC236}">
                <a16:creationId xmlns:a16="http://schemas.microsoft.com/office/drawing/2014/main" id="{7644A399-1FA6-D55A-17F9-BC20DD9C34C5}"/>
              </a:ext>
            </a:extLst>
          </p:cNvPr>
          <p:cNvSpPr txBox="1"/>
          <p:nvPr/>
        </p:nvSpPr>
        <p:spPr>
          <a:xfrm>
            <a:off x="1946133" y="1646412"/>
            <a:ext cx="857612" cy="368390"/>
          </a:xfrm>
          <a:prstGeom prst="rect">
            <a:avLst/>
          </a:prstGeom>
          <a:noFill/>
        </p:spPr>
        <p:txBody>
          <a:bodyPr wrap="square" rtlCol="0">
            <a:spAutoFit/>
          </a:bodyPr>
          <a:lstStyle/>
          <a:p>
            <a:pPr algn="ctr"/>
            <a:r>
              <a:rPr lang="en-US"/>
              <a:t>F</a:t>
            </a:r>
            <a:r>
              <a:rPr lang="en-US" baseline="-25000"/>
              <a:t>r</a:t>
            </a:r>
            <a:endParaRPr lang="en-US"/>
          </a:p>
        </p:txBody>
      </p:sp>
      <p:sp>
        <p:nvSpPr>
          <p:cNvPr id="17" name="Rectangle 16">
            <a:extLst>
              <a:ext uri="{FF2B5EF4-FFF2-40B4-BE49-F238E27FC236}">
                <a16:creationId xmlns:a16="http://schemas.microsoft.com/office/drawing/2014/main" id="{CEBAE52E-13A2-4289-7AFA-C6BAAFBB8129}"/>
              </a:ext>
            </a:extLst>
          </p:cNvPr>
          <p:cNvSpPr/>
          <p:nvPr/>
        </p:nvSpPr>
        <p:spPr>
          <a:xfrm rot="5400000">
            <a:off x="4676345" y="1090995"/>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C017F63-4BED-D57E-A525-3224ADD3CE79}"/>
              </a:ext>
            </a:extLst>
          </p:cNvPr>
          <p:cNvCxnSpPr>
            <a:cxnSpLocks/>
            <a:stCxn id="14" idx="3"/>
          </p:cNvCxnSpPr>
          <p:nvPr/>
        </p:nvCxnSpPr>
        <p:spPr>
          <a:xfrm flipV="1">
            <a:off x="3717647" y="2571750"/>
            <a:ext cx="508428" cy="2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344A8EE-FF73-CE46-D8DA-A3A792C65917}"/>
              </a:ext>
            </a:extLst>
          </p:cNvPr>
          <p:cNvCxnSpPr>
            <a:cxnSpLocks/>
          </p:cNvCxnSpPr>
          <p:nvPr/>
        </p:nvCxnSpPr>
        <p:spPr>
          <a:xfrm>
            <a:off x="4665949" y="1504548"/>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5AF7AC-107F-12A4-01D8-C12C818B948A}"/>
              </a:ext>
            </a:extLst>
          </p:cNvPr>
          <p:cNvCxnSpPr>
            <a:cxnSpLocks/>
          </p:cNvCxnSpPr>
          <p:nvPr/>
        </p:nvCxnSpPr>
        <p:spPr>
          <a:xfrm>
            <a:off x="5064279" y="1504548"/>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7494742-109F-AABC-C6E8-EE51A3D3B293}"/>
              </a:ext>
            </a:extLst>
          </p:cNvPr>
          <p:cNvSpPr/>
          <p:nvPr/>
        </p:nvSpPr>
        <p:spPr>
          <a:xfrm rot="5400000">
            <a:off x="4681546" y="1617334"/>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D5902D8-5E7A-F74D-5EA5-B6130052E1A8}"/>
              </a:ext>
            </a:extLst>
          </p:cNvPr>
          <p:cNvCxnSpPr>
            <a:cxnSpLocks/>
          </p:cNvCxnSpPr>
          <p:nvPr/>
        </p:nvCxnSpPr>
        <p:spPr>
          <a:xfrm>
            <a:off x="4665949" y="2030887"/>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40A9C0-73B7-533B-642B-0254BCFC5801}"/>
              </a:ext>
            </a:extLst>
          </p:cNvPr>
          <p:cNvCxnSpPr>
            <a:cxnSpLocks/>
          </p:cNvCxnSpPr>
          <p:nvPr/>
        </p:nvCxnSpPr>
        <p:spPr>
          <a:xfrm>
            <a:off x="5064279" y="2030887"/>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35C183-9978-34B7-0C4E-10C594D25A1E}"/>
              </a:ext>
            </a:extLst>
          </p:cNvPr>
          <p:cNvSpPr/>
          <p:nvPr/>
        </p:nvSpPr>
        <p:spPr>
          <a:xfrm rot="5400000">
            <a:off x="4681546" y="2244818"/>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5C4211BA-C26A-C9C0-0B1E-0A05B19D7D54}"/>
              </a:ext>
            </a:extLst>
          </p:cNvPr>
          <p:cNvCxnSpPr>
            <a:cxnSpLocks/>
          </p:cNvCxnSpPr>
          <p:nvPr/>
        </p:nvCxnSpPr>
        <p:spPr>
          <a:xfrm>
            <a:off x="4665949" y="2658372"/>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3C55FD3-091D-7A48-9CF4-30C7F1934CEB}"/>
              </a:ext>
            </a:extLst>
          </p:cNvPr>
          <p:cNvCxnSpPr>
            <a:cxnSpLocks/>
          </p:cNvCxnSpPr>
          <p:nvPr/>
        </p:nvCxnSpPr>
        <p:spPr>
          <a:xfrm>
            <a:off x="5064279" y="2658372"/>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32B28C2-989F-51E3-94C9-E3AD9F4839F6}"/>
              </a:ext>
            </a:extLst>
          </p:cNvPr>
          <p:cNvSpPr/>
          <p:nvPr/>
        </p:nvSpPr>
        <p:spPr>
          <a:xfrm rot="5400000">
            <a:off x="4681546" y="2872302"/>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AA80908-E36A-0D35-3EEE-080091851302}"/>
              </a:ext>
            </a:extLst>
          </p:cNvPr>
          <p:cNvCxnSpPr>
            <a:cxnSpLocks/>
          </p:cNvCxnSpPr>
          <p:nvPr/>
        </p:nvCxnSpPr>
        <p:spPr>
          <a:xfrm>
            <a:off x="4665949" y="3285855"/>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CD84DB-D9C0-FDDA-DA2B-889E3DA88A9A}"/>
              </a:ext>
            </a:extLst>
          </p:cNvPr>
          <p:cNvCxnSpPr>
            <a:cxnSpLocks/>
          </p:cNvCxnSpPr>
          <p:nvPr/>
        </p:nvCxnSpPr>
        <p:spPr>
          <a:xfrm>
            <a:off x="5064279" y="3285855"/>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0F75B3-00BC-FFAD-BCBF-1CCA3D15B9A7}"/>
              </a:ext>
            </a:extLst>
          </p:cNvPr>
          <p:cNvCxnSpPr>
            <a:cxnSpLocks/>
            <a:endCxn id="34" idx="1"/>
          </p:cNvCxnSpPr>
          <p:nvPr/>
        </p:nvCxnSpPr>
        <p:spPr>
          <a:xfrm>
            <a:off x="5490087" y="1712446"/>
            <a:ext cx="588348" cy="694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B7E0C53-6015-770A-2775-449CE6BC4124}"/>
              </a:ext>
            </a:extLst>
          </p:cNvPr>
          <p:cNvCxnSpPr>
            <a:cxnSpLocks/>
            <a:endCxn id="34" idx="1"/>
          </p:cNvCxnSpPr>
          <p:nvPr/>
        </p:nvCxnSpPr>
        <p:spPr>
          <a:xfrm>
            <a:off x="5496051" y="2185409"/>
            <a:ext cx="582383" cy="2211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CA257B3-9C6A-119C-FC2E-156867EA4AE7}"/>
              </a:ext>
            </a:extLst>
          </p:cNvPr>
          <p:cNvCxnSpPr>
            <a:cxnSpLocks/>
            <a:endCxn id="34" idx="1"/>
          </p:cNvCxnSpPr>
          <p:nvPr/>
        </p:nvCxnSpPr>
        <p:spPr>
          <a:xfrm flipV="1">
            <a:off x="5490087" y="2406580"/>
            <a:ext cx="588348" cy="4672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98B960D-5649-8DF9-C25C-9D2AFD1433FC}"/>
              </a:ext>
            </a:extLst>
          </p:cNvPr>
          <p:cNvCxnSpPr>
            <a:cxnSpLocks/>
            <a:stCxn id="27" idx="0"/>
            <a:endCxn id="34" idx="1"/>
          </p:cNvCxnSpPr>
          <p:nvPr/>
        </p:nvCxnSpPr>
        <p:spPr>
          <a:xfrm flipV="1">
            <a:off x="5490087" y="2406580"/>
            <a:ext cx="588348" cy="10767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C4574B8-559D-83D3-4EF0-A66BC461B3F7}"/>
              </a:ext>
            </a:extLst>
          </p:cNvPr>
          <p:cNvSpPr/>
          <p:nvPr/>
        </p:nvSpPr>
        <p:spPr>
          <a:xfrm>
            <a:off x="6078434" y="1847876"/>
            <a:ext cx="1459047" cy="111740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Transformer</a:t>
            </a:r>
          </a:p>
        </p:txBody>
      </p:sp>
      <p:sp>
        <p:nvSpPr>
          <p:cNvPr id="1414" name="TextBox 1413">
            <a:extLst>
              <a:ext uri="{FF2B5EF4-FFF2-40B4-BE49-F238E27FC236}">
                <a16:creationId xmlns:a16="http://schemas.microsoft.com/office/drawing/2014/main" id="{D7F65382-DAF4-DBF5-CB2E-C2A7CD86145E}"/>
              </a:ext>
            </a:extLst>
          </p:cNvPr>
          <p:cNvSpPr txBox="1"/>
          <p:nvPr/>
        </p:nvSpPr>
        <p:spPr>
          <a:xfrm>
            <a:off x="2011572" y="3167647"/>
            <a:ext cx="1090886" cy="307777"/>
          </a:xfrm>
          <a:prstGeom prst="rect">
            <a:avLst/>
          </a:prstGeom>
          <a:noFill/>
        </p:spPr>
        <p:txBody>
          <a:bodyPr wrap="square">
            <a:spAutoFit/>
          </a:bodyPr>
          <a:lstStyle/>
          <a:p>
            <a:r>
              <a:rPr lang="en-US" sz="1400"/>
              <a:t>50x64</a:t>
            </a:r>
            <a:endParaRPr lang="vi-VN"/>
          </a:p>
        </p:txBody>
      </p:sp>
      <p:sp>
        <p:nvSpPr>
          <p:cNvPr id="1415" name="Rectangle: Rounded Corners 1414">
            <a:extLst>
              <a:ext uri="{FF2B5EF4-FFF2-40B4-BE49-F238E27FC236}">
                <a16:creationId xmlns:a16="http://schemas.microsoft.com/office/drawing/2014/main" id="{A39EB3A7-48B9-CD5F-EBFE-1849BEC5A8BC}"/>
              </a:ext>
            </a:extLst>
          </p:cNvPr>
          <p:cNvSpPr/>
          <p:nvPr/>
        </p:nvSpPr>
        <p:spPr>
          <a:xfrm>
            <a:off x="4293996" y="1355829"/>
            <a:ext cx="345577" cy="2431841"/>
          </a:xfrm>
          <a:prstGeom prst="round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2C441116-17AF-6542-9CF5-8002C96194F1}"/>
              </a:ext>
            </a:extLst>
          </p:cNvPr>
          <p:cNvSpPr txBox="1"/>
          <p:nvPr/>
        </p:nvSpPr>
        <p:spPr>
          <a:xfrm>
            <a:off x="694258" y="889519"/>
            <a:ext cx="4572000" cy="307777"/>
          </a:xfrm>
          <a:prstGeom prst="rect">
            <a:avLst/>
          </a:prstGeom>
          <a:noFill/>
        </p:spPr>
        <p:txBody>
          <a:bodyPr wrap="square">
            <a:spAutoFit/>
          </a:bodyPr>
          <a:lstStyle/>
          <a:p>
            <a:r>
              <a:rPr lang="vi-VN" b="1">
                <a:latin typeface="Roboto Slab" pitchFamily="2" charset="0"/>
                <a:ea typeface="Roboto Slab" pitchFamily="2" charset="0"/>
                <a:cs typeface="Roboto Slab" pitchFamily="2" charset="0"/>
              </a:rPr>
              <a:t>Xét ví dụ </a:t>
            </a:r>
            <a:r>
              <a:rPr lang="en-US" b="1" err="1">
                <a:latin typeface="Roboto Slab" pitchFamily="2" charset="0"/>
                <a:ea typeface="Roboto Slab" pitchFamily="2" charset="0"/>
                <a:cs typeface="Roboto Slab" pitchFamily="2" charset="0"/>
              </a:rPr>
              <a:t>trên</a:t>
            </a:r>
            <a:r>
              <a:rPr lang="en-US" b="1">
                <a:latin typeface="Roboto Slab" pitchFamily="2" charset="0"/>
                <a:ea typeface="Roboto Slab" pitchFamily="2" charset="0"/>
                <a:cs typeface="Roboto Slab" pitchFamily="2" charset="0"/>
              </a:rPr>
              <a:t> 1 </a:t>
            </a:r>
            <a:r>
              <a:rPr lang="en-US" b="1" err="1">
                <a:latin typeface="Roboto Slab" pitchFamily="2" charset="0"/>
                <a:ea typeface="Roboto Slab" pitchFamily="2" charset="0"/>
                <a:cs typeface="Roboto Slab" pitchFamily="2" charset="0"/>
              </a:rPr>
              <a:t>giây</a:t>
            </a:r>
            <a:r>
              <a:rPr lang="en-US" b="1">
                <a:latin typeface="Roboto Slab" pitchFamily="2" charset="0"/>
                <a:ea typeface="Roboto Slab" pitchFamily="2" charset="0"/>
                <a:cs typeface="Roboto Slab" pitchFamily="2" charset="0"/>
              </a:rPr>
              <a:t> </a:t>
            </a:r>
            <a:r>
              <a:rPr lang="en-US" b="1" err="1">
                <a:latin typeface="Roboto Slab" pitchFamily="2" charset="0"/>
                <a:ea typeface="Roboto Slab" pitchFamily="2" charset="0"/>
                <a:cs typeface="Roboto Slab" pitchFamily="2" charset="0"/>
              </a:rPr>
              <a:t>âm</a:t>
            </a:r>
            <a:r>
              <a:rPr lang="en-US" b="1">
                <a:latin typeface="Roboto Slab" pitchFamily="2" charset="0"/>
                <a:ea typeface="Roboto Slab" pitchFamily="2" charset="0"/>
                <a:cs typeface="Roboto Slab" pitchFamily="2" charset="0"/>
              </a:rPr>
              <a:t> </a:t>
            </a:r>
            <a:r>
              <a:rPr lang="en-US" b="1" err="1">
                <a:latin typeface="Roboto Slab" pitchFamily="2" charset="0"/>
                <a:ea typeface="Roboto Slab" pitchFamily="2" charset="0"/>
                <a:cs typeface="Roboto Slab" pitchFamily="2" charset="0"/>
              </a:rPr>
              <a:t>thanh</a:t>
            </a:r>
            <a:endParaRPr lang="vi-VN" b="1">
              <a:latin typeface="Roboto Slab" pitchFamily="2" charset="0"/>
              <a:ea typeface="Roboto Slab" pitchFamily="2" charset="0"/>
              <a:cs typeface="Roboto Slab" pitchFamily="2" charset="0"/>
            </a:endParaRPr>
          </a:p>
        </p:txBody>
      </p:sp>
    </p:spTree>
    <p:extLst>
      <p:ext uri="{BB962C8B-B14F-4D97-AF65-F5344CB8AC3E}">
        <p14:creationId xmlns:p14="http://schemas.microsoft.com/office/powerpoint/2010/main" val="2267604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7" name="Google Shape;1377;p76">
            <a:extLst>
              <a:ext uri="{FF2B5EF4-FFF2-40B4-BE49-F238E27FC236}">
                <a16:creationId xmlns:a16="http://schemas.microsoft.com/office/drawing/2014/main" id="{5BF1CD3C-BBEC-43E4-0AD9-25395730ED3D}"/>
              </a:ext>
            </a:extLst>
          </p:cNvPr>
          <p:cNvSpPr txBox="1">
            <a:spLocks/>
          </p:cNvSpPr>
          <p:nvPr/>
        </p:nvSpPr>
        <p:spPr>
          <a:xfrm flipH="1">
            <a:off x="1459882" y="-101172"/>
            <a:ext cx="5379829" cy="9190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Residual Vector Quantization</a:t>
            </a:r>
          </a:p>
        </p:txBody>
      </p:sp>
      <p:graphicFrame>
        <p:nvGraphicFramePr>
          <p:cNvPr id="11" name="Table 10">
            <a:extLst>
              <a:ext uri="{FF2B5EF4-FFF2-40B4-BE49-F238E27FC236}">
                <a16:creationId xmlns:a16="http://schemas.microsoft.com/office/drawing/2014/main" id="{00BA962A-84FE-834B-9618-639483D3DE78}"/>
              </a:ext>
            </a:extLst>
          </p:cNvPr>
          <p:cNvGraphicFramePr>
            <a:graphicFrameLocks noGrp="1"/>
          </p:cNvGraphicFramePr>
          <p:nvPr>
            <p:extLst>
              <p:ext uri="{D42A27DB-BD31-4B8C-83A1-F6EECF244321}">
                <p14:modId xmlns:p14="http://schemas.microsoft.com/office/powerpoint/2010/main" val="2913290528"/>
              </p:ext>
            </p:extLst>
          </p:nvPr>
        </p:nvGraphicFramePr>
        <p:xfrm>
          <a:off x="2769904" y="804462"/>
          <a:ext cx="1625643" cy="304800"/>
        </p:xfrm>
        <a:graphic>
          <a:graphicData uri="http://schemas.openxmlformats.org/drawingml/2006/table">
            <a:tbl>
              <a:tblPr firstRow="1" bandRow="1">
                <a:tableStyleId>{E7ED9B5E-983A-4F38-8513-562DA994800F}</a:tableStyleId>
              </a:tblPr>
              <a:tblGrid>
                <a:gridCol w="541881">
                  <a:extLst>
                    <a:ext uri="{9D8B030D-6E8A-4147-A177-3AD203B41FA5}">
                      <a16:colId xmlns:a16="http://schemas.microsoft.com/office/drawing/2014/main" val="3103557906"/>
                    </a:ext>
                  </a:extLst>
                </a:gridCol>
                <a:gridCol w="541881">
                  <a:extLst>
                    <a:ext uri="{9D8B030D-6E8A-4147-A177-3AD203B41FA5}">
                      <a16:colId xmlns:a16="http://schemas.microsoft.com/office/drawing/2014/main" val="3274821352"/>
                    </a:ext>
                  </a:extLst>
                </a:gridCol>
                <a:gridCol w="541881">
                  <a:extLst>
                    <a:ext uri="{9D8B030D-6E8A-4147-A177-3AD203B41FA5}">
                      <a16:colId xmlns:a16="http://schemas.microsoft.com/office/drawing/2014/main" val="3320868351"/>
                    </a:ext>
                  </a:extLst>
                </a:gridCol>
              </a:tblGrid>
              <a:tr h="216009">
                <a:tc>
                  <a:txBody>
                    <a:bodyPr/>
                    <a:lstStyle/>
                    <a:p>
                      <a:pPr algn="ctr"/>
                      <a:r>
                        <a:rPr lang="en-US">
                          <a:solidFill>
                            <a:schemeClr val="accent6">
                              <a:lumMod val="10000"/>
                            </a:schemeClr>
                          </a:solidFill>
                        </a:rPr>
                        <a:t>1</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2</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3</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74320"/>
                  </a:ext>
                </a:extLst>
              </a:tr>
            </a:tbl>
          </a:graphicData>
        </a:graphic>
      </p:graphicFrame>
      <p:sp>
        <p:nvSpPr>
          <p:cNvPr id="12" name="TextBox 11">
            <a:extLst>
              <a:ext uri="{FF2B5EF4-FFF2-40B4-BE49-F238E27FC236}">
                <a16:creationId xmlns:a16="http://schemas.microsoft.com/office/drawing/2014/main" id="{92E5AB20-3774-CEFD-B0DD-47478321D2E6}"/>
              </a:ext>
            </a:extLst>
          </p:cNvPr>
          <p:cNvSpPr txBox="1"/>
          <p:nvPr/>
        </p:nvSpPr>
        <p:spPr>
          <a:xfrm>
            <a:off x="2099044" y="801485"/>
            <a:ext cx="857612" cy="307777"/>
          </a:xfrm>
          <a:prstGeom prst="rect">
            <a:avLst/>
          </a:prstGeom>
          <a:noFill/>
        </p:spPr>
        <p:txBody>
          <a:bodyPr wrap="square" rtlCol="0">
            <a:spAutoFit/>
          </a:bodyPr>
          <a:lstStyle/>
          <a:p>
            <a:pPr algn="ctr"/>
            <a:r>
              <a:rPr lang="en-US" b="1">
                <a:solidFill>
                  <a:srgbClr val="FF0000"/>
                </a:solidFill>
              </a:rPr>
              <a:t>F</a:t>
            </a:r>
            <a:r>
              <a:rPr lang="en-US" b="1" baseline="-25000">
                <a:solidFill>
                  <a:srgbClr val="FF0000"/>
                </a:solidFill>
              </a:rPr>
              <a:t>r</a:t>
            </a:r>
            <a:endParaRPr lang="en-US" b="1">
              <a:solidFill>
                <a:srgbClr val="FF0000"/>
              </a:solidFill>
            </a:endParaRPr>
          </a:p>
        </p:txBody>
      </p:sp>
      <p:graphicFrame>
        <p:nvGraphicFramePr>
          <p:cNvPr id="15" name="Table 14">
            <a:extLst>
              <a:ext uri="{FF2B5EF4-FFF2-40B4-BE49-F238E27FC236}">
                <a16:creationId xmlns:a16="http://schemas.microsoft.com/office/drawing/2014/main" id="{303C0751-51C1-581C-F881-06429C22B47A}"/>
              </a:ext>
            </a:extLst>
          </p:cNvPr>
          <p:cNvGraphicFramePr>
            <a:graphicFrameLocks noGrp="1"/>
          </p:cNvGraphicFramePr>
          <p:nvPr>
            <p:extLst>
              <p:ext uri="{D42A27DB-BD31-4B8C-83A1-F6EECF244321}">
                <p14:modId xmlns:p14="http://schemas.microsoft.com/office/powerpoint/2010/main" val="3063459024"/>
              </p:ext>
            </p:extLst>
          </p:nvPr>
        </p:nvGraphicFramePr>
        <p:xfrm>
          <a:off x="-318480" y="3787262"/>
          <a:ext cx="379141" cy="941220"/>
        </p:xfrm>
        <a:graphic>
          <a:graphicData uri="http://schemas.openxmlformats.org/drawingml/2006/table">
            <a:tbl>
              <a:tblPr firstRow="1" bandRow="1">
                <a:tableStyleId>{2D5ABB26-0587-4C30-8999-92F81FD0307C}</a:tableStyleId>
              </a:tblPr>
              <a:tblGrid>
                <a:gridCol w="379141">
                  <a:extLst>
                    <a:ext uri="{9D8B030D-6E8A-4147-A177-3AD203B41FA5}">
                      <a16:colId xmlns:a16="http://schemas.microsoft.com/office/drawing/2014/main" val="3085626789"/>
                    </a:ext>
                  </a:extLst>
                </a:gridCol>
              </a:tblGrid>
              <a:tr h="176380">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6601712"/>
                  </a:ext>
                </a:extLst>
              </a:tr>
              <a:tr h="321460">
                <a:tc>
                  <a:txBody>
                    <a:bodyPr/>
                    <a:lstStyle/>
                    <a:p>
                      <a:pPr algn="ctr"/>
                      <a:r>
                        <a:rPr lang="en-US" b="1"/>
                        <a:t>2</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99880"/>
                  </a:ext>
                </a:extLst>
              </a:tr>
              <a:tr h="314960">
                <a:tc>
                  <a:txBody>
                    <a:bodyPr/>
                    <a:lstStyle/>
                    <a:p>
                      <a:pPr algn="ctr"/>
                      <a:r>
                        <a:rPr lang="en-US" b="1"/>
                        <a:t>3</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826370"/>
                  </a:ext>
                </a:extLst>
              </a:tr>
            </a:tbl>
          </a:graphicData>
        </a:graphic>
      </p:graphicFrame>
      <p:graphicFrame>
        <p:nvGraphicFramePr>
          <p:cNvPr id="18" name="Table 17">
            <a:extLst>
              <a:ext uri="{FF2B5EF4-FFF2-40B4-BE49-F238E27FC236}">
                <a16:creationId xmlns:a16="http://schemas.microsoft.com/office/drawing/2014/main" id="{35739DBF-8FEF-F6C2-352E-FE2EC0627D77}"/>
              </a:ext>
            </a:extLst>
          </p:cNvPr>
          <p:cNvGraphicFramePr>
            <a:graphicFrameLocks noGrp="1"/>
          </p:cNvGraphicFramePr>
          <p:nvPr>
            <p:extLst>
              <p:ext uri="{D42A27DB-BD31-4B8C-83A1-F6EECF244321}">
                <p14:modId xmlns:p14="http://schemas.microsoft.com/office/powerpoint/2010/main" val="3687988556"/>
              </p:ext>
            </p:extLst>
          </p:nvPr>
        </p:nvGraphicFramePr>
        <p:xfrm>
          <a:off x="704756" y="1751684"/>
          <a:ext cx="1484979" cy="1552025"/>
        </p:xfrm>
        <a:graphic>
          <a:graphicData uri="http://schemas.openxmlformats.org/drawingml/2006/table">
            <a:tbl>
              <a:tblPr firstRow="1" bandRow="1">
                <a:tableStyleId>{2D5ABB26-0587-4C30-8999-92F81FD0307C}</a:tableStyleId>
              </a:tblPr>
              <a:tblGrid>
                <a:gridCol w="494993">
                  <a:extLst>
                    <a:ext uri="{9D8B030D-6E8A-4147-A177-3AD203B41FA5}">
                      <a16:colId xmlns:a16="http://schemas.microsoft.com/office/drawing/2014/main" val="386411358"/>
                    </a:ext>
                  </a:extLst>
                </a:gridCol>
                <a:gridCol w="494993">
                  <a:extLst>
                    <a:ext uri="{9D8B030D-6E8A-4147-A177-3AD203B41FA5}">
                      <a16:colId xmlns:a16="http://schemas.microsoft.com/office/drawing/2014/main" val="851230431"/>
                    </a:ext>
                  </a:extLst>
                </a:gridCol>
                <a:gridCol w="494993">
                  <a:extLst>
                    <a:ext uri="{9D8B030D-6E8A-4147-A177-3AD203B41FA5}">
                      <a16:colId xmlns:a16="http://schemas.microsoft.com/office/drawing/2014/main" val="413961193"/>
                    </a:ext>
                  </a:extLst>
                </a:gridCol>
              </a:tblGrid>
              <a:tr h="310405">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0</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3217182"/>
                  </a:ext>
                </a:extLst>
              </a:tr>
              <a:tr h="310405">
                <a:tc>
                  <a:txBody>
                    <a:bodyPr/>
                    <a:lstStyle/>
                    <a:p>
                      <a:pPr algn="ctr"/>
                      <a:r>
                        <a:rPr lang="en-US" b="1"/>
                        <a:t>2</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-5</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3.5</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0169732"/>
                  </a:ext>
                </a:extLst>
              </a:tr>
              <a:tr h="310405">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900862"/>
                  </a:ext>
                </a:extLst>
              </a:tr>
              <a:tr h="310405">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1.5</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2</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927699"/>
                  </a:ext>
                </a:extLst>
              </a:tr>
              <a:tr h="310405">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51382"/>
                  </a:ext>
                </a:extLst>
              </a:tr>
            </a:tbl>
          </a:graphicData>
        </a:graphic>
      </p:graphicFrame>
      <p:sp>
        <p:nvSpPr>
          <p:cNvPr id="20" name="Rectangle: Rounded Corners 19">
            <a:extLst>
              <a:ext uri="{FF2B5EF4-FFF2-40B4-BE49-F238E27FC236}">
                <a16:creationId xmlns:a16="http://schemas.microsoft.com/office/drawing/2014/main" id="{9A14E493-4AE0-9E39-E583-309FCCD04B7B}"/>
              </a:ext>
            </a:extLst>
          </p:cNvPr>
          <p:cNvSpPr/>
          <p:nvPr/>
        </p:nvSpPr>
        <p:spPr>
          <a:xfrm>
            <a:off x="688595" y="2702660"/>
            <a:ext cx="1526682" cy="30480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graphicFrame>
        <p:nvGraphicFramePr>
          <p:cNvPr id="21" name="Table 20">
            <a:extLst>
              <a:ext uri="{FF2B5EF4-FFF2-40B4-BE49-F238E27FC236}">
                <a16:creationId xmlns:a16="http://schemas.microsoft.com/office/drawing/2014/main" id="{5B7AA025-7FD4-7223-4426-1DA6E1BB6EC5}"/>
              </a:ext>
            </a:extLst>
          </p:cNvPr>
          <p:cNvGraphicFramePr>
            <a:graphicFrameLocks noGrp="1"/>
          </p:cNvGraphicFramePr>
          <p:nvPr>
            <p:extLst>
              <p:ext uri="{D42A27DB-BD31-4B8C-83A1-F6EECF244321}">
                <p14:modId xmlns:p14="http://schemas.microsoft.com/office/powerpoint/2010/main" val="921454476"/>
              </p:ext>
            </p:extLst>
          </p:nvPr>
        </p:nvGraphicFramePr>
        <p:xfrm>
          <a:off x="2839400" y="2682679"/>
          <a:ext cx="1625643" cy="304800"/>
        </p:xfrm>
        <a:graphic>
          <a:graphicData uri="http://schemas.openxmlformats.org/drawingml/2006/table">
            <a:tbl>
              <a:tblPr firstRow="1" bandRow="1">
                <a:tableStyleId>{E7ED9B5E-983A-4F38-8513-562DA994800F}</a:tableStyleId>
              </a:tblPr>
              <a:tblGrid>
                <a:gridCol w="541881">
                  <a:extLst>
                    <a:ext uri="{9D8B030D-6E8A-4147-A177-3AD203B41FA5}">
                      <a16:colId xmlns:a16="http://schemas.microsoft.com/office/drawing/2014/main" val="3103557906"/>
                    </a:ext>
                  </a:extLst>
                </a:gridCol>
                <a:gridCol w="541881">
                  <a:extLst>
                    <a:ext uri="{9D8B030D-6E8A-4147-A177-3AD203B41FA5}">
                      <a16:colId xmlns:a16="http://schemas.microsoft.com/office/drawing/2014/main" val="3274821352"/>
                    </a:ext>
                  </a:extLst>
                </a:gridCol>
                <a:gridCol w="541881">
                  <a:extLst>
                    <a:ext uri="{9D8B030D-6E8A-4147-A177-3AD203B41FA5}">
                      <a16:colId xmlns:a16="http://schemas.microsoft.com/office/drawing/2014/main" val="3320868351"/>
                    </a:ext>
                  </a:extLst>
                </a:gridCol>
              </a:tblGrid>
              <a:tr h="216009">
                <a:tc>
                  <a:txBody>
                    <a:bodyPr/>
                    <a:lstStyle/>
                    <a:p>
                      <a:pPr algn="ctr"/>
                      <a:r>
                        <a:rPr lang="en-US">
                          <a:solidFill>
                            <a:schemeClr val="accent6">
                              <a:lumMod val="10000"/>
                            </a:schemeClr>
                          </a:solidFill>
                        </a:rPr>
                        <a:t>1</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1.5</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2</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74320"/>
                  </a:ext>
                </a:extLst>
              </a:tr>
            </a:tbl>
          </a:graphicData>
        </a:graphic>
      </p:graphicFrame>
      <p:sp>
        <p:nvSpPr>
          <p:cNvPr id="22" name="Right Brace 21">
            <a:extLst>
              <a:ext uri="{FF2B5EF4-FFF2-40B4-BE49-F238E27FC236}">
                <a16:creationId xmlns:a16="http://schemas.microsoft.com/office/drawing/2014/main" id="{D918113D-C710-4FF7-84CC-2DE2AADB3C65}"/>
              </a:ext>
            </a:extLst>
          </p:cNvPr>
          <p:cNvSpPr/>
          <p:nvPr/>
        </p:nvSpPr>
        <p:spPr>
          <a:xfrm>
            <a:off x="4565722" y="956180"/>
            <a:ext cx="673608" cy="18788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 name="Arrow: Right 1">
            <a:extLst>
              <a:ext uri="{FF2B5EF4-FFF2-40B4-BE49-F238E27FC236}">
                <a16:creationId xmlns:a16="http://schemas.microsoft.com/office/drawing/2014/main" id="{ECF74F41-142E-8081-16DF-224AE9D8E1EA}"/>
              </a:ext>
            </a:extLst>
          </p:cNvPr>
          <p:cNvSpPr/>
          <p:nvPr/>
        </p:nvSpPr>
        <p:spPr>
          <a:xfrm>
            <a:off x="2542295" y="2785239"/>
            <a:ext cx="110236" cy="123159"/>
          </a:xfrm>
          <a:prstGeom prst="rightArrow">
            <a:avLst/>
          </a:prstGeom>
          <a:solidFill>
            <a:schemeClr val="accent5">
              <a:lumMod val="1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840124F8-D454-6CB5-C53B-D6E2FBB9F069}"/>
              </a:ext>
            </a:extLst>
          </p:cNvPr>
          <p:cNvSpPr txBox="1"/>
          <p:nvPr/>
        </p:nvSpPr>
        <p:spPr>
          <a:xfrm>
            <a:off x="817689" y="1357862"/>
            <a:ext cx="1280022" cy="307777"/>
          </a:xfrm>
          <a:prstGeom prst="rect">
            <a:avLst/>
          </a:prstGeom>
          <a:noFill/>
        </p:spPr>
        <p:txBody>
          <a:bodyPr wrap="square" rtlCol="0">
            <a:spAutoFit/>
          </a:bodyPr>
          <a:lstStyle/>
          <a:p>
            <a:pPr algn="ctr"/>
            <a:r>
              <a:rPr lang="en-US" b="1">
                <a:solidFill>
                  <a:srgbClr val="FF0000"/>
                </a:solidFill>
              </a:rPr>
              <a:t>Codebook 1</a:t>
            </a:r>
          </a:p>
        </p:txBody>
      </p:sp>
      <p:sp>
        <p:nvSpPr>
          <p:cNvPr id="4" name="TextBox 3">
            <a:extLst>
              <a:ext uri="{FF2B5EF4-FFF2-40B4-BE49-F238E27FC236}">
                <a16:creationId xmlns:a16="http://schemas.microsoft.com/office/drawing/2014/main" id="{75739E31-F64A-9BCA-8179-9BEB779311F0}"/>
              </a:ext>
            </a:extLst>
          </p:cNvPr>
          <p:cNvSpPr txBox="1"/>
          <p:nvPr/>
        </p:nvSpPr>
        <p:spPr>
          <a:xfrm>
            <a:off x="284640" y="1751684"/>
            <a:ext cx="328251" cy="307777"/>
          </a:xfrm>
          <a:prstGeom prst="rect">
            <a:avLst/>
          </a:prstGeom>
          <a:noFill/>
        </p:spPr>
        <p:txBody>
          <a:bodyPr wrap="square" rtlCol="0">
            <a:spAutoFit/>
          </a:bodyPr>
          <a:lstStyle/>
          <a:p>
            <a:pPr algn="ctr"/>
            <a:r>
              <a:rPr lang="en-US" b="1">
                <a:solidFill>
                  <a:srgbClr val="FF0000"/>
                </a:solidFill>
              </a:rPr>
              <a:t>1</a:t>
            </a:r>
          </a:p>
        </p:txBody>
      </p:sp>
      <p:sp>
        <p:nvSpPr>
          <p:cNvPr id="5" name="TextBox 4">
            <a:extLst>
              <a:ext uri="{FF2B5EF4-FFF2-40B4-BE49-F238E27FC236}">
                <a16:creationId xmlns:a16="http://schemas.microsoft.com/office/drawing/2014/main" id="{426DC174-16FF-F7FC-7472-E7306D11DA80}"/>
              </a:ext>
            </a:extLst>
          </p:cNvPr>
          <p:cNvSpPr txBox="1"/>
          <p:nvPr/>
        </p:nvSpPr>
        <p:spPr>
          <a:xfrm>
            <a:off x="284640" y="2059461"/>
            <a:ext cx="328251" cy="307777"/>
          </a:xfrm>
          <a:prstGeom prst="rect">
            <a:avLst/>
          </a:prstGeom>
          <a:noFill/>
        </p:spPr>
        <p:txBody>
          <a:bodyPr wrap="square" rtlCol="0">
            <a:spAutoFit/>
          </a:bodyPr>
          <a:lstStyle/>
          <a:p>
            <a:pPr algn="ctr"/>
            <a:r>
              <a:rPr lang="en-US" b="1">
                <a:solidFill>
                  <a:srgbClr val="FF0000"/>
                </a:solidFill>
              </a:rPr>
              <a:t>2</a:t>
            </a:r>
          </a:p>
        </p:txBody>
      </p:sp>
      <p:sp>
        <p:nvSpPr>
          <p:cNvPr id="6" name="TextBox 5">
            <a:extLst>
              <a:ext uri="{FF2B5EF4-FFF2-40B4-BE49-F238E27FC236}">
                <a16:creationId xmlns:a16="http://schemas.microsoft.com/office/drawing/2014/main" id="{47A2530A-EC6E-9049-46E2-35784E7258DA}"/>
              </a:ext>
            </a:extLst>
          </p:cNvPr>
          <p:cNvSpPr txBox="1"/>
          <p:nvPr/>
        </p:nvSpPr>
        <p:spPr>
          <a:xfrm>
            <a:off x="267281" y="2692931"/>
            <a:ext cx="328251" cy="307777"/>
          </a:xfrm>
          <a:prstGeom prst="rect">
            <a:avLst/>
          </a:prstGeom>
          <a:noFill/>
        </p:spPr>
        <p:txBody>
          <a:bodyPr wrap="square" rtlCol="0">
            <a:spAutoFit/>
          </a:bodyPr>
          <a:lstStyle/>
          <a:p>
            <a:pPr algn="ctr"/>
            <a:r>
              <a:rPr lang="en-US" b="1">
                <a:solidFill>
                  <a:srgbClr val="FF0000"/>
                </a:solidFill>
              </a:rPr>
              <a:t>5</a:t>
            </a:r>
          </a:p>
        </p:txBody>
      </p:sp>
      <p:graphicFrame>
        <p:nvGraphicFramePr>
          <p:cNvPr id="8" name="Table 7">
            <a:extLst>
              <a:ext uri="{FF2B5EF4-FFF2-40B4-BE49-F238E27FC236}">
                <a16:creationId xmlns:a16="http://schemas.microsoft.com/office/drawing/2014/main" id="{CC626CDE-E0DF-55C1-C7A6-84D28C3C119E}"/>
              </a:ext>
            </a:extLst>
          </p:cNvPr>
          <p:cNvGraphicFramePr>
            <a:graphicFrameLocks noGrp="1"/>
          </p:cNvGraphicFramePr>
          <p:nvPr>
            <p:extLst>
              <p:ext uri="{D42A27DB-BD31-4B8C-83A1-F6EECF244321}">
                <p14:modId xmlns:p14="http://schemas.microsoft.com/office/powerpoint/2010/main" val="4098299373"/>
              </p:ext>
            </p:extLst>
          </p:nvPr>
        </p:nvGraphicFramePr>
        <p:xfrm>
          <a:off x="5410964" y="1744390"/>
          <a:ext cx="1625643" cy="304800"/>
        </p:xfrm>
        <a:graphic>
          <a:graphicData uri="http://schemas.openxmlformats.org/drawingml/2006/table">
            <a:tbl>
              <a:tblPr firstRow="1" bandRow="1">
                <a:tableStyleId>{E7ED9B5E-983A-4F38-8513-562DA994800F}</a:tableStyleId>
              </a:tblPr>
              <a:tblGrid>
                <a:gridCol w="541881">
                  <a:extLst>
                    <a:ext uri="{9D8B030D-6E8A-4147-A177-3AD203B41FA5}">
                      <a16:colId xmlns:a16="http://schemas.microsoft.com/office/drawing/2014/main" val="3103557906"/>
                    </a:ext>
                  </a:extLst>
                </a:gridCol>
                <a:gridCol w="541881">
                  <a:extLst>
                    <a:ext uri="{9D8B030D-6E8A-4147-A177-3AD203B41FA5}">
                      <a16:colId xmlns:a16="http://schemas.microsoft.com/office/drawing/2014/main" val="3274821352"/>
                    </a:ext>
                  </a:extLst>
                </a:gridCol>
                <a:gridCol w="541881">
                  <a:extLst>
                    <a:ext uri="{9D8B030D-6E8A-4147-A177-3AD203B41FA5}">
                      <a16:colId xmlns:a16="http://schemas.microsoft.com/office/drawing/2014/main" val="3320868351"/>
                    </a:ext>
                  </a:extLst>
                </a:gridCol>
              </a:tblGrid>
              <a:tr h="216009">
                <a:tc>
                  <a:txBody>
                    <a:bodyPr/>
                    <a:lstStyle/>
                    <a:p>
                      <a:pPr algn="ctr"/>
                      <a:r>
                        <a:rPr lang="en-US">
                          <a:solidFill>
                            <a:schemeClr val="accent6">
                              <a:lumMod val="10000"/>
                            </a:schemeClr>
                          </a:solidFill>
                        </a:rPr>
                        <a:t>0</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0.5</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1</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74320"/>
                  </a:ext>
                </a:extLst>
              </a:tr>
            </a:tbl>
          </a:graphicData>
        </a:graphic>
      </p:graphicFrame>
      <p:sp>
        <p:nvSpPr>
          <p:cNvPr id="9" name="TextBox 8">
            <a:extLst>
              <a:ext uri="{FF2B5EF4-FFF2-40B4-BE49-F238E27FC236}">
                <a16:creationId xmlns:a16="http://schemas.microsoft.com/office/drawing/2014/main" id="{88E04ED6-582E-2AE2-74E8-9624308D13DC}"/>
              </a:ext>
            </a:extLst>
          </p:cNvPr>
          <p:cNvSpPr txBox="1"/>
          <p:nvPr/>
        </p:nvSpPr>
        <p:spPr>
          <a:xfrm>
            <a:off x="3012210" y="2995932"/>
            <a:ext cx="1280022" cy="307777"/>
          </a:xfrm>
          <a:prstGeom prst="rect">
            <a:avLst/>
          </a:prstGeom>
          <a:noFill/>
        </p:spPr>
        <p:txBody>
          <a:bodyPr wrap="square" rtlCol="0">
            <a:spAutoFit/>
          </a:bodyPr>
          <a:lstStyle/>
          <a:p>
            <a:pPr algn="ctr"/>
            <a:r>
              <a:rPr lang="en-US" b="1">
                <a:solidFill>
                  <a:srgbClr val="FF0000"/>
                </a:solidFill>
              </a:rPr>
              <a:t>Entry 5</a:t>
            </a:r>
          </a:p>
        </p:txBody>
      </p:sp>
      <p:sp>
        <p:nvSpPr>
          <p:cNvPr id="10" name="TextBox 9">
            <a:extLst>
              <a:ext uri="{FF2B5EF4-FFF2-40B4-BE49-F238E27FC236}">
                <a16:creationId xmlns:a16="http://schemas.microsoft.com/office/drawing/2014/main" id="{5542F082-CCBD-54ED-B38D-ECDE820DFC0B}"/>
              </a:ext>
            </a:extLst>
          </p:cNvPr>
          <p:cNvSpPr txBox="1"/>
          <p:nvPr/>
        </p:nvSpPr>
        <p:spPr>
          <a:xfrm>
            <a:off x="5479925" y="2032593"/>
            <a:ext cx="1552508" cy="307777"/>
          </a:xfrm>
          <a:prstGeom prst="rect">
            <a:avLst/>
          </a:prstGeom>
          <a:noFill/>
        </p:spPr>
        <p:txBody>
          <a:bodyPr wrap="square" rtlCol="0">
            <a:spAutoFit/>
          </a:bodyPr>
          <a:lstStyle/>
          <a:p>
            <a:pPr algn="ctr"/>
            <a:r>
              <a:rPr lang="en-US" b="1">
                <a:solidFill>
                  <a:srgbClr val="FF0000"/>
                </a:solidFill>
              </a:rPr>
              <a:t>Residual vector</a:t>
            </a:r>
          </a:p>
        </p:txBody>
      </p:sp>
      <p:graphicFrame>
        <p:nvGraphicFramePr>
          <p:cNvPr id="13" name="Table 12">
            <a:extLst>
              <a:ext uri="{FF2B5EF4-FFF2-40B4-BE49-F238E27FC236}">
                <a16:creationId xmlns:a16="http://schemas.microsoft.com/office/drawing/2014/main" id="{3500B777-7944-9DA3-BA1F-CBDEDB7C8949}"/>
              </a:ext>
            </a:extLst>
          </p:cNvPr>
          <p:cNvGraphicFramePr>
            <a:graphicFrameLocks noGrp="1"/>
          </p:cNvGraphicFramePr>
          <p:nvPr>
            <p:extLst>
              <p:ext uri="{D42A27DB-BD31-4B8C-83A1-F6EECF244321}">
                <p14:modId xmlns:p14="http://schemas.microsoft.com/office/powerpoint/2010/main" val="261318709"/>
              </p:ext>
            </p:extLst>
          </p:nvPr>
        </p:nvGraphicFramePr>
        <p:xfrm>
          <a:off x="7277202" y="1112381"/>
          <a:ext cx="1484979" cy="1241620"/>
        </p:xfrm>
        <a:graphic>
          <a:graphicData uri="http://schemas.openxmlformats.org/drawingml/2006/table">
            <a:tbl>
              <a:tblPr firstRow="1" bandRow="1">
                <a:tableStyleId>{2D5ABB26-0587-4C30-8999-92F81FD0307C}</a:tableStyleId>
              </a:tblPr>
              <a:tblGrid>
                <a:gridCol w="494993">
                  <a:extLst>
                    <a:ext uri="{9D8B030D-6E8A-4147-A177-3AD203B41FA5}">
                      <a16:colId xmlns:a16="http://schemas.microsoft.com/office/drawing/2014/main" val="386411358"/>
                    </a:ext>
                  </a:extLst>
                </a:gridCol>
                <a:gridCol w="494993">
                  <a:extLst>
                    <a:ext uri="{9D8B030D-6E8A-4147-A177-3AD203B41FA5}">
                      <a16:colId xmlns:a16="http://schemas.microsoft.com/office/drawing/2014/main" val="851230431"/>
                    </a:ext>
                  </a:extLst>
                </a:gridCol>
                <a:gridCol w="494993">
                  <a:extLst>
                    <a:ext uri="{9D8B030D-6E8A-4147-A177-3AD203B41FA5}">
                      <a16:colId xmlns:a16="http://schemas.microsoft.com/office/drawing/2014/main" val="413961193"/>
                    </a:ext>
                  </a:extLst>
                </a:gridCol>
              </a:tblGrid>
              <a:tr h="310405">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3</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-4</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3217182"/>
                  </a:ext>
                </a:extLst>
              </a:tr>
              <a:tr h="310405">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0</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3</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0169732"/>
                  </a:ext>
                </a:extLst>
              </a:tr>
              <a:tr h="310405">
                <a:tc>
                  <a:txBody>
                    <a:bodyPr/>
                    <a:lstStyle/>
                    <a:p>
                      <a:pPr algn="ctr"/>
                      <a:r>
                        <a:rPr lang="en-US" b="1"/>
                        <a:t>0</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900862"/>
                  </a:ext>
                </a:extLst>
              </a:tr>
              <a:tr h="310405">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51382"/>
                  </a:ext>
                </a:extLst>
              </a:tr>
            </a:tbl>
          </a:graphicData>
        </a:graphic>
      </p:graphicFrame>
      <p:sp>
        <p:nvSpPr>
          <p:cNvPr id="16" name="TextBox 15">
            <a:extLst>
              <a:ext uri="{FF2B5EF4-FFF2-40B4-BE49-F238E27FC236}">
                <a16:creationId xmlns:a16="http://schemas.microsoft.com/office/drawing/2014/main" id="{B9C29FB7-1A75-8CFD-1AE3-F25482E8BD29}"/>
              </a:ext>
            </a:extLst>
          </p:cNvPr>
          <p:cNvSpPr txBox="1"/>
          <p:nvPr/>
        </p:nvSpPr>
        <p:spPr>
          <a:xfrm>
            <a:off x="7390135" y="718559"/>
            <a:ext cx="1280022" cy="307777"/>
          </a:xfrm>
          <a:prstGeom prst="rect">
            <a:avLst/>
          </a:prstGeom>
          <a:noFill/>
        </p:spPr>
        <p:txBody>
          <a:bodyPr wrap="square" rtlCol="0">
            <a:spAutoFit/>
          </a:bodyPr>
          <a:lstStyle/>
          <a:p>
            <a:pPr algn="ctr"/>
            <a:r>
              <a:rPr lang="en-US" b="1">
                <a:solidFill>
                  <a:srgbClr val="FF0000"/>
                </a:solidFill>
              </a:rPr>
              <a:t>Codebook 2</a:t>
            </a:r>
          </a:p>
        </p:txBody>
      </p:sp>
      <p:grpSp>
        <p:nvGrpSpPr>
          <p:cNvPr id="14" name="Group 13">
            <a:extLst>
              <a:ext uri="{FF2B5EF4-FFF2-40B4-BE49-F238E27FC236}">
                <a16:creationId xmlns:a16="http://schemas.microsoft.com/office/drawing/2014/main" id="{820ADF80-FC0D-8C34-5986-A3F566008AF3}"/>
              </a:ext>
            </a:extLst>
          </p:cNvPr>
          <p:cNvGrpSpPr/>
          <p:nvPr/>
        </p:nvGrpSpPr>
        <p:grpSpPr>
          <a:xfrm>
            <a:off x="8783380" y="1109262"/>
            <a:ext cx="328251" cy="938975"/>
            <a:chOff x="8783380" y="1109262"/>
            <a:chExt cx="328251" cy="938975"/>
          </a:xfrm>
        </p:grpSpPr>
        <p:sp>
          <p:nvSpPr>
            <p:cNvPr id="17" name="TextBox 16">
              <a:extLst>
                <a:ext uri="{FF2B5EF4-FFF2-40B4-BE49-F238E27FC236}">
                  <a16:creationId xmlns:a16="http://schemas.microsoft.com/office/drawing/2014/main" id="{B2309B6F-D0D2-8ED3-D084-401792027584}"/>
                </a:ext>
              </a:extLst>
            </p:cNvPr>
            <p:cNvSpPr txBox="1"/>
            <p:nvPr/>
          </p:nvSpPr>
          <p:spPr>
            <a:xfrm>
              <a:off x="8783380" y="1109262"/>
              <a:ext cx="328251" cy="307777"/>
            </a:xfrm>
            <a:prstGeom prst="rect">
              <a:avLst/>
            </a:prstGeom>
            <a:noFill/>
          </p:spPr>
          <p:txBody>
            <a:bodyPr wrap="square" rtlCol="0">
              <a:spAutoFit/>
            </a:bodyPr>
            <a:lstStyle/>
            <a:p>
              <a:pPr algn="ctr"/>
              <a:r>
                <a:rPr lang="en-US" b="1">
                  <a:solidFill>
                    <a:srgbClr val="FF0000"/>
                  </a:solidFill>
                </a:rPr>
                <a:t>1</a:t>
              </a:r>
            </a:p>
          </p:txBody>
        </p:sp>
        <p:sp>
          <p:nvSpPr>
            <p:cNvPr id="19" name="TextBox 18">
              <a:extLst>
                <a:ext uri="{FF2B5EF4-FFF2-40B4-BE49-F238E27FC236}">
                  <a16:creationId xmlns:a16="http://schemas.microsoft.com/office/drawing/2014/main" id="{F52AF882-2F9E-5FC8-C741-ABB0A189DAF3}"/>
                </a:ext>
              </a:extLst>
            </p:cNvPr>
            <p:cNvSpPr txBox="1"/>
            <p:nvPr/>
          </p:nvSpPr>
          <p:spPr>
            <a:xfrm>
              <a:off x="8783380" y="1417039"/>
              <a:ext cx="328251" cy="307777"/>
            </a:xfrm>
            <a:prstGeom prst="rect">
              <a:avLst/>
            </a:prstGeom>
            <a:noFill/>
          </p:spPr>
          <p:txBody>
            <a:bodyPr wrap="square" rtlCol="0">
              <a:spAutoFit/>
            </a:bodyPr>
            <a:lstStyle/>
            <a:p>
              <a:pPr algn="ctr"/>
              <a:r>
                <a:rPr lang="en-US" b="1">
                  <a:solidFill>
                    <a:srgbClr val="FF0000"/>
                  </a:solidFill>
                </a:rPr>
                <a:t>2</a:t>
              </a:r>
            </a:p>
          </p:txBody>
        </p:sp>
        <p:sp>
          <p:nvSpPr>
            <p:cNvPr id="23" name="TextBox 22">
              <a:extLst>
                <a:ext uri="{FF2B5EF4-FFF2-40B4-BE49-F238E27FC236}">
                  <a16:creationId xmlns:a16="http://schemas.microsoft.com/office/drawing/2014/main" id="{38C3F28D-1C5E-CBFB-6C35-702B6F01106A}"/>
                </a:ext>
              </a:extLst>
            </p:cNvPr>
            <p:cNvSpPr txBox="1"/>
            <p:nvPr/>
          </p:nvSpPr>
          <p:spPr>
            <a:xfrm>
              <a:off x="8783380" y="1740460"/>
              <a:ext cx="328251" cy="307777"/>
            </a:xfrm>
            <a:prstGeom prst="rect">
              <a:avLst/>
            </a:prstGeom>
            <a:noFill/>
          </p:spPr>
          <p:txBody>
            <a:bodyPr wrap="square" rtlCol="0">
              <a:spAutoFit/>
            </a:bodyPr>
            <a:lstStyle/>
            <a:p>
              <a:pPr algn="ctr"/>
              <a:r>
                <a:rPr lang="en-US" b="1">
                  <a:solidFill>
                    <a:srgbClr val="FF0000"/>
                  </a:solidFill>
                </a:rPr>
                <a:t>3</a:t>
              </a:r>
            </a:p>
          </p:txBody>
        </p:sp>
      </p:grpSp>
      <p:sp>
        <p:nvSpPr>
          <p:cNvPr id="24" name="Rectangle: Rounded Corners 23">
            <a:extLst>
              <a:ext uri="{FF2B5EF4-FFF2-40B4-BE49-F238E27FC236}">
                <a16:creationId xmlns:a16="http://schemas.microsoft.com/office/drawing/2014/main" id="{25B227AE-79E7-6E00-F84A-9E7836996E7E}"/>
              </a:ext>
            </a:extLst>
          </p:cNvPr>
          <p:cNvSpPr/>
          <p:nvPr/>
        </p:nvSpPr>
        <p:spPr>
          <a:xfrm>
            <a:off x="7277202" y="1727793"/>
            <a:ext cx="1506178" cy="30480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graphicFrame>
        <p:nvGraphicFramePr>
          <p:cNvPr id="34" name="Table 33">
            <a:extLst>
              <a:ext uri="{FF2B5EF4-FFF2-40B4-BE49-F238E27FC236}">
                <a16:creationId xmlns:a16="http://schemas.microsoft.com/office/drawing/2014/main" id="{28D4B185-CF30-A9AF-3605-33AC63F92C2C}"/>
              </a:ext>
            </a:extLst>
          </p:cNvPr>
          <p:cNvGraphicFramePr>
            <a:graphicFrameLocks noGrp="1"/>
          </p:cNvGraphicFramePr>
          <p:nvPr>
            <p:extLst>
              <p:ext uri="{D42A27DB-BD31-4B8C-83A1-F6EECF244321}">
                <p14:modId xmlns:p14="http://schemas.microsoft.com/office/powerpoint/2010/main" val="3510094116"/>
              </p:ext>
            </p:extLst>
          </p:nvPr>
        </p:nvGraphicFramePr>
        <p:xfrm>
          <a:off x="5407002" y="2704618"/>
          <a:ext cx="1625643" cy="304800"/>
        </p:xfrm>
        <a:graphic>
          <a:graphicData uri="http://schemas.openxmlformats.org/drawingml/2006/table">
            <a:tbl>
              <a:tblPr firstRow="1" bandRow="1">
                <a:tableStyleId>{E7ED9B5E-983A-4F38-8513-562DA994800F}</a:tableStyleId>
              </a:tblPr>
              <a:tblGrid>
                <a:gridCol w="541881">
                  <a:extLst>
                    <a:ext uri="{9D8B030D-6E8A-4147-A177-3AD203B41FA5}">
                      <a16:colId xmlns:a16="http://schemas.microsoft.com/office/drawing/2014/main" val="3103557906"/>
                    </a:ext>
                  </a:extLst>
                </a:gridCol>
                <a:gridCol w="541881">
                  <a:extLst>
                    <a:ext uri="{9D8B030D-6E8A-4147-A177-3AD203B41FA5}">
                      <a16:colId xmlns:a16="http://schemas.microsoft.com/office/drawing/2014/main" val="3274821352"/>
                    </a:ext>
                  </a:extLst>
                </a:gridCol>
                <a:gridCol w="541881">
                  <a:extLst>
                    <a:ext uri="{9D8B030D-6E8A-4147-A177-3AD203B41FA5}">
                      <a16:colId xmlns:a16="http://schemas.microsoft.com/office/drawing/2014/main" val="3320868351"/>
                    </a:ext>
                  </a:extLst>
                </a:gridCol>
              </a:tblGrid>
              <a:tr h="216009">
                <a:tc>
                  <a:txBody>
                    <a:bodyPr/>
                    <a:lstStyle/>
                    <a:p>
                      <a:pPr algn="ctr"/>
                      <a:r>
                        <a:rPr lang="en-US">
                          <a:solidFill>
                            <a:schemeClr val="accent6">
                              <a:lumMod val="10000"/>
                            </a:schemeClr>
                          </a:solidFill>
                        </a:rPr>
                        <a:t>0</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1</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1</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74320"/>
                  </a:ext>
                </a:extLst>
              </a:tr>
            </a:tbl>
          </a:graphicData>
        </a:graphic>
      </p:graphicFrame>
      <p:sp>
        <p:nvSpPr>
          <p:cNvPr id="36" name="TextBox 35">
            <a:extLst>
              <a:ext uri="{FF2B5EF4-FFF2-40B4-BE49-F238E27FC236}">
                <a16:creationId xmlns:a16="http://schemas.microsoft.com/office/drawing/2014/main" id="{FBF8A8A1-0FDC-1FCD-8C44-3546FD2D91DB}"/>
              </a:ext>
            </a:extLst>
          </p:cNvPr>
          <p:cNvSpPr txBox="1"/>
          <p:nvPr/>
        </p:nvSpPr>
        <p:spPr>
          <a:xfrm>
            <a:off x="5602168" y="2963463"/>
            <a:ext cx="1280022" cy="307777"/>
          </a:xfrm>
          <a:prstGeom prst="rect">
            <a:avLst/>
          </a:prstGeom>
          <a:noFill/>
        </p:spPr>
        <p:txBody>
          <a:bodyPr wrap="square" rtlCol="0">
            <a:spAutoFit/>
          </a:bodyPr>
          <a:lstStyle/>
          <a:p>
            <a:pPr algn="ctr"/>
            <a:r>
              <a:rPr lang="en-US" b="1">
                <a:solidFill>
                  <a:srgbClr val="FF0000"/>
                </a:solidFill>
              </a:rPr>
              <a:t>Entry 3</a:t>
            </a:r>
          </a:p>
        </p:txBody>
      </p:sp>
      <p:sp>
        <p:nvSpPr>
          <p:cNvPr id="37" name="Right Brace 36">
            <a:extLst>
              <a:ext uri="{FF2B5EF4-FFF2-40B4-BE49-F238E27FC236}">
                <a16:creationId xmlns:a16="http://schemas.microsoft.com/office/drawing/2014/main" id="{515A94E4-1FDC-3B48-6743-EA1F8E550C7D}"/>
              </a:ext>
            </a:extLst>
          </p:cNvPr>
          <p:cNvSpPr/>
          <p:nvPr/>
        </p:nvSpPr>
        <p:spPr>
          <a:xfrm rot="5400000">
            <a:off x="4820661" y="2074663"/>
            <a:ext cx="221364" cy="25848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aphicFrame>
        <p:nvGraphicFramePr>
          <p:cNvPr id="38" name="Table 37">
            <a:extLst>
              <a:ext uri="{FF2B5EF4-FFF2-40B4-BE49-F238E27FC236}">
                <a16:creationId xmlns:a16="http://schemas.microsoft.com/office/drawing/2014/main" id="{F7D5E7D3-205B-FA67-7C99-40FE215BA292}"/>
              </a:ext>
            </a:extLst>
          </p:cNvPr>
          <p:cNvGraphicFramePr>
            <a:graphicFrameLocks noGrp="1"/>
          </p:cNvGraphicFramePr>
          <p:nvPr>
            <p:extLst>
              <p:ext uri="{D42A27DB-BD31-4B8C-83A1-F6EECF244321}">
                <p14:modId xmlns:p14="http://schemas.microsoft.com/office/powerpoint/2010/main" val="2571930706"/>
              </p:ext>
            </p:extLst>
          </p:nvPr>
        </p:nvGraphicFramePr>
        <p:xfrm>
          <a:off x="4118522" y="3504012"/>
          <a:ext cx="1625643" cy="304800"/>
        </p:xfrm>
        <a:graphic>
          <a:graphicData uri="http://schemas.openxmlformats.org/drawingml/2006/table">
            <a:tbl>
              <a:tblPr firstRow="1" bandRow="1">
                <a:tableStyleId>{E7ED9B5E-983A-4F38-8513-562DA994800F}</a:tableStyleId>
              </a:tblPr>
              <a:tblGrid>
                <a:gridCol w="541881">
                  <a:extLst>
                    <a:ext uri="{9D8B030D-6E8A-4147-A177-3AD203B41FA5}">
                      <a16:colId xmlns:a16="http://schemas.microsoft.com/office/drawing/2014/main" val="3103557906"/>
                    </a:ext>
                  </a:extLst>
                </a:gridCol>
                <a:gridCol w="541881">
                  <a:extLst>
                    <a:ext uri="{9D8B030D-6E8A-4147-A177-3AD203B41FA5}">
                      <a16:colId xmlns:a16="http://schemas.microsoft.com/office/drawing/2014/main" val="3274821352"/>
                    </a:ext>
                  </a:extLst>
                </a:gridCol>
                <a:gridCol w="541881">
                  <a:extLst>
                    <a:ext uri="{9D8B030D-6E8A-4147-A177-3AD203B41FA5}">
                      <a16:colId xmlns:a16="http://schemas.microsoft.com/office/drawing/2014/main" val="3320868351"/>
                    </a:ext>
                  </a:extLst>
                </a:gridCol>
              </a:tblGrid>
              <a:tr h="216009">
                <a:tc>
                  <a:txBody>
                    <a:bodyPr/>
                    <a:lstStyle/>
                    <a:p>
                      <a:pPr algn="ctr"/>
                      <a:r>
                        <a:rPr lang="en-US">
                          <a:solidFill>
                            <a:schemeClr val="accent6">
                              <a:lumMod val="10000"/>
                            </a:schemeClr>
                          </a:solidFill>
                        </a:rPr>
                        <a:t>1</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2.5</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3</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74320"/>
                  </a:ext>
                </a:extLst>
              </a:tr>
            </a:tbl>
          </a:graphicData>
        </a:graphic>
      </p:graphicFrame>
      <p:graphicFrame>
        <p:nvGraphicFramePr>
          <p:cNvPr id="39" name="Table 38">
            <a:extLst>
              <a:ext uri="{FF2B5EF4-FFF2-40B4-BE49-F238E27FC236}">
                <a16:creationId xmlns:a16="http://schemas.microsoft.com/office/drawing/2014/main" id="{3E22DEF8-4B38-0369-A9F2-05ACA15E353A}"/>
              </a:ext>
            </a:extLst>
          </p:cNvPr>
          <p:cNvGraphicFramePr>
            <a:graphicFrameLocks noGrp="1"/>
          </p:cNvGraphicFramePr>
          <p:nvPr>
            <p:extLst>
              <p:ext uri="{D42A27DB-BD31-4B8C-83A1-F6EECF244321}">
                <p14:modId xmlns:p14="http://schemas.microsoft.com/office/powerpoint/2010/main" val="354565227"/>
              </p:ext>
            </p:extLst>
          </p:nvPr>
        </p:nvGraphicFramePr>
        <p:xfrm>
          <a:off x="6683023" y="3504012"/>
          <a:ext cx="1625643" cy="304800"/>
        </p:xfrm>
        <a:graphic>
          <a:graphicData uri="http://schemas.openxmlformats.org/drawingml/2006/table">
            <a:tbl>
              <a:tblPr firstRow="1" bandRow="1">
                <a:tableStyleId>{E7ED9B5E-983A-4F38-8513-562DA994800F}</a:tableStyleId>
              </a:tblPr>
              <a:tblGrid>
                <a:gridCol w="541881">
                  <a:extLst>
                    <a:ext uri="{9D8B030D-6E8A-4147-A177-3AD203B41FA5}">
                      <a16:colId xmlns:a16="http://schemas.microsoft.com/office/drawing/2014/main" val="3103557906"/>
                    </a:ext>
                  </a:extLst>
                </a:gridCol>
                <a:gridCol w="541881">
                  <a:extLst>
                    <a:ext uri="{9D8B030D-6E8A-4147-A177-3AD203B41FA5}">
                      <a16:colId xmlns:a16="http://schemas.microsoft.com/office/drawing/2014/main" val="3274821352"/>
                    </a:ext>
                  </a:extLst>
                </a:gridCol>
                <a:gridCol w="541881">
                  <a:extLst>
                    <a:ext uri="{9D8B030D-6E8A-4147-A177-3AD203B41FA5}">
                      <a16:colId xmlns:a16="http://schemas.microsoft.com/office/drawing/2014/main" val="3320868351"/>
                    </a:ext>
                  </a:extLst>
                </a:gridCol>
              </a:tblGrid>
              <a:tr h="216009">
                <a:tc>
                  <a:txBody>
                    <a:bodyPr/>
                    <a:lstStyle/>
                    <a:p>
                      <a:pPr algn="ctr"/>
                      <a:r>
                        <a:rPr lang="en-US">
                          <a:solidFill>
                            <a:schemeClr val="accent6">
                              <a:lumMod val="10000"/>
                            </a:schemeClr>
                          </a:solidFill>
                        </a:rPr>
                        <a:t>1</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2</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3</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74320"/>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8E02980-63E5-C804-9BC9-20A887CEFDC8}"/>
                  </a:ext>
                </a:extLst>
              </p:cNvPr>
              <p:cNvSpPr txBox="1"/>
              <p:nvPr/>
            </p:nvSpPr>
            <p:spPr>
              <a:xfrm>
                <a:off x="5823179" y="3367106"/>
                <a:ext cx="1016532" cy="453137"/>
              </a:xfrm>
              <a:prstGeom prst="rect">
                <a:avLst/>
              </a:prstGeom>
              <a:noFill/>
            </p:spPr>
            <p:txBody>
              <a:bodyPr wrap="square" rtlCol="0">
                <a:spAutoFit/>
              </a:bodyPr>
              <a:lstStyle/>
              <a:p>
                <a:pPr algn="ctr"/>
                <a14:m>
                  <m:oMath xmlns:m="http://schemas.openxmlformats.org/officeDocument/2006/math">
                    <m:r>
                      <a:rPr lang="vi-VN" sz="2400" i="1" smtClean="0">
                        <a:solidFill>
                          <a:srgbClr val="FF0000"/>
                        </a:solidFill>
                        <a:latin typeface="Cambria Math" panose="02040503050406030204" pitchFamily="18" charset="0"/>
                        <a:ea typeface="Cambria Math" panose="02040503050406030204" pitchFamily="18" charset="0"/>
                      </a:rPr>
                      <m:t>≈</m:t>
                    </m:r>
                  </m:oMath>
                </a14:m>
                <a:r>
                  <a:rPr lang="en-US">
                    <a:solidFill>
                      <a:srgbClr val="FF0000"/>
                    </a:solidFill>
                  </a:rPr>
                  <a:t> </a:t>
                </a:r>
                <a:r>
                  <a:rPr lang="en-US" b="1">
                    <a:solidFill>
                      <a:srgbClr val="FF0000"/>
                    </a:solidFill>
                  </a:rPr>
                  <a:t>F</a:t>
                </a:r>
                <a:r>
                  <a:rPr lang="en-US" b="1" baseline="-25000">
                    <a:solidFill>
                      <a:srgbClr val="FF0000"/>
                    </a:solidFill>
                  </a:rPr>
                  <a:t>r</a:t>
                </a:r>
                <a:endParaRPr lang="en-US" b="1">
                  <a:solidFill>
                    <a:srgbClr val="FF0000"/>
                  </a:solidFill>
                </a:endParaRPr>
              </a:p>
            </p:txBody>
          </p:sp>
        </mc:Choice>
        <mc:Fallback xmlns="">
          <p:sp>
            <p:nvSpPr>
              <p:cNvPr id="40" name="TextBox 39">
                <a:extLst>
                  <a:ext uri="{FF2B5EF4-FFF2-40B4-BE49-F238E27FC236}">
                    <a16:creationId xmlns:a16="http://schemas.microsoft.com/office/drawing/2014/main" id="{A8E02980-63E5-C804-9BC9-20A887CEFDC8}"/>
                  </a:ext>
                </a:extLst>
              </p:cNvPr>
              <p:cNvSpPr txBox="1">
                <a:spLocks noRot="1" noChangeAspect="1" noMove="1" noResize="1" noEditPoints="1" noAdjustHandles="1" noChangeArrowheads="1" noChangeShapeType="1" noTextEdit="1"/>
              </p:cNvSpPr>
              <p:nvPr/>
            </p:nvSpPr>
            <p:spPr>
              <a:xfrm>
                <a:off x="5823179" y="3367106"/>
                <a:ext cx="1016532" cy="453137"/>
              </a:xfrm>
              <a:prstGeom prst="rect">
                <a:avLst/>
              </a:prstGeom>
              <a:blipFill>
                <a:blip r:embed="rId4"/>
                <a:stretch>
                  <a:fillRect b="-8000"/>
                </a:stretch>
              </a:blipFill>
            </p:spPr>
            <p:txBody>
              <a:bodyPr/>
              <a:lstStyle/>
              <a:p>
                <a:r>
                  <a:rPr lang="en-US">
                    <a:noFill/>
                  </a:rPr>
                  <a:t> </a:t>
                </a:r>
              </a:p>
            </p:txBody>
          </p:sp>
        </mc:Fallback>
      </mc:AlternateContent>
      <p:cxnSp>
        <p:nvCxnSpPr>
          <p:cNvPr id="43" name="Connector: Elbow 42">
            <a:extLst>
              <a:ext uri="{FF2B5EF4-FFF2-40B4-BE49-F238E27FC236}">
                <a16:creationId xmlns:a16="http://schemas.microsoft.com/office/drawing/2014/main" id="{471D6360-4B9D-564E-7254-8994743D9563}"/>
              </a:ext>
            </a:extLst>
          </p:cNvPr>
          <p:cNvCxnSpPr>
            <a:stCxn id="24" idx="1"/>
            <a:endCxn id="34" idx="3"/>
          </p:cNvCxnSpPr>
          <p:nvPr/>
        </p:nvCxnSpPr>
        <p:spPr>
          <a:xfrm rot="10800000" flipV="1">
            <a:off x="7032646" y="1880192"/>
            <a:ext cx="244557" cy="9768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F5A79DB-5C72-3153-CF7B-13607033DF06}"/>
              </a:ext>
            </a:extLst>
          </p:cNvPr>
          <p:cNvSpPr txBox="1"/>
          <p:nvPr/>
        </p:nvSpPr>
        <p:spPr>
          <a:xfrm>
            <a:off x="3345963" y="1109262"/>
            <a:ext cx="519793" cy="307777"/>
          </a:xfrm>
          <a:prstGeom prst="rect">
            <a:avLst/>
          </a:prstGeom>
          <a:noFill/>
        </p:spPr>
        <p:txBody>
          <a:bodyPr wrap="square">
            <a:spAutoFit/>
          </a:bodyPr>
          <a:lstStyle/>
          <a:p>
            <a:r>
              <a:rPr lang="en-US" sz="1400"/>
              <a:t>1x3</a:t>
            </a:r>
            <a:endParaRPr lang="vi-VN"/>
          </a:p>
        </p:txBody>
      </p:sp>
      <p:sp>
        <p:nvSpPr>
          <p:cNvPr id="46" name="TextBox 45">
            <a:extLst>
              <a:ext uri="{FF2B5EF4-FFF2-40B4-BE49-F238E27FC236}">
                <a16:creationId xmlns:a16="http://schemas.microsoft.com/office/drawing/2014/main" id="{40E62087-85F4-C420-02D3-8D0316908262}"/>
              </a:ext>
            </a:extLst>
          </p:cNvPr>
          <p:cNvSpPr txBox="1"/>
          <p:nvPr/>
        </p:nvSpPr>
        <p:spPr>
          <a:xfrm>
            <a:off x="1136300" y="3348635"/>
            <a:ext cx="608680" cy="307777"/>
          </a:xfrm>
          <a:prstGeom prst="rect">
            <a:avLst/>
          </a:prstGeom>
          <a:noFill/>
        </p:spPr>
        <p:txBody>
          <a:bodyPr wrap="square">
            <a:spAutoFit/>
          </a:bodyPr>
          <a:lstStyle/>
          <a:p>
            <a:r>
              <a:rPr lang="en-US" sz="1400"/>
              <a:t>Mx3</a:t>
            </a:r>
            <a:endParaRPr lang="vi-VN"/>
          </a:p>
        </p:txBody>
      </p:sp>
    </p:spTree>
    <p:extLst>
      <p:ext uri="{BB962C8B-B14F-4D97-AF65-F5344CB8AC3E}">
        <p14:creationId xmlns:p14="http://schemas.microsoft.com/office/powerpoint/2010/main" val="198261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animBg="1"/>
      <p:bldP spid="22" grpId="0" animBg="1"/>
      <p:bldP spid="2" grpId="0" animBg="1"/>
      <p:bldP spid="3" grpId="0"/>
      <p:bldP spid="4" grpId="0"/>
      <p:bldP spid="5" grpId="0"/>
      <p:bldP spid="6" grpId="0"/>
      <p:bldP spid="9" grpId="0"/>
      <p:bldP spid="10" grpId="0"/>
      <p:bldP spid="16" grpId="0"/>
      <p:bldP spid="24" grpId="0" animBg="1"/>
      <p:bldP spid="36" grpId="0"/>
      <p:bldP spid="37" grpId="0" animBg="1"/>
      <p:bldP spid="40" grpId="0"/>
      <p:bldP spid="44"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7" name="Google Shape;1377;p76">
            <a:extLst>
              <a:ext uri="{FF2B5EF4-FFF2-40B4-BE49-F238E27FC236}">
                <a16:creationId xmlns:a16="http://schemas.microsoft.com/office/drawing/2014/main" id="{5BF1CD3C-BBEC-43E4-0AD9-25395730ED3D}"/>
              </a:ext>
            </a:extLst>
          </p:cNvPr>
          <p:cNvSpPr txBox="1">
            <a:spLocks/>
          </p:cNvSpPr>
          <p:nvPr/>
        </p:nvSpPr>
        <p:spPr>
          <a:xfrm flipH="1">
            <a:off x="1459882" y="-101172"/>
            <a:ext cx="5379829" cy="9190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Residual Vector Quantization</a:t>
            </a:r>
          </a:p>
        </p:txBody>
      </p:sp>
      <p:graphicFrame>
        <p:nvGraphicFramePr>
          <p:cNvPr id="11" name="Table 10">
            <a:extLst>
              <a:ext uri="{FF2B5EF4-FFF2-40B4-BE49-F238E27FC236}">
                <a16:creationId xmlns:a16="http://schemas.microsoft.com/office/drawing/2014/main" id="{00BA962A-84FE-834B-9618-639483D3DE78}"/>
              </a:ext>
            </a:extLst>
          </p:cNvPr>
          <p:cNvGraphicFramePr>
            <a:graphicFrameLocks noGrp="1"/>
          </p:cNvGraphicFramePr>
          <p:nvPr/>
        </p:nvGraphicFramePr>
        <p:xfrm>
          <a:off x="2824255" y="959157"/>
          <a:ext cx="1625643" cy="304800"/>
        </p:xfrm>
        <a:graphic>
          <a:graphicData uri="http://schemas.openxmlformats.org/drawingml/2006/table">
            <a:tbl>
              <a:tblPr firstRow="1" bandRow="1">
                <a:tableStyleId>{E7ED9B5E-983A-4F38-8513-562DA994800F}</a:tableStyleId>
              </a:tblPr>
              <a:tblGrid>
                <a:gridCol w="541881">
                  <a:extLst>
                    <a:ext uri="{9D8B030D-6E8A-4147-A177-3AD203B41FA5}">
                      <a16:colId xmlns:a16="http://schemas.microsoft.com/office/drawing/2014/main" val="3103557906"/>
                    </a:ext>
                  </a:extLst>
                </a:gridCol>
                <a:gridCol w="541881">
                  <a:extLst>
                    <a:ext uri="{9D8B030D-6E8A-4147-A177-3AD203B41FA5}">
                      <a16:colId xmlns:a16="http://schemas.microsoft.com/office/drawing/2014/main" val="3274821352"/>
                    </a:ext>
                  </a:extLst>
                </a:gridCol>
                <a:gridCol w="541881">
                  <a:extLst>
                    <a:ext uri="{9D8B030D-6E8A-4147-A177-3AD203B41FA5}">
                      <a16:colId xmlns:a16="http://schemas.microsoft.com/office/drawing/2014/main" val="3320868351"/>
                    </a:ext>
                  </a:extLst>
                </a:gridCol>
              </a:tblGrid>
              <a:tr h="216009">
                <a:tc>
                  <a:txBody>
                    <a:bodyPr/>
                    <a:lstStyle/>
                    <a:p>
                      <a:pPr algn="ctr"/>
                      <a:r>
                        <a:rPr lang="en-US">
                          <a:solidFill>
                            <a:schemeClr val="accent6">
                              <a:lumMod val="10000"/>
                            </a:schemeClr>
                          </a:solidFill>
                        </a:rPr>
                        <a:t>1</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2</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3</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74320"/>
                  </a:ext>
                </a:extLst>
              </a:tr>
            </a:tbl>
          </a:graphicData>
        </a:graphic>
      </p:graphicFrame>
      <p:sp>
        <p:nvSpPr>
          <p:cNvPr id="12" name="TextBox 11">
            <a:extLst>
              <a:ext uri="{FF2B5EF4-FFF2-40B4-BE49-F238E27FC236}">
                <a16:creationId xmlns:a16="http://schemas.microsoft.com/office/drawing/2014/main" id="{92E5AB20-3774-CEFD-B0DD-47478321D2E6}"/>
              </a:ext>
            </a:extLst>
          </p:cNvPr>
          <p:cNvSpPr txBox="1"/>
          <p:nvPr/>
        </p:nvSpPr>
        <p:spPr>
          <a:xfrm>
            <a:off x="2153395" y="956180"/>
            <a:ext cx="857612" cy="307777"/>
          </a:xfrm>
          <a:prstGeom prst="rect">
            <a:avLst/>
          </a:prstGeom>
          <a:noFill/>
        </p:spPr>
        <p:txBody>
          <a:bodyPr wrap="square" rtlCol="0">
            <a:spAutoFit/>
          </a:bodyPr>
          <a:lstStyle/>
          <a:p>
            <a:pPr algn="ctr"/>
            <a:r>
              <a:rPr lang="en-US" b="1">
                <a:solidFill>
                  <a:srgbClr val="FF0000"/>
                </a:solidFill>
              </a:rPr>
              <a:t>F</a:t>
            </a:r>
            <a:r>
              <a:rPr lang="en-US" b="1" baseline="-25000">
                <a:solidFill>
                  <a:srgbClr val="FF0000"/>
                </a:solidFill>
              </a:rPr>
              <a:t>r</a:t>
            </a:r>
            <a:endParaRPr lang="en-US" b="1">
              <a:solidFill>
                <a:srgbClr val="FF0000"/>
              </a:solidFill>
            </a:endParaRPr>
          </a:p>
        </p:txBody>
      </p:sp>
      <p:graphicFrame>
        <p:nvGraphicFramePr>
          <p:cNvPr id="18" name="Table 17">
            <a:extLst>
              <a:ext uri="{FF2B5EF4-FFF2-40B4-BE49-F238E27FC236}">
                <a16:creationId xmlns:a16="http://schemas.microsoft.com/office/drawing/2014/main" id="{35739DBF-8FEF-F6C2-352E-FE2EC0627D77}"/>
              </a:ext>
            </a:extLst>
          </p:cNvPr>
          <p:cNvGraphicFramePr>
            <a:graphicFrameLocks noGrp="1"/>
          </p:cNvGraphicFramePr>
          <p:nvPr/>
        </p:nvGraphicFramePr>
        <p:xfrm>
          <a:off x="535618" y="1862970"/>
          <a:ext cx="1484979" cy="1552025"/>
        </p:xfrm>
        <a:graphic>
          <a:graphicData uri="http://schemas.openxmlformats.org/drawingml/2006/table">
            <a:tbl>
              <a:tblPr firstRow="1" bandRow="1">
                <a:tableStyleId>{2D5ABB26-0587-4C30-8999-92F81FD0307C}</a:tableStyleId>
              </a:tblPr>
              <a:tblGrid>
                <a:gridCol w="494993">
                  <a:extLst>
                    <a:ext uri="{9D8B030D-6E8A-4147-A177-3AD203B41FA5}">
                      <a16:colId xmlns:a16="http://schemas.microsoft.com/office/drawing/2014/main" val="386411358"/>
                    </a:ext>
                  </a:extLst>
                </a:gridCol>
                <a:gridCol w="494993">
                  <a:extLst>
                    <a:ext uri="{9D8B030D-6E8A-4147-A177-3AD203B41FA5}">
                      <a16:colId xmlns:a16="http://schemas.microsoft.com/office/drawing/2014/main" val="851230431"/>
                    </a:ext>
                  </a:extLst>
                </a:gridCol>
                <a:gridCol w="494993">
                  <a:extLst>
                    <a:ext uri="{9D8B030D-6E8A-4147-A177-3AD203B41FA5}">
                      <a16:colId xmlns:a16="http://schemas.microsoft.com/office/drawing/2014/main" val="413961193"/>
                    </a:ext>
                  </a:extLst>
                </a:gridCol>
              </a:tblGrid>
              <a:tr h="310405">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0</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3217182"/>
                  </a:ext>
                </a:extLst>
              </a:tr>
              <a:tr h="310405">
                <a:tc>
                  <a:txBody>
                    <a:bodyPr/>
                    <a:lstStyle/>
                    <a:p>
                      <a:pPr algn="ctr"/>
                      <a:r>
                        <a:rPr lang="en-US" b="1"/>
                        <a:t>2</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-5</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3.5</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0169732"/>
                  </a:ext>
                </a:extLst>
              </a:tr>
              <a:tr h="310405">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900862"/>
                  </a:ext>
                </a:extLst>
              </a:tr>
              <a:tr h="310405">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1.5</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2</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927699"/>
                  </a:ext>
                </a:extLst>
              </a:tr>
              <a:tr h="310405">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51382"/>
                  </a:ext>
                </a:extLst>
              </a:tr>
            </a:tbl>
          </a:graphicData>
        </a:graphic>
      </p:graphicFrame>
      <p:graphicFrame>
        <p:nvGraphicFramePr>
          <p:cNvPr id="21" name="Table 20">
            <a:extLst>
              <a:ext uri="{FF2B5EF4-FFF2-40B4-BE49-F238E27FC236}">
                <a16:creationId xmlns:a16="http://schemas.microsoft.com/office/drawing/2014/main" id="{5B7AA025-7FD4-7223-4426-1DA6E1BB6EC5}"/>
              </a:ext>
            </a:extLst>
          </p:cNvPr>
          <p:cNvGraphicFramePr>
            <a:graphicFrameLocks noGrp="1"/>
          </p:cNvGraphicFramePr>
          <p:nvPr>
            <p:extLst>
              <p:ext uri="{D42A27DB-BD31-4B8C-83A1-F6EECF244321}">
                <p14:modId xmlns:p14="http://schemas.microsoft.com/office/powerpoint/2010/main" val="359269960"/>
              </p:ext>
            </p:extLst>
          </p:nvPr>
        </p:nvGraphicFramePr>
        <p:xfrm>
          <a:off x="6982739" y="1008618"/>
          <a:ext cx="1625643" cy="304800"/>
        </p:xfrm>
        <a:graphic>
          <a:graphicData uri="http://schemas.openxmlformats.org/drawingml/2006/table">
            <a:tbl>
              <a:tblPr firstRow="1" bandRow="1">
                <a:tableStyleId>{E7ED9B5E-983A-4F38-8513-562DA994800F}</a:tableStyleId>
              </a:tblPr>
              <a:tblGrid>
                <a:gridCol w="541881">
                  <a:extLst>
                    <a:ext uri="{9D8B030D-6E8A-4147-A177-3AD203B41FA5}">
                      <a16:colId xmlns:a16="http://schemas.microsoft.com/office/drawing/2014/main" val="3103557906"/>
                    </a:ext>
                  </a:extLst>
                </a:gridCol>
                <a:gridCol w="541881">
                  <a:extLst>
                    <a:ext uri="{9D8B030D-6E8A-4147-A177-3AD203B41FA5}">
                      <a16:colId xmlns:a16="http://schemas.microsoft.com/office/drawing/2014/main" val="3274821352"/>
                    </a:ext>
                  </a:extLst>
                </a:gridCol>
                <a:gridCol w="541881">
                  <a:extLst>
                    <a:ext uri="{9D8B030D-6E8A-4147-A177-3AD203B41FA5}">
                      <a16:colId xmlns:a16="http://schemas.microsoft.com/office/drawing/2014/main" val="3320868351"/>
                    </a:ext>
                  </a:extLst>
                </a:gridCol>
              </a:tblGrid>
              <a:tr h="216009">
                <a:tc>
                  <a:txBody>
                    <a:bodyPr/>
                    <a:lstStyle/>
                    <a:p>
                      <a:pPr algn="ctr"/>
                      <a:r>
                        <a:rPr lang="en-US">
                          <a:solidFill>
                            <a:schemeClr val="accent6">
                              <a:lumMod val="10000"/>
                            </a:schemeClr>
                          </a:solidFill>
                        </a:rPr>
                        <a:t>1</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1.5</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2</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74320"/>
                  </a:ext>
                </a:extLst>
              </a:tr>
            </a:tbl>
          </a:graphicData>
        </a:graphic>
      </p:graphicFrame>
      <p:sp>
        <p:nvSpPr>
          <p:cNvPr id="3" name="TextBox 2">
            <a:extLst>
              <a:ext uri="{FF2B5EF4-FFF2-40B4-BE49-F238E27FC236}">
                <a16:creationId xmlns:a16="http://schemas.microsoft.com/office/drawing/2014/main" id="{840124F8-D454-6CB5-C53B-D6E2FBB9F069}"/>
              </a:ext>
            </a:extLst>
          </p:cNvPr>
          <p:cNvSpPr txBox="1"/>
          <p:nvPr/>
        </p:nvSpPr>
        <p:spPr>
          <a:xfrm>
            <a:off x="648551" y="1469148"/>
            <a:ext cx="1280022" cy="307777"/>
          </a:xfrm>
          <a:prstGeom prst="rect">
            <a:avLst/>
          </a:prstGeom>
          <a:noFill/>
        </p:spPr>
        <p:txBody>
          <a:bodyPr wrap="square" rtlCol="0">
            <a:spAutoFit/>
          </a:bodyPr>
          <a:lstStyle/>
          <a:p>
            <a:pPr algn="ctr"/>
            <a:r>
              <a:rPr lang="en-US" b="1">
                <a:solidFill>
                  <a:srgbClr val="FF0000"/>
                </a:solidFill>
              </a:rPr>
              <a:t>Codebook 1</a:t>
            </a:r>
          </a:p>
        </p:txBody>
      </p:sp>
      <p:sp>
        <p:nvSpPr>
          <p:cNvPr id="9" name="TextBox 8">
            <a:extLst>
              <a:ext uri="{FF2B5EF4-FFF2-40B4-BE49-F238E27FC236}">
                <a16:creationId xmlns:a16="http://schemas.microsoft.com/office/drawing/2014/main" id="{88E04ED6-582E-2AE2-74E8-9624308D13DC}"/>
              </a:ext>
            </a:extLst>
          </p:cNvPr>
          <p:cNvSpPr txBox="1"/>
          <p:nvPr/>
        </p:nvSpPr>
        <p:spPr>
          <a:xfrm>
            <a:off x="7155549" y="1321871"/>
            <a:ext cx="1280022" cy="307777"/>
          </a:xfrm>
          <a:prstGeom prst="rect">
            <a:avLst/>
          </a:prstGeom>
          <a:noFill/>
        </p:spPr>
        <p:txBody>
          <a:bodyPr wrap="square" rtlCol="0">
            <a:spAutoFit/>
          </a:bodyPr>
          <a:lstStyle/>
          <a:p>
            <a:pPr algn="ctr"/>
            <a:r>
              <a:rPr lang="en-US" b="1">
                <a:solidFill>
                  <a:srgbClr val="FF0000"/>
                </a:solidFill>
              </a:rPr>
              <a:t>Entry 5</a:t>
            </a:r>
          </a:p>
        </p:txBody>
      </p:sp>
      <p:graphicFrame>
        <p:nvGraphicFramePr>
          <p:cNvPr id="13" name="Table 12">
            <a:extLst>
              <a:ext uri="{FF2B5EF4-FFF2-40B4-BE49-F238E27FC236}">
                <a16:creationId xmlns:a16="http://schemas.microsoft.com/office/drawing/2014/main" id="{3500B777-7944-9DA3-BA1F-CBDEDB7C8949}"/>
              </a:ext>
            </a:extLst>
          </p:cNvPr>
          <p:cNvGraphicFramePr>
            <a:graphicFrameLocks noGrp="1"/>
          </p:cNvGraphicFramePr>
          <p:nvPr>
            <p:extLst>
              <p:ext uri="{D42A27DB-BD31-4B8C-83A1-F6EECF244321}">
                <p14:modId xmlns:p14="http://schemas.microsoft.com/office/powerpoint/2010/main" val="1203612744"/>
              </p:ext>
            </p:extLst>
          </p:nvPr>
        </p:nvGraphicFramePr>
        <p:xfrm>
          <a:off x="2132649" y="1869984"/>
          <a:ext cx="1484979" cy="1241620"/>
        </p:xfrm>
        <a:graphic>
          <a:graphicData uri="http://schemas.openxmlformats.org/drawingml/2006/table">
            <a:tbl>
              <a:tblPr firstRow="1" bandRow="1">
                <a:tableStyleId>{2D5ABB26-0587-4C30-8999-92F81FD0307C}</a:tableStyleId>
              </a:tblPr>
              <a:tblGrid>
                <a:gridCol w="494993">
                  <a:extLst>
                    <a:ext uri="{9D8B030D-6E8A-4147-A177-3AD203B41FA5}">
                      <a16:colId xmlns:a16="http://schemas.microsoft.com/office/drawing/2014/main" val="386411358"/>
                    </a:ext>
                  </a:extLst>
                </a:gridCol>
                <a:gridCol w="494993">
                  <a:extLst>
                    <a:ext uri="{9D8B030D-6E8A-4147-A177-3AD203B41FA5}">
                      <a16:colId xmlns:a16="http://schemas.microsoft.com/office/drawing/2014/main" val="851230431"/>
                    </a:ext>
                  </a:extLst>
                </a:gridCol>
                <a:gridCol w="494993">
                  <a:extLst>
                    <a:ext uri="{9D8B030D-6E8A-4147-A177-3AD203B41FA5}">
                      <a16:colId xmlns:a16="http://schemas.microsoft.com/office/drawing/2014/main" val="413961193"/>
                    </a:ext>
                  </a:extLst>
                </a:gridCol>
              </a:tblGrid>
              <a:tr h="310405">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3</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-4</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3217182"/>
                  </a:ext>
                </a:extLst>
              </a:tr>
              <a:tr h="310405">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0</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3</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0169732"/>
                  </a:ext>
                </a:extLst>
              </a:tr>
              <a:tr h="310405">
                <a:tc>
                  <a:txBody>
                    <a:bodyPr/>
                    <a:lstStyle/>
                    <a:p>
                      <a:pPr algn="ctr"/>
                      <a:r>
                        <a:rPr lang="en-US" b="1"/>
                        <a:t>0</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1</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900862"/>
                  </a:ext>
                </a:extLst>
              </a:tr>
              <a:tr h="310405">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a:t>…</a:t>
                      </a:r>
                      <a:endParaRPr lang="vi-VN"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51382"/>
                  </a:ext>
                </a:extLst>
              </a:tr>
            </a:tbl>
          </a:graphicData>
        </a:graphic>
      </p:graphicFrame>
      <p:sp>
        <p:nvSpPr>
          <p:cNvPr id="16" name="TextBox 15">
            <a:extLst>
              <a:ext uri="{FF2B5EF4-FFF2-40B4-BE49-F238E27FC236}">
                <a16:creationId xmlns:a16="http://schemas.microsoft.com/office/drawing/2014/main" id="{B9C29FB7-1A75-8CFD-1AE3-F25482E8BD29}"/>
              </a:ext>
            </a:extLst>
          </p:cNvPr>
          <p:cNvSpPr txBox="1"/>
          <p:nvPr/>
        </p:nvSpPr>
        <p:spPr>
          <a:xfrm>
            <a:off x="2221124" y="1483144"/>
            <a:ext cx="1280022" cy="307777"/>
          </a:xfrm>
          <a:prstGeom prst="rect">
            <a:avLst/>
          </a:prstGeom>
          <a:noFill/>
        </p:spPr>
        <p:txBody>
          <a:bodyPr wrap="square" rtlCol="0">
            <a:spAutoFit/>
          </a:bodyPr>
          <a:lstStyle/>
          <a:p>
            <a:pPr algn="ctr"/>
            <a:r>
              <a:rPr lang="en-US" b="1">
                <a:solidFill>
                  <a:srgbClr val="FF0000"/>
                </a:solidFill>
              </a:rPr>
              <a:t>Codebook 2</a:t>
            </a:r>
          </a:p>
        </p:txBody>
      </p:sp>
      <p:graphicFrame>
        <p:nvGraphicFramePr>
          <p:cNvPr id="34" name="Table 33">
            <a:extLst>
              <a:ext uri="{FF2B5EF4-FFF2-40B4-BE49-F238E27FC236}">
                <a16:creationId xmlns:a16="http://schemas.microsoft.com/office/drawing/2014/main" id="{28D4B185-CF30-A9AF-3605-33AC63F92C2C}"/>
              </a:ext>
            </a:extLst>
          </p:cNvPr>
          <p:cNvGraphicFramePr>
            <a:graphicFrameLocks noGrp="1"/>
          </p:cNvGraphicFramePr>
          <p:nvPr>
            <p:extLst>
              <p:ext uri="{D42A27DB-BD31-4B8C-83A1-F6EECF244321}">
                <p14:modId xmlns:p14="http://schemas.microsoft.com/office/powerpoint/2010/main" val="2128338077"/>
              </p:ext>
            </p:extLst>
          </p:nvPr>
        </p:nvGraphicFramePr>
        <p:xfrm>
          <a:off x="6982738" y="1761808"/>
          <a:ext cx="1625643" cy="304800"/>
        </p:xfrm>
        <a:graphic>
          <a:graphicData uri="http://schemas.openxmlformats.org/drawingml/2006/table">
            <a:tbl>
              <a:tblPr firstRow="1" bandRow="1">
                <a:tableStyleId>{E7ED9B5E-983A-4F38-8513-562DA994800F}</a:tableStyleId>
              </a:tblPr>
              <a:tblGrid>
                <a:gridCol w="541881">
                  <a:extLst>
                    <a:ext uri="{9D8B030D-6E8A-4147-A177-3AD203B41FA5}">
                      <a16:colId xmlns:a16="http://schemas.microsoft.com/office/drawing/2014/main" val="3103557906"/>
                    </a:ext>
                  </a:extLst>
                </a:gridCol>
                <a:gridCol w="541881">
                  <a:extLst>
                    <a:ext uri="{9D8B030D-6E8A-4147-A177-3AD203B41FA5}">
                      <a16:colId xmlns:a16="http://schemas.microsoft.com/office/drawing/2014/main" val="3274821352"/>
                    </a:ext>
                  </a:extLst>
                </a:gridCol>
                <a:gridCol w="541881">
                  <a:extLst>
                    <a:ext uri="{9D8B030D-6E8A-4147-A177-3AD203B41FA5}">
                      <a16:colId xmlns:a16="http://schemas.microsoft.com/office/drawing/2014/main" val="3320868351"/>
                    </a:ext>
                  </a:extLst>
                </a:gridCol>
              </a:tblGrid>
              <a:tr h="216009">
                <a:tc>
                  <a:txBody>
                    <a:bodyPr/>
                    <a:lstStyle/>
                    <a:p>
                      <a:pPr algn="ctr"/>
                      <a:r>
                        <a:rPr lang="en-US">
                          <a:solidFill>
                            <a:schemeClr val="accent6">
                              <a:lumMod val="10000"/>
                            </a:schemeClr>
                          </a:solidFill>
                        </a:rPr>
                        <a:t>0</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1</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1</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74320"/>
                  </a:ext>
                </a:extLst>
              </a:tr>
            </a:tbl>
          </a:graphicData>
        </a:graphic>
      </p:graphicFrame>
      <p:sp>
        <p:nvSpPr>
          <p:cNvPr id="36" name="TextBox 35">
            <a:extLst>
              <a:ext uri="{FF2B5EF4-FFF2-40B4-BE49-F238E27FC236}">
                <a16:creationId xmlns:a16="http://schemas.microsoft.com/office/drawing/2014/main" id="{FBF8A8A1-0FDC-1FCD-8C44-3546FD2D91DB}"/>
              </a:ext>
            </a:extLst>
          </p:cNvPr>
          <p:cNvSpPr txBox="1"/>
          <p:nvPr/>
        </p:nvSpPr>
        <p:spPr>
          <a:xfrm>
            <a:off x="7198982" y="2020653"/>
            <a:ext cx="1280022" cy="307777"/>
          </a:xfrm>
          <a:prstGeom prst="rect">
            <a:avLst/>
          </a:prstGeom>
          <a:noFill/>
        </p:spPr>
        <p:txBody>
          <a:bodyPr wrap="square" rtlCol="0">
            <a:spAutoFit/>
          </a:bodyPr>
          <a:lstStyle/>
          <a:p>
            <a:pPr algn="ctr"/>
            <a:r>
              <a:rPr lang="en-US" b="1">
                <a:solidFill>
                  <a:srgbClr val="FF0000"/>
                </a:solidFill>
              </a:rPr>
              <a:t>Entry 3</a:t>
            </a:r>
          </a:p>
        </p:txBody>
      </p:sp>
      <p:sp>
        <p:nvSpPr>
          <p:cNvPr id="25" name="TextBox 24">
            <a:extLst>
              <a:ext uri="{FF2B5EF4-FFF2-40B4-BE49-F238E27FC236}">
                <a16:creationId xmlns:a16="http://schemas.microsoft.com/office/drawing/2014/main" id="{2ED7781C-2179-95DA-A1EC-CDC66B4B2335}"/>
              </a:ext>
            </a:extLst>
          </p:cNvPr>
          <p:cNvSpPr txBox="1"/>
          <p:nvPr/>
        </p:nvSpPr>
        <p:spPr>
          <a:xfrm>
            <a:off x="3612815" y="2847587"/>
            <a:ext cx="3251279" cy="307777"/>
          </a:xfrm>
          <a:prstGeom prst="rect">
            <a:avLst/>
          </a:prstGeom>
          <a:noFill/>
        </p:spPr>
        <p:txBody>
          <a:bodyPr wrap="square">
            <a:spAutoFit/>
          </a:bodyPr>
          <a:lstStyle/>
          <a:p>
            <a:pPr algn="ctr"/>
            <a:r>
              <a:rPr lang="en-US" b="1">
                <a:solidFill>
                  <a:srgbClr val="FF0000"/>
                </a:solidFill>
              </a:rPr>
              <a:t>Projecting vector</a:t>
            </a:r>
          </a:p>
        </p:txBody>
      </p:sp>
      <p:cxnSp>
        <p:nvCxnSpPr>
          <p:cNvPr id="27" name="Connector: Elbow 26">
            <a:extLst>
              <a:ext uri="{FF2B5EF4-FFF2-40B4-BE49-F238E27FC236}">
                <a16:creationId xmlns:a16="http://schemas.microsoft.com/office/drawing/2014/main" id="{348D6FC4-EDC2-3952-8E13-5FA89478FEC8}"/>
              </a:ext>
            </a:extLst>
          </p:cNvPr>
          <p:cNvCxnSpPr/>
          <p:nvPr/>
        </p:nvCxnSpPr>
        <p:spPr>
          <a:xfrm>
            <a:off x="3637076" y="1793399"/>
            <a:ext cx="914400"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A1360544-3250-08C1-4EEC-62CF4C2CF3AD}"/>
              </a:ext>
            </a:extLst>
          </p:cNvPr>
          <p:cNvCxnSpPr/>
          <p:nvPr/>
        </p:nvCxnSpPr>
        <p:spPr>
          <a:xfrm rot="10800000" flipV="1">
            <a:off x="5804343" y="1612569"/>
            <a:ext cx="1207008" cy="1099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B7F0ACE5-3029-2862-D8D9-472093B5835C}"/>
              </a:ext>
            </a:extLst>
          </p:cNvPr>
          <p:cNvGraphicFramePr>
            <a:graphicFrameLocks noGrp="1"/>
          </p:cNvGraphicFramePr>
          <p:nvPr>
            <p:extLst>
              <p:ext uri="{D42A27DB-BD31-4B8C-83A1-F6EECF244321}">
                <p14:modId xmlns:p14="http://schemas.microsoft.com/office/powerpoint/2010/main" val="2736314482"/>
              </p:ext>
            </p:extLst>
          </p:nvPr>
        </p:nvGraphicFramePr>
        <p:xfrm>
          <a:off x="4667965" y="2555399"/>
          <a:ext cx="1083762" cy="304800"/>
        </p:xfrm>
        <a:graphic>
          <a:graphicData uri="http://schemas.openxmlformats.org/drawingml/2006/table">
            <a:tbl>
              <a:tblPr firstRow="1" bandRow="1">
                <a:tableStyleId>{E7ED9B5E-983A-4F38-8513-562DA994800F}</a:tableStyleId>
              </a:tblPr>
              <a:tblGrid>
                <a:gridCol w="541881">
                  <a:extLst>
                    <a:ext uri="{9D8B030D-6E8A-4147-A177-3AD203B41FA5}">
                      <a16:colId xmlns:a16="http://schemas.microsoft.com/office/drawing/2014/main" val="3103557906"/>
                    </a:ext>
                  </a:extLst>
                </a:gridCol>
                <a:gridCol w="541881">
                  <a:extLst>
                    <a:ext uri="{9D8B030D-6E8A-4147-A177-3AD203B41FA5}">
                      <a16:colId xmlns:a16="http://schemas.microsoft.com/office/drawing/2014/main" val="3274821352"/>
                    </a:ext>
                  </a:extLst>
                </a:gridCol>
              </a:tblGrid>
              <a:tr h="216009">
                <a:tc>
                  <a:txBody>
                    <a:bodyPr/>
                    <a:lstStyle/>
                    <a:p>
                      <a:pPr algn="ctr"/>
                      <a:r>
                        <a:rPr lang="en-US">
                          <a:solidFill>
                            <a:schemeClr val="accent6">
                              <a:lumMod val="10000"/>
                            </a:schemeClr>
                          </a:solidFill>
                        </a:rPr>
                        <a:t>5</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accent6">
                              <a:lumMod val="10000"/>
                            </a:schemeClr>
                          </a:solidFill>
                        </a:rPr>
                        <a:t>3</a:t>
                      </a:r>
                      <a:endParaRPr lang="vi-VN">
                        <a:solidFill>
                          <a:schemeClr val="accent6">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74320"/>
                  </a:ext>
                </a:extLst>
              </a:tr>
            </a:tbl>
          </a:graphicData>
        </a:graphic>
      </p:graphicFrame>
      <p:sp>
        <p:nvSpPr>
          <p:cNvPr id="2" name="Text Placeholder 2">
            <a:extLst>
              <a:ext uri="{FF2B5EF4-FFF2-40B4-BE49-F238E27FC236}">
                <a16:creationId xmlns:a16="http://schemas.microsoft.com/office/drawing/2014/main" id="{1988D519-E867-2EB6-60B4-CE14DB788A66}"/>
              </a:ext>
            </a:extLst>
          </p:cNvPr>
          <p:cNvSpPr>
            <a:spLocks noGrp="1"/>
          </p:cNvSpPr>
          <p:nvPr/>
        </p:nvSpPr>
        <p:spPr>
          <a:xfrm>
            <a:off x="648551" y="3660180"/>
            <a:ext cx="8274482" cy="357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Source Sans Pro"/>
              <a:buChar char="◎"/>
              <a:defRPr sz="1600" b="0" i="0" u="none" strike="noStrike" cap="none">
                <a:solidFill>
                  <a:schemeClr val="dk1"/>
                </a:solidFill>
                <a:latin typeface="Roboto Slab" pitchFamily="2" charset="0"/>
                <a:ea typeface="Roboto Slab" pitchFamily="2" charset="0"/>
                <a:cs typeface="Roboto Slab" pitchFamily="2" charset="0"/>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9pPr>
          </a:lstStyle>
          <a:p>
            <a:r>
              <a:rPr lang="en-US" err="1"/>
              <a:t>Với</a:t>
            </a:r>
            <a:r>
              <a:rPr lang="en-US"/>
              <a:t> 2 codebooks </a:t>
            </a:r>
            <a:r>
              <a:rPr lang="en-US" err="1"/>
              <a:t>cố</a:t>
            </a:r>
            <a:r>
              <a:rPr lang="en-US"/>
              <a:t> </a:t>
            </a:r>
            <a:r>
              <a:rPr lang="en-US" err="1"/>
              <a:t>định</a:t>
            </a:r>
            <a:r>
              <a:rPr lang="en-US"/>
              <a:t>, </a:t>
            </a:r>
            <a:r>
              <a:rPr lang="en-US" err="1"/>
              <a:t>biểu</a:t>
            </a:r>
            <a:r>
              <a:rPr lang="en-US"/>
              <a:t> </a:t>
            </a:r>
            <a:r>
              <a:rPr lang="en-US" err="1"/>
              <a:t>diễn</a:t>
            </a:r>
            <a:r>
              <a:rPr lang="en-US"/>
              <a:t> </a:t>
            </a:r>
            <a:r>
              <a:rPr lang="en-US" err="1"/>
              <a:t>mỗi</a:t>
            </a:r>
            <a:r>
              <a:rPr lang="en-US"/>
              <a:t> Fr </a:t>
            </a:r>
            <a:r>
              <a:rPr lang="en-US" err="1"/>
              <a:t>chỉ</a:t>
            </a:r>
            <a:r>
              <a:rPr lang="en-US"/>
              <a:t> </a:t>
            </a:r>
            <a:r>
              <a:rPr lang="en-US" err="1"/>
              <a:t>bằng</a:t>
            </a:r>
            <a:r>
              <a:rPr lang="en-US"/>
              <a:t> 1 vector </a:t>
            </a:r>
            <a:r>
              <a:rPr lang="en-US" err="1"/>
              <a:t>tham</a:t>
            </a:r>
            <a:r>
              <a:rPr lang="en-US"/>
              <a:t> </a:t>
            </a:r>
            <a:r>
              <a:rPr lang="en-US" err="1"/>
              <a:t>chiếu</a:t>
            </a:r>
            <a:r>
              <a:rPr lang="en-US"/>
              <a:t> </a:t>
            </a:r>
            <a:r>
              <a:rPr lang="en-US" err="1"/>
              <a:t>có</a:t>
            </a:r>
            <a:r>
              <a:rPr lang="en-US"/>
              <a:t> </a:t>
            </a:r>
            <a:r>
              <a:rPr lang="en-US" err="1"/>
              <a:t>chiều</a:t>
            </a:r>
            <a:r>
              <a:rPr lang="en-US"/>
              <a:t> </a:t>
            </a:r>
            <a:r>
              <a:rPr lang="en-US" err="1"/>
              <a:t>nhỏ</a:t>
            </a:r>
            <a:r>
              <a:rPr lang="en-US"/>
              <a:t> </a:t>
            </a:r>
            <a:r>
              <a:rPr lang="en-US" err="1"/>
              <a:t>hơn</a:t>
            </a:r>
            <a:endParaRPr lang="en-US"/>
          </a:p>
          <a:p>
            <a:r>
              <a:rPr lang="en-US"/>
              <a:t>Trong </a:t>
            </a:r>
            <a:r>
              <a:rPr lang="en-US" err="1"/>
              <a:t>bài</a:t>
            </a:r>
            <a:r>
              <a:rPr lang="en-US"/>
              <a:t> </a:t>
            </a:r>
            <a:r>
              <a:rPr lang="en-US" err="1"/>
              <a:t>báo</a:t>
            </a:r>
            <a:r>
              <a:rPr lang="en-US"/>
              <a:t> </a:t>
            </a:r>
            <a:r>
              <a:rPr lang="en-US" err="1"/>
              <a:t>này</a:t>
            </a:r>
            <a:r>
              <a:rPr lang="en-US"/>
              <a:t>, </a:t>
            </a:r>
            <a:r>
              <a:rPr lang="en-US" err="1"/>
              <a:t>tác</a:t>
            </a:r>
            <a:r>
              <a:rPr lang="en-US"/>
              <a:t> </a:t>
            </a:r>
            <a:r>
              <a:rPr lang="en-US" err="1"/>
              <a:t>giả</a:t>
            </a:r>
            <a:r>
              <a:rPr lang="en-US"/>
              <a:t> </a:t>
            </a:r>
            <a:r>
              <a:rPr lang="en-US" err="1"/>
              <a:t>sử</a:t>
            </a:r>
            <a:r>
              <a:rPr lang="en-US"/>
              <a:t> </a:t>
            </a:r>
            <a:r>
              <a:rPr lang="en-US" err="1"/>
              <a:t>dụng</a:t>
            </a:r>
            <a:r>
              <a:rPr lang="en-US"/>
              <a:t> </a:t>
            </a:r>
            <a:r>
              <a:rPr lang="en-US" b="1"/>
              <a:t>4 codebooks </a:t>
            </a:r>
            <a:r>
              <a:rPr lang="en-US" err="1"/>
              <a:t>cho</a:t>
            </a:r>
            <a:r>
              <a:rPr lang="en-US"/>
              <a:t> </a:t>
            </a:r>
            <a:r>
              <a:rPr lang="en-US" err="1"/>
              <a:t>âm</a:t>
            </a:r>
            <a:r>
              <a:rPr lang="en-US"/>
              <a:t> </a:t>
            </a:r>
            <a:r>
              <a:rPr lang="en-US" err="1"/>
              <a:t>thanh</a:t>
            </a:r>
            <a:r>
              <a:rPr lang="en-US"/>
              <a:t> mono 32kHz</a:t>
            </a:r>
            <a:endParaRPr lang="vi-VN"/>
          </a:p>
        </p:txBody>
      </p:sp>
    </p:spTree>
    <p:extLst>
      <p:ext uri="{BB962C8B-B14F-4D97-AF65-F5344CB8AC3E}">
        <p14:creationId xmlns:p14="http://schemas.microsoft.com/office/powerpoint/2010/main" val="316374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9" grpId="0"/>
      <p:bldP spid="16" grpId="0"/>
      <p:bldP spid="36"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7" name="Google Shape;1377;p76">
            <a:extLst>
              <a:ext uri="{FF2B5EF4-FFF2-40B4-BE49-F238E27FC236}">
                <a16:creationId xmlns:a16="http://schemas.microsoft.com/office/drawing/2014/main" id="{5BF1CD3C-BBEC-43E4-0AD9-25395730ED3D}"/>
              </a:ext>
            </a:extLst>
          </p:cNvPr>
          <p:cNvSpPr txBox="1">
            <a:spLocks/>
          </p:cNvSpPr>
          <p:nvPr/>
        </p:nvSpPr>
        <p:spPr>
          <a:xfrm flipH="1">
            <a:off x="1459883" y="-101172"/>
            <a:ext cx="5914789" cy="1072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Residual Vector Quantization</a:t>
            </a:r>
          </a:p>
        </p:txBody>
      </p:sp>
      <p:pic>
        <p:nvPicPr>
          <p:cNvPr id="4" name="Picture 3">
            <a:extLst>
              <a:ext uri="{FF2B5EF4-FFF2-40B4-BE49-F238E27FC236}">
                <a16:creationId xmlns:a16="http://schemas.microsoft.com/office/drawing/2014/main" id="{DEDFE1CC-2697-FF3F-8DDB-E11144B55F0F}"/>
              </a:ext>
            </a:extLst>
          </p:cNvPr>
          <p:cNvPicPr>
            <a:picLocks noChangeAspect="1"/>
          </p:cNvPicPr>
          <p:nvPr/>
        </p:nvPicPr>
        <p:blipFill rotWithShape="1">
          <a:blip r:embed="rId4"/>
          <a:srcRect b="13023"/>
          <a:stretch/>
        </p:blipFill>
        <p:spPr>
          <a:xfrm>
            <a:off x="2066392" y="807316"/>
            <a:ext cx="4499562" cy="2436920"/>
          </a:xfrm>
          <a:prstGeom prst="rect">
            <a:avLst/>
          </a:prstGeom>
        </p:spPr>
      </p:pic>
      <p:sp>
        <p:nvSpPr>
          <p:cNvPr id="6" name="Rectangle: Rounded Corners 5">
            <a:extLst>
              <a:ext uri="{FF2B5EF4-FFF2-40B4-BE49-F238E27FC236}">
                <a16:creationId xmlns:a16="http://schemas.microsoft.com/office/drawing/2014/main" id="{56DFA870-4547-1516-0DEA-5F57575DB83D}"/>
              </a:ext>
            </a:extLst>
          </p:cNvPr>
          <p:cNvSpPr/>
          <p:nvPr/>
        </p:nvSpPr>
        <p:spPr>
          <a:xfrm>
            <a:off x="2959337" y="1211766"/>
            <a:ext cx="389959" cy="1636247"/>
          </a:xfrm>
          <a:prstGeom prst="roundRect">
            <a:avLst/>
          </a:prstGeom>
          <a:noFill/>
          <a:ln w="28575">
            <a:solidFill>
              <a:schemeClr val="accent6">
                <a:lumMod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18F7C955-CAB5-5E57-2913-9BD84BF52222}"/>
              </a:ext>
            </a:extLst>
          </p:cNvPr>
          <p:cNvSpPr/>
          <p:nvPr/>
        </p:nvSpPr>
        <p:spPr>
          <a:xfrm>
            <a:off x="3349296" y="1208199"/>
            <a:ext cx="370777" cy="1637864"/>
          </a:xfrm>
          <a:prstGeom prst="roundRect">
            <a:avLst/>
          </a:prstGeom>
          <a:noFill/>
          <a:ln w="28575">
            <a:solidFill>
              <a:schemeClr val="accent6">
                <a:lumMod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grpSp>
        <p:nvGrpSpPr>
          <p:cNvPr id="35" name="Group 34">
            <a:extLst>
              <a:ext uri="{FF2B5EF4-FFF2-40B4-BE49-F238E27FC236}">
                <a16:creationId xmlns:a16="http://schemas.microsoft.com/office/drawing/2014/main" id="{1BEABB4D-68FE-4558-70E2-AB545E353B67}"/>
              </a:ext>
            </a:extLst>
          </p:cNvPr>
          <p:cNvGrpSpPr/>
          <p:nvPr/>
        </p:nvGrpSpPr>
        <p:grpSpPr>
          <a:xfrm>
            <a:off x="2244859" y="2842339"/>
            <a:ext cx="957381" cy="753099"/>
            <a:chOff x="2500639" y="3245523"/>
            <a:chExt cx="957381" cy="753099"/>
          </a:xfrm>
        </p:grpSpPr>
        <p:cxnSp>
          <p:nvCxnSpPr>
            <p:cNvPr id="30" name="Connector: Elbow 29">
              <a:extLst>
                <a:ext uri="{FF2B5EF4-FFF2-40B4-BE49-F238E27FC236}">
                  <a16:creationId xmlns:a16="http://schemas.microsoft.com/office/drawing/2014/main" id="{B81D2910-26A3-ECEA-AF02-47183D1DF03F}"/>
                </a:ext>
              </a:extLst>
            </p:cNvPr>
            <p:cNvCxnSpPr>
              <a:cxnSpLocks/>
            </p:cNvCxnSpPr>
            <p:nvPr/>
          </p:nvCxnSpPr>
          <p:spPr>
            <a:xfrm rot="5400000">
              <a:off x="2880905" y="3357621"/>
              <a:ext cx="507753" cy="283558"/>
            </a:xfrm>
            <a:prstGeom prst="bentConnector3">
              <a:avLst>
                <a:gd name="adj1" fmla="val 66809"/>
              </a:avLst>
            </a:prstGeom>
            <a:ln>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FD65F88-70D3-CADF-4C54-028B4C8701AF}"/>
                </a:ext>
              </a:extLst>
            </p:cNvPr>
            <p:cNvSpPr txBox="1"/>
            <p:nvPr/>
          </p:nvSpPr>
          <p:spPr>
            <a:xfrm>
              <a:off x="2500639" y="3721623"/>
              <a:ext cx="957381" cy="276999"/>
            </a:xfrm>
            <a:prstGeom prst="rect">
              <a:avLst/>
            </a:prstGeom>
            <a:noFill/>
          </p:spPr>
          <p:txBody>
            <a:bodyPr wrap="square" rtlCol="0">
              <a:spAutoFit/>
            </a:bodyPr>
            <a:lstStyle/>
            <a:p>
              <a:pPr algn="ctr"/>
              <a:r>
                <a:rPr lang="en-US" sz="1200"/>
                <a:t>Token 1</a:t>
              </a:r>
            </a:p>
          </p:txBody>
        </p:sp>
      </p:grpSp>
      <p:cxnSp>
        <p:nvCxnSpPr>
          <p:cNvPr id="27" name="Connector: Elbow 26">
            <a:extLst>
              <a:ext uri="{FF2B5EF4-FFF2-40B4-BE49-F238E27FC236}">
                <a16:creationId xmlns:a16="http://schemas.microsoft.com/office/drawing/2014/main" id="{1C77FAA9-8DCF-4D0E-9E79-98BA8197F22E}"/>
              </a:ext>
            </a:extLst>
          </p:cNvPr>
          <p:cNvCxnSpPr>
            <a:cxnSpLocks/>
            <a:endCxn id="34" idx="0"/>
          </p:cNvCxnSpPr>
          <p:nvPr/>
        </p:nvCxnSpPr>
        <p:spPr>
          <a:xfrm rot="16200000" flipH="1">
            <a:off x="3219912" y="3039131"/>
            <a:ext cx="492148" cy="129776"/>
          </a:xfrm>
          <a:prstGeom prst="bentConnector3">
            <a:avLst>
              <a:gd name="adj1" fmla="val 67548"/>
            </a:avLst>
          </a:prstGeom>
          <a:ln>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7E2C031-8296-DD28-AA97-0C228F3F2585}"/>
              </a:ext>
            </a:extLst>
          </p:cNvPr>
          <p:cNvSpPr txBox="1"/>
          <p:nvPr/>
        </p:nvSpPr>
        <p:spPr>
          <a:xfrm>
            <a:off x="3126976" y="3318439"/>
            <a:ext cx="807795" cy="276999"/>
          </a:xfrm>
          <a:prstGeom prst="rect">
            <a:avLst/>
          </a:prstGeom>
          <a:noFill/>
        </p:spPr>
        <p:txBody>
          <a:bodyPr wrap="square" rtlCol="0">
            <a:spAutoFit/>
          </a:bodyPr>
          <a:lstStyle/>
          <a:p>
            <a:pPr algn="ctr"/>
            <a:r>
              <a:rPr lang="en-US" sz="1200"/>
              <a:t>Token 2</a:t>
            </a:r>
          </a:p>
        </p:txBody>
      </p:sp>
      <p:sp>
        <p:nvSpPr>
          <p:cNvPr id="16" name="TextBox 15">
            <a:extLst>
              <a:ext uri="{FF2B5EF4-FFF2-40B4-BE49-F238E27FC236}">
                <a16:creationId xmlns:a16="http://schemas.microsoft.com/office/drawing/2014/main" id="{0C7A433B-35DF-B01D-52F3-8B3DD1455590}"/>
              </a:ext>
            </a:extLst>
          </p:cNvPr>
          <p:cNvSpPr txBox="1"/>
          <p:nvPr/>
        </p:nvSpPr>
        <p:spPr>
          <a:xfrm>
            <a:off x="5758159" y="3316554"/>
            <a:ext cx="807795" cy="276999"/>
          </a:xfrm>
          <a:prstGeom prst="rect">
            <a:avLst/>
          </a:prstGeom>
          <a:noFill/>
        </p:spPr>
        <p:txBody>
          <a:bodyPr wrap="square" rtlCol="0">
            <a:spAutoFit/>
          </a:bodyPr>
          <a:lstStyle/>
          <a:p>
            <a:pPr algn="ctr"/>
            <a:r>
              <a:rPr lang="en-US" sz="1200"/>
              <a:t>Token n</a:t>
            </a:r>
          </a:p>
        </p:txBody>
      </p:sp>
      <p:sp>
        <p:nvSpPr>
          <p:cNvPr id="18" name="TextBox 17">
            <a:extLst>
              <a:ext uri="{FF2B5EF4-FFF2-40B4-BE49-F238E27FC236}">
                <a16:creationId xmlns:a16="http://schemas.microsoft.com/office/drawing/2014/main" id="{0A4BF4BB-7CAB-7F00-C33B-BDF4852B8EB8}"/>
              </a:ext>
            </a:extLst>
          </p:cNvPr>
          <p:cNvSpPr txBox="1"/>
          <p:nvPr/>
        </p:nvSpPr>
        <p:spPr>
          <a:xfrm>
            <a:off x="4389470" y="3318438"/>
            <a:ext cx="807795" cy="276999"/>
          </a:xfrm>
          <a:prstGeom prst="rect">
            <a:avLst/>
          </a:prstGeom>
          <a:noFill/>
        </p:spPr>
        <p:txBody>
          <a:bodyPr wrap="square" rtlCol="0">
            <a:spAutoFit/>
          </a:bodyPr>
          <a:lstStyle/>
          <a:p>
            <a:pPr algn="ctr"/>
            <a:r>
              <a:rPr lang="en-US" sz="1200"/>
              <a:t>…</a:t>
            </a:r>
          </a:p>
        </p:txBody>
      </p:sp>
    </p:spTree>
    <p:extLst>
      <p:ext uri="{BB962C8B-B14F-4D97-AF65-F5344CB8AC3E}">
        <p14:creationId xmlns:p14="http://schemas.microsoft.com/office/powerpoint/2010/main" val="1706683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4" grpId="0"/>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7" name="Google Shape;1377;p76">
            <a:extLst>
              <a:ext uri="{FF2B5EF4-FFF2-40B4-BE49-F238E27FC236}">
                <a16:creationId xmlns:a16="http://schemas.microsoft.com/office/drawing/2014/main" id="{5BF1CD3C-BBEC-43E4-0AD9-25395730ED3D}"/>
              </a:ext>
            </a:extLst>
          </p:cNvPr>
          <p:cNvSpPr txBox="1">
            <a:spLocks/>
          </p:cNvSpPr>
          <p:nvPr/>
        </p:nvSpPr>
        <p:spPr>
          <a:xfrm flipH="1">
            <a:off x="1459883" y="-101172"/>
            <a:ext cx="5914789" cy="1072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Residual Vector Quantization</a:t>
            </a:r>
          </a:p>
        </p:txBody>
      </p:sp>
      <p:sp>
        <p:nvSpPr>
          <p:cNvPr id="10" name="Rectangle 9">
            <a:extLst>
              <a:ext uri="{FF2B5EF4-FFF2-40B4-BE49-F238E27FC236}">
                <a16:creationId xmlns:a16="http://schemas.microsoft.com/office/drawing/2014/main" id="{25EB5CE1-ED7D-4396-1B1E-9D8D3F94CB1E}"/>
              </a:ext>
            </a:extLst>
          </p:cNvPr>
          <p:cNvSpPr/>
          <p:nvPr/>
        </p:nvSpPr>
        <p:spPr>
          <a:xfrm>
            <a:off x="2148723" y="1975187"/>
            <a:ext cx="408292" cy="12001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88AE6D3-3C22-F0D1-08F5-1891A512B6E4}"/>
              </a:ext>
            </a:extLst>
          </p:cNvPr>
          <p:cNvCxnSpPr>
            <a:cxnSpLocks/>
            <a:stCxn id="10" idx="3"/>
            <a:endCxn id="14" idx="1"/>
          </p:cNvCxnSpPr>
          <p:nvPr/>
        </p:nvCxnSpPr>
        <p:spPr>
          <a:xfrm flipV="1">
            <a:off x="2557016" y="2574602"/>
            <a:ext cx="386247" cy="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619D97E-2710-B218-D0CE-AA1DB6F07C58}"/>
              </a:ext>
            </a:extLst>
          </p:cNvPr>
          <p:cNvSpPr/>
          <p:nvPr/>
        </p:nvSpPr>
        <p:spPr>
          <a:xfrm>
            <a:off x="2943264" y="2251535"/>
            <a:ext cx="774384" cy="6461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RVQ</a:t>
            </a:r>
          </a:p>
        </p:txBody>
      </p:sp>
      <p:sp>
        <p:nvSpPr>
          <p:cNvPr id="16" name="TextBox 15">
            <a:extLst>
              <a:ext uri="{FF2B5EF4-FFF2-40B4-BE49-F238E27FC236}">
                <a16:creationId xmlns:a16="http://schemas.microsoft.com/office/drawing/2014/main" id="{7644A399-1FA6-D55A-17F9-BC20DD9C34C5}"/>
              </a:ext>
            </a:extLst>
          </p:cNvPr>
          <p:cNvSpPr txBox="1"/>
          <p:nvPr/>
        </p:nvSpPr>
        <p:spPr>
          <a:xfrm>
            <a:off x="1946133" y="1646412"/>
            <a:ext cx="857612" cy="368390"/>
          </a:xfrm>
          <a:prstGeom prst="rect">
            <a:avLst/>
          </a:prstGeom>
          <a:noFill/>
        </p:spPr>
        <p:txBody>
          <a:bodyPr wrap="square" rtlCol="0">
            <a:spAutoFit/>
          </a:bodyPr>
          <a:lstStyle/>
          <a:p>
            <a:pPr algn="ctr"/>
            <a:r>
              <a:rPr lang="en-US"/>
              <a:t>F</a:t>
            </a:r>
            <a:r>
              <a:rPr lang="en-US" baseline="-25000"/>
              <a:t>r</a:t>
            </a:r>
            <a:endParaRPr lang="en-US"/>
          </a:p>
        </p:txBody>
      </p:sp>
      <p:sp>
        <p:nvSpPr>
          <p:cNvPr id="17" name="Rectangle 16">
            <a:extLst>
              <a:ext uri="{FF2B5EF4-FFF2-40B4-BE49-F238E27FC236}">
                <a16:creationId xmlns:a16="http://schemas.microsoft.com/office/drawing/2014/main" id="{CEBAE52E-13A2-4289-7AFA-C6BAAFBB8129}"/>
              </a:ext>
            </a:extLst>
          </p:cNvPr>
          <p:cNvSpPr/>
          <p:nvPr/>
        </p:nvSpPr>
        <p:spPr>
          <a:xfrm rot="5400000">
            <a:off x="4676345" y="1090995"/>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C017F63-4BED-D57E-A525-3224ADD3CE79}"/>
              </a:ext>
            </a:extLst>
          </p:cNvPr>
          <p:cNvCxnSpPr>
            <a:cxnSpLocks/>
            <a:stCxn id="14" idx="3"/>
          </p:cNvCxnSpPr>
          <p:nvPr/>
        </p:nvCxnSpPr>
        <p:spPr>
          <a:xfrm flipV="1">
            <a:off x="3717647" y="2571750"/>
            <a:ext cx="508428" cy="2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344A8EE-FF73-CE46-D8DA-A3A792C65917}"/>
              </a:ext>
            </a:extLst>
          </p:cNvPr>
          <p:cNvCxnSpPr>
            <a:cxnSpLocks/>
          </p:cNvCxnSpPr>
          <p:nvPr/>
        </p:nvCxnSpPr>
        <p:spPr>
          <a:xfrm>
            <a:off x="4665949" y="1504548"/>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5AF7AC-107F-12A4-01D8-C12C818B948A}"/>
              </a:ext>
            </a:extLst>
          </p:cNvPr>
          <p:cNvCxnSpPr>
            <a:cxnSpLocks/>
          </p:cNvCxnSpPr>
          <p:nvPr/>
        </p:nvCxnSpPr>
        <p:spPr>
          <a:xfrm>
            <a:off x="5064279" y="1504548"/>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7494742-109F-AABC-C6E8-EE51A3D3B293}"/>
              </a:ext>
            </a:extLst>
          </p:cNvPr>
          <p:cNvSpPr/>
          <p:nvPr/>
        </p:nvSpPr>
        <p:spPr>
          <a:xfrm rot="5400000">
            <a:off x="4681546" y="1617334"/>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D5902D8-5E7A-F74D-5EA5-B6130052E1A8}"/>
              </a:ext>
            </a:extLst>
          </p:cNvPr>
          <p:cNvCxnSpPr>
            <a:cxnSpLocks/>
          </p:cNvCxnSpPr>
          <p:nvPr/>
        </p:nvCxnSpPr>
        <p:spPr>
          <a:xfrm>
            <a:off x="4665949" y="2030887"/>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40A9C0-73B7-533B-642B-0254BCFC5801}"/>
              </a:ext>
            </a:extLst>
          </p:cNvPr>
          <p:cNvCxnSpPr>
            <a:cxnSpLocks/>
          </p:cNvCxnSpPr>
          <p:nvPr/>
        </p:nvCxnSpPr>
        <p:spPr>
          <a:xfrm>
            <a:off x="5064279" y="2030887"/>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35C183-9978-34B7-0C4E-10C594D25A1E}"/>
              </a:ext>
            </a:extLst>
          </p:cNvPr>
          <p:cNvSpPr/>
          <p:nvPr/>
        </p:nvSpPr>
        <p:spPr>
          <a:xfrm rot="5400000">
            <a:off x="4681546" y="2244818"/>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5C4211BA-C26A-C9C0-0B1E-0A05B19D7D54}"/>
              </a:ext>
            </a:extLst>
          </p:cNvPr>
          <p:cNvCxnSpPr>
            <a:cxnSpLocks/>
          </p:cNvCxnSpPr>
          <p:nvPr/>
        </p:nvCxnSpPr>
        <p:spPr>
          <a:xfrm>
            <a:off x="4665949" y="2658372"/>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3C55FD3-091D-7A48-9CF4-30C7F1934CEB}"/>
              </a:ext>
            </a:extLst>
          </p:cNvPr>
          <p:cNvCxnSpPr>
            <a:cxnSpLocks/>
          </p:cNvCxnSpPr>
          <p:nvPr/>
        </p:nvCxnSpPr>
        <p:spPr>
          <a:xfrm>
            <a:off x="5064279" y="2658372"/>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32B28C2-989F-51E3-94C9-E3AD9F4839F6}"/>
              </a:ext>
            </a:extLst>
          </p:cNvPr>
          <p:cNvSpPr/>
          <p:nvPr/>
        </p:nvSpPr>
        <p:spPr>
          <a:xfrm rot="5400000">
            <a:off x="4681546" y="2872302"/>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AA80908-E36A-0D35-3EEE-080091851302}"/>
              </a:ext>
            </a:extLst>
          </p:cNvPr>
          <p:cNvCxnSpPr>
            <a:cxnSpLocks/>
          </p:cNvCxnSpPr>
          <p:nvPr/>
        </p:nvCxnSpPr>
        <p:spPr>
          <a:xfrm>
            <a:off x="4665949" y="3285855"/>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CD84DB-D9C0-FDDA-DA2B-889E3DA88A9A}"/>
              </a:ext>
            </a:extLst>
          </p:cNvPr>
          <p:cNvCxnSpPr>
            <a:cxnSpLocks/>
          </p:cNvCxnSpPr>
          <p:nvPr/>
        </p:nvCxnSpPr>
        <p:spPr>
          <a:xfrm>
            <a:off x="5064279" y="3285855"/>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0F75B3-00BC-FFAD-BCBF-1CCA3D15B9A7}"/>
              </a:ext>
            </a:extLst>
          </p:cNvPr>
          <p:cNvCxnSpPr>
            <a:cxnSpLocks/>
            <a:endCxn id="34" idx="1"/>
          </p:cNvCxnSpPr>
          <p:nvPr/>
        </p:nvCxnSpPr>
        <p:spPr>
          <a:xfrm>
            <a:off x="5490087" y="1712446"/>
            <a:ext cx="588348" cy="694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B7E0C53-6015-770A-2775-449CE6BC4124}"/>
              </a:ext>
            </a:extLst>
          </p:cNvPr>
          <p:cNvCxnSpPr>
            <a:cxnSpLocks/>
            <a:endCxn id="34" idx="1"/>
          </p:cNvCxnSpPr>
          <p:nvPr/>
        </p:nvCxnSpPr>
        <p:spPr>
          <a:xfrm>
            <a:off x="5496051" y="2185409"/>
            <a:ext cx="582383" cy="2211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CA257B3-9C6A-119C-FC2E-156867EA4AE7}"/>
              </a:ext>
            </a:extLst>
          </p:cNvPr>
          <p:cNvCxnSpPr>
            <a:cxnSpLocks/>
            <a:endCxn id="34" idx="1"/>
          </p:cNvCxnSpPr>
          <p:nvPr/>
        </p:nvCxnSpPr>
        <p:spPr>
          <a:xfrm flipV="1">
            <a:off x="5490087" y="2406580"/>
            <a:ext cx="588348" cy="4672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98B960D-5649-8DF9-C25C-9D2AFD1433FC}"/>
              </a:ext>
            </a:extLst>
          </p:cNvPr>
          <p:cNvCxnSpPr>
            <a:cxnSpLocks/>
            <a:stCxn id="27" idx="0"/>
            <a:endCxn id="34" idx="1"/>
          </p:cNvCxnSpPr>
          <p:nvPr/>
        </p:nvCxnSpPr>
        <p:spPr>
          <a:xfrm flipV="1">
            <a:off x="5490087" y="2406580"/>
            <a:ext cx="588348" cy="10767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C4574B8-559D-83D3-4EF0-A66BC461B3F7}"/>
              </a:ext>
            </a:extLst>
          </p:cNvPr>
          <p:cNvSpPr/>
          <p:nvPr/>
        </p:nvSpPr>
        <p:spPr>
          <a:xfrm>
            <a:off x="6078434" y="1847876"/>
            <a:ext cx="1459047" cy="111740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Transformer</a:t>
            </a:r>
          </a:p>
        </p:txBody>
      </p:sp>
      <p:sp>
        <p:nvSpPr>
          <p:cNvPr id="1415" name="Rectangle: Rounded Corners 1414">
            <a:extLst>
              <a:ext uri="{FF2B5EF4-FFF2-40B4-BE49-F238E27FC236}">
                <a16:creationId xmlns:a16="http://schemas.microsoft.com/office/drawing/2014/main" id="{A39EB3A7-48B9-CD5F-EBFE-1849BEC5A8BC}"/>
              </a:ext>
            </a:extLst>
          </p:cNvPr>
          <p:cNvSpPr/>
          <p:nvPr/>
        </p:nvSpPr>
        <p:spPr>
          <a:xfrm>
            <a:off x="4293996" y="1355829"/>
            <a:ext cx="345577" cy="2431841"/>
          </a:xfrm>
          <a:prstGeom prst="round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37B73132-B59A-414F-9BA0-E6BFC110E8B0}"/>
              </a:ext>
            </a:extLst>
          </p:cNvPr>
          <p:cNvSpPr txBox="1"/>
          <p:nvPr/>
        </p:nvSpPr>
        <p:spPr>
          <a:xfrm>
            <a:off x="1942967" y="3155682"/>
            <a:ext cx="1492213" cy="523220"/>
          </a:xfrm>
          <a:prstGeom prst="rect">
            <a:avLst/>
          </a:prstGeom>
          <a:noFill/>
        </p:spPr>
        <p:txBody>
          <a:bodyPr wrap="square">
            <a:spAutoFit/>
          </a:bodyPr>
          <a:lstStyle/>
          <a:p>
            <a:r>
              <a:rPr lang="en-US" sz="1400"/>
              <a:t>Flattened </a:t>
            </a:r>
          </a:p>
          <a:p>
            <a:r>
              <a:rPr lang="en-US" sz="1400"/>
              <a:t>vector</a:t>
            </a:r>
            <a:endParaRPr lang="vi-VN"/>
          </a:p>
        </p:txBody>
      </p:sp>
    </p:spTree>
    <p:extLst>
      <p:ext uri="{BB962C8B-B14F-4D97-AF65-F5344CB8AC3E}">
        <p14:creationId xmlns:p14="http://schemas.microsoft.com/office/powerpoint/2010/main" val="1065964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sp>
        <p:nvSpPr>
          <p:cNvPr id="58" name="Google Shape;58;p3"/>
          <p:cNvSpPr txBox="1"/>
          <p:nvPr/>
        </p:nvSpPr>
        <p:spPr>
          <a:xfrm>
            <a:off x="3385875" y="2098650"/>
            <a:ext cx="2372400" cy="94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0E78C0"/>
                </a:solidFill>
                <a:latin typeface="Exo 2"/>
                <a:ea typeface="Exo 2"/>
                <a:cs typeface="Exo 2"/>
                <a:sym typeface="Exo 2"/>
              </a:rPr>
              <a:t>TABLE OF CONTENTS</a:t>
            </a:r>
            <a:endParaRPr sz="1400" b="0" i="0" u="none" strike="noStrike" cap="none">
              <a:solidFill>
                <a:srgbClr val="000000"/>
              </a:solidFill>
              <a:latin typeface="Arial"/>
              <a:ea typeface="Arial"/>
              <a:cs typeface="Arial"/>
              <a:sym typeface="Arial"/>
            </a:endParaRPr>
          </a:p>
        </p:txBody>
      </p:sp>
      <p:sp>
        <p:nvSpPr>
          <p:cNvPr id="59" name="Google Shape;59;p3"/>
          <p:cNvSpPr txBox="1"/>
          <p:nvPr/>
        </p:nvSpPr>
        <p:spPr>
          <a:xfrm>
            <a:off x="810545" y="835453"/>
            <a:ext cx="1558620" cy="5778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a:solidFill>
                  <a:srgbClr val="0E78C0"/>
                </a:solidFill>
                <a:latin typeface="Calibri"/>
                <a:cs typeface="Calibri"/>
              </a:rPr>
              <a:t>INTRODUCTION</a:t>
            </a:r>
            <a:endParaRPr lang="en-US" sz="1600" b="1" i="0" u="none" strike="noStrike" cap="none">
              <a:solidFill>
                <a:srgbClr val="0E78C0"/>
              </a:solidFill>
              <a:latin typeface="Calibri"/>
              <a:cs typeface="Calibri"/>
            </a:endParaRPr>
          </a:p>
        </p:txBody>
      </p:sp>
      <p:sp>
        <p:nvSpPr>
          <p:cNvPr id="60" name="Google Shape;60;p3"/>
          <p:cNvSpPr txBox="1"/>
          <p:nvPr/>
        </p:nvSpPr>
        <p:spPr>
          <a:xfrm>
            <a:off x="6838179" y="2207434"/>
            <a:ext cx="1232866"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rgbClr val="0E78C0"/>
                </a:solidFill>
                <a:latin typeface="Calibri"/>
                <a:cs typeface="Calibri"/>
              </a:rPr>
              <a:t>MODELING</a:t>
            </a:r>
            <a:endParaRPr lang="en-US" sz="1600" b="1" i="0" u="none" strike="noStrike" cap="none">
              <a:solidFill>
                <a:srgbClr val="0E78C0"/>
              </a:solidFill>
              <a:latin typeface="Calibri"/>
              <a:cs typeface="Calibri"/>
            </a:endParaRPr>
          </a:p>
        </p:txBody>
      </p:sp>
      <p:sp>
        <p:nvSpPr>
          <p:cNvPr id="61" name="Google Shape;61;p3"/>
          <p:cNvSpPr txBox="1"/>
          <p:nvPr/>
        </p:nvSpPr>
        <p:spPr>
          <a:xfrm>
            <a:off x="2048905" y="869850"/>
            <a:ext cx="1107600" cy="577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US" sz="3600" b="1" i="0" u="none" strike="noStrike" cap="none">
                <a:solidFill>
                  <a:srgbClr val="0E78C0"/>
                </a:solidFill>
                <a:latin typeface="Exo 2"/>
                <a:ea typeface="Exo 2"/>
                <a:cs typeface="Exo 2"/>
                <a:sym typeface="Exo 2"/>
              </a:rPr>
              <a:t>01</a:t>
            </a:r>
            <a:endParaRPr sz="1400" b="0" i="0" u="none" strike="noStrike" cap="none">
              <a:solidFill>
                <a:srgbClr val="000000"/>
              </a:solidFill>
              <a:latin typeface="Arial"/>
              <a:ea typeface="Arial"/>
              <a:cs typeface="Arial"/>
              <a:sym typeface="Arial"/>
            </a:endParaRPr>
          </a:p>
        </p:txBody>
      </p:sp>
      <p:sp>
        <p:nvSpPr>
          <p:cNvPr id="62" name="Google Shape;62;p3"/>
          <p:cNvSpPr txBox="1"/>
          <p:nvPr/>
        </p:nvSpPr>
        <p:spPr>
          <a:xfrm>
            <a:off x="2105406" y="2823436"/>
            <a:ext cx="1107600" cy="577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600"/>
              <a:buFont typeface="Arial"/>
              <a:buNone/>
            </a:pPr>
            <a:endParaRPr sz="3600" b="1" i="0" u="none" strike="noStrike" cap="none">
              <a:solidFill>
                <a:srgbClr val="0E78C0"/>
              </a:solidFill>
              <a:latin typeface="Exo 2"/>
              <a:ea typeface="Exo 2"/>
              <a:cs typeface="Exo 2"/>
              <a:sym typeface="Exo 2"/>
            </a:endParaRPr>
          </a:p>
        </p:txBody>
      </p:sp>
      <p:sp>
        <p:nvSpPr>
          <p:cNvPr id="63" name="Google Shape;63;p3"/>
          <p:cNvSpPr txBox="1"/>
          <p:nvPr/>
        </p:nvSpPr>
        <p:spPr>
          <a:xfrm>
            <a:off x="2105406" y="1858711"/>
            <a:ext cx="1107600" cy="577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US" sz="3600" b="1" i="0" u="none" strike="noStrike" cap="none">
                <a:solidFill>
                  <a:srgbClr val="0E78C0"/>
                </a:solidFill>
                <a:latin typeface="Exo 2"/>
                <a:ea typeface="Exo 2"/>
                <a:cs typeface="Exo 2"/>
                <a:sym typeface="Exo 2"/>
              </a:rPr>
              <a:t>02</a:t>
            </a:r>
            <a:endParaRPr sz="1400" b="0" i="0" u="none" strike="noStrike" cap="none">
              <a:solidFill>
                <a:srgbClr val="000000"/>
              </a:solidFill>
              <a:latin typeface="Arial"/>
              <a:ea typeface="Arial"/>
              <a:cs typeface="Arial"/>
              <a:sym typeface="Arial"/>
            </a:endParaRPr>
          </a:p>
        </p:txBody>
      </p:sp>
      <p:cxnSp>
        <p:nvCxnSpPr>
          <p:cNvPr id="64" name="Google Shape;64;p3"/>
          <p:cNvCxnSpPr>
            <a:cxnSpLocks/>
          </p:cNvCxnSpPr>
          <p:nvPr/>
        </p:nvCxnSpPr>
        <p:spPr>
          <a:xfrm>
            <a:off x="3297225" y="0"/>
            <a:ext cx="0" cy="3806283"/>
          </a:xfrm>
          <a:prstGeom prst="straightConnector1">
            <a:avLst/>
          </a:prstGeom>
          <a:noFill/>
          <a:ln w="9525" cap="flat" cmpd="sng">
            <a:solidFill>
              <a:srgbClr val="0091EA"/>
            </a:solidFill>
            <a:prstDash val="solid"/>
            <a:round/>
            <a:headEnd type="none" w="sm" len="sm"/>
            <a:tailEnd type="none" w="sm" len="sm"/>
          </a:ln>
        </p:spPr>
      </p:cxnSp>
      <p:cxnSp>
        <p:nvCxnSpPr>
          <p:cNvPr id="65" name="Google Shape;65;p3"/>
          <p:cNvCxnSpPr>
            <a:cxnSpLocks/>
          </p:cNvCxnSpPr>
          <p:nvPr/>
        </p:nvCxnSpPr>
        <p:spPr>
          <a:xfrm>
            <a:off x="5861950" y="2098650"/>
            <a:ext cx="0" cy="3062850"/>
          </a:xfrm>
          <a:prstGeom prst="straightConnector1">
            <a:avLst/>
          </a:prstGeom>
          <a:noFill/>
          <a:ln w="9525" cap="flat" cmpd="sng">
            <a:solidFill>
              <a:srgbClr val="0091EA"/>
            </a:solidFill>
            <a:prstDash val="solid"/>
            <a:round/>
            <a:headEnd type="none" w="sm" len="sm"/>
            <a:tailEnd type="none" w="sm" len="sm"/>
          </a:ln>
        </p:spPr>
      </p:cxnSp>
      <p:sp>
        <p:nvSpPr>
          <p:cNvPr id="66" name="Google Shape;66;p3"/>
          <p:cNvSpPr txBox="1"/>
          <p:nvPr/>
        </p:nvSpPr>
        <p:spPr>
          <a:xfrm>
            <a:off x="2454291" y="2908921"/>
            <a:ext cx="1072200" cy="57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E78C0"/>
                </a:solidFill>
                <a:latin typeface="Exo 2"/>
                <a:ea typeface="Exo 2"/>
                <a:cs typeface="Exo 2"/>
                <a:sym typeface="Exo 2"/>
              </a:rPr>
              <a:t>03</a:t>
            </a:r>
            <a:endParaRPr sz="1400" b="0" i="0" u="none" strike="noStrike" cap="none">
              <a:solidFill>
                <a:srgbClr val="000000"/>
              </a:solidFill>
              <a:latin typeface="Arial"/>
              <a:ea typeface="Arial"/>
              <a:cs typeface="Arial"/>
              <a:sym typeface="Arial"/>
            </a:endParaRPr>
          </a:p>
        </p:txBody>
      </p:sp>
      <p:sp>
        <p:nvSpPr>
          <p:cNvPr id="67" name="Google Shape;67;p3"/>
          <p:cNvSpPr txBox="1"/>
          <p:nvPr/>
        </p:nvSpPr>
        <p:spPr>
          <a:xfrm>
            <a:off x="5931144" y="2245636"/>
            <a:ext cx="1072200" cy="57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E78C0"/>
                </a:solidFill>
                <a:latin typeface="Exo 2"/>
                <a:ea typeface="Exo 2"/>
                <a:cs typeface="Exo 2"/>
                <a:sym typeface="Exo 2"/>
              </a:rPr>
              <a:t>04</a:t>
            </a:r>
            <a:endParaRPr sz="1400" b="0" i="0" u="none" strike="noStrike" cap="none">
              <a:solidFill>
                <a:srgbClr val="000000"/>
              </a:solidFill>
              <a:latin typeface="Arial"/>
              <a:ea typeface="Arial"/>
              <a:cs typeface="Arial"/>
              <a:sym typeface="Arial"/>
            </a:endParaRPr>
          </a:p>
        </p:txBody>
      </p:sp>
      <p:sp>
        <p:nvSpPr>
          <p:cNvPr id="68" name="Google Shape;68;p3"/>
          <p:cNvSpPr txBox="1"/>
          <p:nvPr/>
        </p:nvSpPr>
        <p:spPr>
          <a:xfrm>
            <a:off x="386679" y="2937332"/>
            <a:ext cx="1974300" cy="5778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vi-VN" b="1">
                <a:solidFill>
                  <a:srgbClr val="0E78C0"/>
                </a:solidFill>
                <a:latin typeface="Exo 2"/>
                <a:ea typeface="Exo 2"/>
                <a:cs typeface="Exo 2"/>
              </a:rPr>
              <a:t>TRA</a:t>
            </a:r>
            <a:r>
              <a:rPr lang="en-US" b="1">
                <a:solidFill>
                  <a:srgbClr val="0E78C0"/>
                </a:solidFill>
                <a:latin typeface="Exo 2"/>
                <a:ea typeface="Exo 2"/>
                <a:cs typeface="Exo 2"/>
              </a:rPr>
              <a:t>I</a:t>
            </a:r>
            <a:r>
              <a:rPr lang="vi-VN" b="1">
                <a:solidFill>
                  <a:srgbClr val="0E78C0"/>
                </a:solidFill>
                <a:latin typeface="Exo 2"/>
                <a:ea typeface="Exo 2"/>
                <a:cs typeface="Exo 2"/>
              </a:rPr>
              <a:t>NING</a:t>
            </a:r>
            <a:endParaRPr lang="vi-VN" sz="1400" b="1" i="0" u="none" strike="noStrike" cap="none">
              <a:solidFill>
                <a:srgbClr val="0E78C0"/>
              </a:solidFill>
              <a:latin typeface="Exo 2"/>
              <a:ea typeface="Exo 2"/>
              <a:cs typeface="Exo 2"/>
            </a:endParaRPr>
          </a:p>
        </p:txBody>
      </p:sp>
      <p:sp>
        <p:nvSpPr>
          <p:cNvPr id="69" name="Google Shape;69;p3"/>
          <p:cNvSpPr txBox="1"/>
          <p:nvPr/>
        </p:nvSpPr>
        <p:spPr>
          <a:xfrm>
            <a:off x="1239028" y="1901454"/>
            <a:ext cx="1130137" cy="5778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a:solidFill>
                  <a:srgbClr val="0E78C0"/>
                </a:solidFill>
                <a:latin typeface="Calibri"/>
                <a:cs typeface="Calibri"/>
              </a:rPr>
              <a:t>METHOD</a:t>
            </a:r>
            <a:endParaRPr lang="en-US" sz="1600" b="1" i="0" u="none" strike="noStrike" cap="none">
              <a:solidFill>
                <a:srgbClr val="0E78C0"/>
              </a:solidFill>
              <a:latin typeface="Calibri"/>
              <a:ea typeface="Arial"/>
              <a:cs typeface="Calibri"/>
            </a:endParaRPr>
          </a:p>
        </p:txBody>
      </p:sp>
      <p:sp>
        <p:nvSpPr>
          <p:cNvPr id="70" name="Google Shape;70;p3"/>
          <p:cNvSpPr txBox="1"/>
          <p:nvPr/>
        </p:nvSpPr>
        <p:spPr>
          <a:xfrm>
            <a:off x="6838179" y="3237747"/>
            <a:ext cx="1576211" cy="584603"/>
          </a:xfrm>
          <a:prstGeom prst="rect">
            <a:avLst/>
          </a:prstGeom>
          <a:noFill/>
          <a:ln>
            <a:noFill/>
          </a:ln>
        </p:spPr>
        <p:txBody>
          <a:bodyPr spcFirstLastPara="1" wrap="square" lIns="91425" tIns="91425" rIns="91425" bIns="91425" anchor="b" anchorCtr="0">
            <a:noAutofit/>
          </a:bodyPr>
          <a:lstStyle/>
          <a:p>
            <a:pPr>
              <a:buSzPts val="1600"/>
            </a:pPr>
            <a:r>
              <a:rPr lang="en-US" sz="1600" b="1">
                <a:solidFill>
                  <a:srgbClr val="0E78C0"/>
                </a:solidFill>
                <a:latin typeface="Calibri"/>
                <a:cs typeface="Calibri"/>
              </a:rPr>
              <a:t>RESULTS &amp; EVALUATION</a:t>
            </a:r>
            <a:endParaRPr lang="vi-VN"/>
          </a:p>
        </p:txBody>
      </p:sp>
      <p:pic>
        <p:nvPicPr>
          <p:cNvPr id="73" name="Google Shape;73;p3" descr="Icon&#10;&#10;Description automatically generated"/>
          <p:cNvPicPr preferRelativeResize="0"/>
          <p:nvPr/>
        </p:nvPicPr>
        <p:blipFill rotWithShape="1">
          <a:blip r:embed="rId4">
            <a:alphaModFix/>
          </a:blip>
          <a:srcRect/>
          <a:stretch/>
        </p:blipFill>
        <p:spPr>
          <a:xfrm>
            <a:off x="252216" y="172123"/>
            <a:ext cx="884084" cy="475510"/>
          </a:xfrm>
          <a:prstGeom prst="rect">
            <a:avLst/>
          </a:prstGeom>
          <a:noFill/>
          <a:ln>
            <a:noFill/>
          </a:ln>
        </p:spPr>
      </p:pic>
      <p:sp>
        <p:nvSpPr>
          <p:cNvPr id="2" name="Google Shape;67;p3">
            <a:extLst>
              <a:ext uri="{FF2B5EF4-FFF2-40B4-BE49-F238E27FC236}">
                <a16:creationId xmlns:a16="http://schemas.microsoft.com/office/drawing/2014/main" id="{48C14BC6-28D1-BA2E-F707-EABDD2BA4C7B}"/>
              </a:ext>
            </a:extLst>
          </p:cNvPr>
          <p:cNvSpPr txBox="1"/>
          <p:nvPr/>
        </p:nvSpPr>
        <p:spPr>
          <a:xfrm>
            <a:off x="5927811" y="3119102"/>
            <a:ext cx="1072200" cy="57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E78C0"/>
                </a:solidFill>
                <a:latin typeface="Exo 2"/>
                <a:ea typeface="Exo 2"/>
                <a:cs typeface="Exo 2"/>
                <a:sym typeface="Exo 2"/>
              </a:rPr>
              <a:t>05</a:t>
            </a:r>
            <a:endParaRPr sz="1400" b="0" i="0" u="none" strike="noStrike" cap="none">
              <a:solidFill>
                <a:srgbClr val="000000"/>
              </a:solidFill>
              <a:latin typeface="Arial"/>
              <a:ea typeface="Arial"/>
              <a:cs typeface="Arial"/>
              <a:sym typeface="Arial"/>
            </a:endParaRPr>
          </a:p>
        </p:txBody>
      </p:sp>
      <p:sp>
        <p:nvSpPr>
          <p:cNvPr id="3" name="Google Shape;67;p3">
            <a:extLst>
              <a:ext uri="{FF2B5EF4-FFF2-40B4-BE49-F238E27FC236}">
                <a16:creationId xmlns:a16="http://schemas.microsoft.com/office/drawing/2014/main" id="{8E482C66-CFB4-C050-1EB8-336829E8AB5F}"/>
              </a:ext>
            </a:extLst>
          </p:cNvPr>
          <p:cNvSpPr txBox="1"/>
          <p:nvPr/>
        </p:nvSpPr>
        <p:spPr>
          <a:xfrm>
            <a:off x="5927811" y="4100477"/>
            <a:ext cx="1072200" cy="57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E78C0"/>
                </a:solidFill>
                <a:latin typeface="Exo 2"/>
                <a:ea typeface="Exo 2"/>
                <a:cs typeface="Exo 2"/>
                <a:sym typeface="Exo 2"/>
              </a:rPr>
              <a:t>06</a:t>
            </a:r>
            <a:endParaRPr sz="1400" b="0" i="0" u="none" strike="noStrike" cap="none">
              <a:solidFill>
                <a:srgbClr val="000000"/>
              </a:solidFill>
              <a:latin typeface="Arial"/>
              <a:ea typeface="Arial"/>
              <a:cs typeface="Arial"/>
              <a:sym typeface="Arial"/>
            </a:endParaRPr>
          </a:p>
        </p:txBody>
      </p:sp>
      <p:sp>
        <p:nvSpPr>
          <p:cNvPr id="4" name="Google Shape;70;p3">
            <a:extLst>
              <a:ext uri="{FF2B5EF4-FFF2-40B4-BE49-F238E27FC236}">
                <a16:creationId xmlns:a16="http://schemas.microsoft.com/office/drawing/2014/main" id="{28288019-17E2-4B11-5218-89F9FB5F5AB0}"/>
              </a:ext>
            </a:extLst>
          </p:cNvPr>
          <p:cNvSpPr txBox="1"/>
          <p:nvPr/>
        </p:nvSpPr>
        <p:spPr>
          <a:xfrm>
            <a:off x="6838178" y="3992568"/>
            <a:ext cx="1576211" cy="584603"/>
          </a:xfrm>
          <a:prstGeom prst="rect">
            <a:avLst/>
          </a:prstGeom>
          <a:noFill/>
          <a:ln>
            <a:noFill/>
          </a:ln>
        </p:spPr>
        <p:txBody>
          <a:bodyPr spcFirstLastPara="1" wrap="square" lIns="91425" tIns="91425" rIns="91425" bIns="91425" anchor="b" anchorCtr="0">
            <a:noAutofit/>
          </a:bodyPr>
          <a:lstStyle/>
          <a:p>
            <a:pPr>
              <a:buSzPts val="1600"/>
            </a:pPr>
            <a:r>
              <a:rPr lang="en-US" sz="1600" b="1">
                <a:solidFill>
                  <a:srgbClr val="0E78C0"/>
                </a:solidFill>
                <a:latin typeface="Calibri"/>
                <a:cs typeface="Calibri"/>
              </a:rPr>
              <a:t>CONCLUSION</a:t>
            </a:r>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7" name="Google Shape;1377;p76">
            <a:extLst>
              <a:ext uri="{FF2B5EF4-FFF2-40B4-BE49-F238E27FC236}">
                <a16:creationId xmlns:a16="http://schemas.microsoft.com/office/drawing/2014/main" id="{5BF1CD3C-BBEC-43E4-0AD9-25395730ED3D}"/>
              </a:ext>
            </a:extLst>
          </p:cNvPr>
          <p:cNvSpPr txBox="1">
            <a:spLocks/>
          </p:cNvSpPr>
          <p:nvPr/>
        </p:nvSpPr>
        <p:spPr>
          <a:xfrm flipH="1">
            <a:off x="1459883" y="-101172"/>
            <a:ext cx="5914789" cy="1072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Residual Vector Quantization</a:t>
            </a:r>
          </a:p>
        </p:txBody>
      </p:sp>
      <p:sp>
        <p:nvSpPr>
          <p:cNvPr id="10" name="Rectangle 9">
            <a:extLst>
              <a:ext uri="{FF2B5EF4-FFF2-40B4-BE49-F238E27FC236}">
                <a16:creationId xmlns:a16="http://schemas.microsoft.com/office/drawing/2014/main" id="{25EB5CE1-ED7D-4396-1B1E-9D8D3F94CB1E}"/>
              </a:ext>
            </a:extLst>
          </p:cNvPr>
          <p:cNvSpPr/>
          <p:nvPr/>
        </p:nvSpPr>
        <p:spPr>
          <a:xfrm>
            <a:off x="1916947" y="1779063"/>
            <a:ext cx="408292" cy="12001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80684F4-3F44-D332-5428-F3315615DD23}"/>
              </a:ext>
            </a:extLst>
          </p:cNvPr>
          <p:cNvSpPr txBox="1"/>
          <p:nvPr/>
        </p:nvSpPr>
        <p:spPr>
          <a:xfrm>
            <a:off x="2728612" y="2919135"/>
            <a:ext cx="1368117" cy="416120"/>
          </a:xfrm>
          <a:prstGeom prst="rect">
            <a:avLst/>
          </a:prstGeom>
          <a:noFill/>
        </p:spPr>
        <p:txBody>
          <a:bodyPr wrap="square" rtlCol="0">
            <a:spAutoFit/>
          </a:bodyPr>
          <a:lstStyle/>
          <a:p>
            <a:pPr algn="ctr"/>
            <a:endParaRPr lang="en-US" sz="1200"/>
          </a:p>
        </p:txBody>
      </p:sp>
      <p:sp>
        <p:nvSpPr>
          <p:cNvPr id="16" name="TextBox 15">
            <a:extLst>
              <a:ext uri="{FF2B5EF4-FFF2-40B4-BE49-F238E27FC236}">
                <a16:creationId xmlns:a16="http://schemas.microsoft.com/office/drawing/2014/main" id="{7644A399-1FA6-D55A-17F9-BC20DD9C34C5}"/>
              </a:ext>
            </a:extLst>
          </p:cNvPr>
          <p:cNvSpPr txBox="1"/>
          <p:nvPr/>
        </p:nvSpPr>
        <p:spPr>
          <a:xfrm>
            <a:off x="1683530" y="1425517"/>
            <a:ext cx="857612" cy="368390"/>
          </a:xfrm>
          <a:prstGeom prst="rect">
            <a:avLst/>
          </a:prstGeom>
          <a:noFill/>
        </p:spPr>
        <p:txBody>
          <a:bodyPr wrap="square" rtlCol="0">
            <a:spAutoFit/>
          </a:bodyPr>
          <a:lstStyle/>
          <a:p>
            <a:pPr algn="ctr"/>
            <a:r>
              <a:rPr lang="en-US"/>
              <a:t>F</a:t>
            </a:r>
            <a:r>
              <a:rPr lang="en-US" baseline="-25000"/>
              <a:t>r</a:t>
            </a:r>
            <a:endParaRPr lang="en-US"/>
          </a:p>
        </p:txBody>
      </p:sp>
      <p:sp>
        <p:nvSpPr>
          <p:cNvPr id="17" name="Rectangle 16">
            <a:extLst>
              <a:ext uri="{FF2B5EF4-FFF2-40B4-BE49-F238E27FC236}">
                <a16:creationId xmlns:a16="http://schemas.microsoft.com/office/drawing/2014/main" id="{CEBAE52E-13A2-4289-7AFA-C6BAAFBB8129}"/>
              </a:ext>
            </a:extLst>
          </p:cNvPr>
          <p:cNvSpPr/>
          <p:nvPr/>
        </p:nvSpPr>
        <p:spPr>
          <a:xfrm rot="5400000">
            <a:off x="5876086" y="1090995"/>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C017F63-4BED-D57E-A525-3224ADD3CE79}"/>
              </a:ext>
            </a:extLst>
          </p:cNvPr>
          <p:cNvCxnSpPr>
            <a:cxnSpLocks/>
            <a:stCxn id="6" idx="3"/>
            <a:endCxn id="17" idx="2"/>
          </p:cNvCxnSpPr>
          <p:nvPr/>
        </p:nvCxnSpPr>
        <p:spPr>
          <a:xfrm>
            <a:off x="4301839" y="1700695"/>
            <a:ext cx="1160694" cy="1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344A8EE-FF73-CE46-D8DA-A3A792C65917}"/>
              </a:ext>
            </a:extLst>
          </p:cNvPr>
          <p:cNvCxnSpPr>
            <a:cxnSpLocks/>
          </p:cNvCxnSpPr>
          <p:nvPr/>
        </p:nvCxnSpPr>
        <p:spPr>
          <a:xfrm>
            <a:off x="5865690" y="1504548"/>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5AF7AC-107F-12A4-01D8-C12C818B948A}"/>
              </a:ext>
            </a:extLst>
          </p:cNvPr>
          <p:cNvCxnSpPr>
            <a:cxnSpLocks/>
          </p:cNvCxnSpPr>
          <p:nvPr/>
        </p:nvCxnSpPr>
        <p:spPr>
          <a:xfrm>
            <a:off x="6264020" y="1504548"/>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7494742-109F-AABC-C6E8-EE51A3D3B293}"/>
              </a:ext>
            </a:extLst>
          </p:cNvPr>
          <p:cNvSpPr/>
          <p:nvPr/>
        </p:nvSpPr>
        <p:spPr>
          <a:xfrm rot="5400000">
            <a:off x="5881287" y="1617334"/>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D5902D8-5E7A-F74D-5EA5-B6130052E1A8}"/>
              </a:ext>
            </a:extLst>
          </p:cNvPr>
          <p:cNvCxnSpPr>
            <a:cxnSpLocks/>
          </p:cNvCxnSpPr>
          <p:nvPr/>
        </p:nvCxnSpPr>
        <p:spPr>
          <a:xfrm>
            <a:off x="5865690" y="2030887"/>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40A9C0-73B7-533B-642B-0254BCFC5801}"/>
              </a:ext>
            </a:extLst>
          </p:cNvPr>
          <p:cNvCxnSpPr>
            <a:cxnSpLocks/>
          </p:cNvCxnSpPr>
          <p:nvPr/>
        </p:nvCxnSpPr>
        <p:spPr>
          <a:xfrm>
            <a:off x="6264020" y="2030887"/>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35C183-9978-34B7-0C4E-10C594D25A1E}"/>
              </a:ext>
            </a:extLst>
          </p:cNvPr>
          <p:cNvSpPr/>
          <p:nvPr/>
        </p:nvSpPr>
        <p:spPr>
          <a:xfrm rot="5400000">
            <a:off x="5881287" y="2244818"/>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5C4211BA-C26A-C9C0-0B1E-0A05B19D7D54}"/>
              </a:ext>
            </a:extLst>
          </p:cNvPr>
          <p:cNvCxnSpPr>
            <a:cxnSpLocks/>
          </p:cNvCxnSpPr>
          <p:nvPr/>
        </p:nvCxnSpPr>
        <p:spPr>
          <a:xfrm>
            <a:off x="5865690" y="2658372"/>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3C55FD3-091D-7A48-9CF4-30C7F1934CEB}"/>
              </a:ext>
            </a:extLst>
          </p:cNvPr>
          <p:cNvCxnSpPr>
            <a:cxnSpLocks/>
          </p:cNvCxnSpPr>
          <p:nvPr/>
        </p:nvCxnSpPr>
        <p:spPr>
          <a:xfrm>
            <a:off x="6264020" y="2658372"/>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32B28C2-989F-51E3-94C9-E3AD9F4839F6}"/>
              </a:ext>
            </a:extLst>
          </p:cNvPr>
          <p:cNvSpPr/>
          <p:nvPr/>
        </p:nvSpPr>
        <p:spPr>
          <a:xfrm rot="5400000">
            <a:off x="5881287" y="2872302"/>
            <a:ext cx="394988" cy="1222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AA80908-E36A-0D35-3EEE-080091851302}"/>
              </a:ext>
            </a:extLst>
          </p:cNvPr>
          <p:cNvCxnSpPr>
            <a:cxnSpLocks/>
          </p:cNvCxnSpPr>
          <p:nvPr/>
        </p:nvCxnSpPr>
        <p:spPr>
          <a:xfrm>
            <a:off x="5865690" y="3285855"/>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CD84DB-D9C0-FDDA-DA2B-889E3DA88A9A}"/>
              </a:ext>
            </a:extLst>
          </p:cNvPr>
          <p:cNvCxnSpPr>
            <a:cxnSpLocks/>
          </p:cNvCxnSpPr>
          <p:nvPr/>
        </p:nvCxnSpPr>
        <p:spPr>
          <a:xfrm>
            <a:off x="6264020" y="3285855"/>
            <a:ext cx="0" cy="394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0F75B3-00BC-FFAD-BCBF-1CCA3D15B9A7}"/>
              </a:ext>
            </a:extLst>
          </p:cNvPr>
          <p:cNvCxnSpPr>
            <a:cxnSpLocks/>
            <a:endCxn id="34" idx="1"/>
          </p:cNvCxnSpPr>
          <p:nvPr/>
        </p:nvCxnSpPr>
        <p:spPr>
          <a:xfrm>
            <a:off x="6689828" y="1712446"/>
            <a:ext cx="588348" cy="694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B7E0C53-6015-770A-2775-449CE6BC4124}"/>
              </a:ext>
            </a:extLst>
          </p:cNvPr>
          <p:cNvCxnSpPr>
            <a:cxnSpLocks/>
            <a:endCxn id="34" idx="1"/>
          </p:cNvCxnSpPr>
          <p:nvPr/>
        </p:nvCxnSpPr>
        <p:spPr>
          <a:xfrm>
            <a:off x="6695792" y="2185409"/>
            <a:ext cx="582383" cy="2211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CA257B3-9C6A-119C-FC2E-156867EA4AE7}"/>
              </a:ext>
            </a:extLst>
          </p:cNvPr>
          <p:cNvCxnSpPr>
            <a:cxnSpLocks/>
            <a:endCxn id="34" idx="1"/>
          </p:cNvCxnSpPr>
          <p:nvPr/>
        </p:nvCxnSpPr>
        <p:spPr>
          <a:xfrm flipV="1">
            <a:off x="6689828" y="2406580"/>
            <a:ext cx="588348" cy="4672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98B960D-5649-8DF9-C25C-9D2AFD1433FC}"/>
              </a:ext>
            </a:extLst>
          </p:cNvPr>
          <p:cNvCxnSpPr>
            <a:cxnSpLocks/>
            <a:stCxn id="27" idx="0"/>
            <a:endCxn id="34" idx="1"/>
          </p:cNvCxnSpPr>
          <p:nvPr/>
        </p:nvCxnSpPr>
        <p:spPr>
          <a:xfrm flipV="1">
            <a:off x="6689828" y="2406580"/>
            <a:ext cx="588348" cy="10767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C4574B8-559D-83D3-4EF0-A66BC461B3F7}"/>
              </a:ext>
            </a:extLst>
          </p:cNvPr>
          <p:cNvSpPr/>
          <p:nvPr/>
        </p:nvSpPr>
        <p:spPr>
          <a:xfrm>
            <a:off x="7278175" y="1847876"/>
            <a:ext cx="1459047" cy="111740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Transformer</a:t>
            </a:r>
          </a:p>
        </p:txBody>
      </p:sp>
      <p:sp>
        <p:nvSpPr>
          <p:cNvPr id="1414" name="TextBox 1413">
            <a:extLst>
              <a:ext uri="{FF2B5EF4-FFF2-40B4-BE49-F238E27FC236}">
                <a16:creationId xmlns:a16="http://schemas.microsoft.com/office/drawing/2014/main" id="{D7F65382-DAF4-DBF5-CB2E-C2A7CD86145E}"/>
              </a:ext>
            </a:extLst>
          </p:cNvPr>
          <p:cNvSpPr txBox="1"/>
          <p:nvPr/>
        </p:nvSpPr>
        <p:spPr>
          <a:xfrm>
            <a:off x="1753116" y="3024245"/>
            <a:ext cx="1492213" cy="523220"/>
          </a:xfrm>
          <a:prstGeom prst="rect">
            <a:avLst/>
          </a:prstGeom>
          <a:noFill/>
        </p:spPr>
        <p:txBody>
          <a:bodyPr wrap="square">
            <a:spAutoFit/>
          </a:bodyPr>
          <a:lstStyle/>
          <a:p>
            <a:r>
              <a:rPr lang="en-US" sz="1400"/>
              <a:t>Flattened </a:t>
            </a:r>
          </a:p>
          <a:p>
            <a:r>
              <a:rPr lang="en-US" sz="1400"/>
              <a:t>vector</a:t>
            </a:r>
            <a:endParaRPr lang="vi-VN"/>
          </a:p>
        </p:txBody>
      </p:sp>
      <p:sp>
        <p:nvSpPr>
          <p:cNvPr id="1415" name="Rectangle: Rounded Corners 1414">
            <a:extLst>
              <a:ext uri="{FF2B5EF4-FFF2-40B4-BE49-F238E27FC236}">
                <a16:creationId xmlns:a16="http://schemas.microsoft.com/office/drawing/2014/main" id="{A39EB3A7-48B9-CD5F-EBFE-1849BEC5A8BC}"/>
              </a:ext>
            </a:extLst>
          </p:cNvPr>
          <p:cNvSpPr/>
          <p:nvPr/>
        </p:nvSpPr>
        <p:spPr>
          <a:xfrm>
            <a:off x="5493737" y="1355829"/>
            <a:ext cx="345577" cy="2431841"/>
          </a:xfrm>
          <a:prstGeom prst="round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cxnSp>
        <p:nvCxnSpPr>
          <p:cNvPr id="4" name="Connector: Elbow 3">
            <a:extLst>
              <a:ext uri="{FF2B5EF4-FFF2-40B4-BE49-F238E27FC236}">
                <a16:creationId xmlns:a16="http://schemas.microsoft.com/office/drawing/2014/main" id="{D9DBB721-B9DD-9B3A-F5F1-E47B8199595A}"/>
              </a:ext>
            </a:extLst>
          </p:cNvPr>
          <p:cNvCxnSpPr>
            <a:cxnSpLocks/>
            <a:stCxn id="10" idx="3"/>
            <a:endCxn id="6" idx="0"/>
          </p:cNvCxnSpPr>
          <p:nvPr/>
        </p:nvCxnSpPr>
        <p:spPr>
          <a:xfrm flipV="1">
            <a:off x="2325239" y="1546806"/>
            <a:ext cx="1690851" cy="832352"/>
          </a:xfrm>
          <a:prstGeom prst="bentConnector4">
            <a:avLst>
              <a:gd name="adj1" fmla="val 41550"/>
              <a:gd name="adj2" fmla="val 127464"/>
            </a:avLst>
          </a:prstGeom>
          <a:ln w="127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3BE07AD-ECCF-FD33-BAE1-22FCBC7BEAC7}"/>
              </a:ext>
            </a:extLst>
          </p:cNvPr>
          <p:cNvSpPr txBox="1"/>
          <p:nvPr/>
        </p:nvSpPr>
        <p:spPr>
          <a:xfrm>
            <a:off x="3730340" y="1546806"/>
            <a:ext cx="57149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a:t>CB1</a:t>
            </a:r>
            <a:endParaRPr lang="vi-VN" b="1"/>
          </a:p>
        </p:txBody>
      </p:sp>
      <p:sp>
        <p:nvSpPr>
          <p:cNvPr id="9" name="TextBox 8">
            <a:extLst>
              <a:ext uri="{FF2B5EF4-FFF2-40B4-BE49-F238E27FC236}">
                <a16:creationId xmlns:a16="http://schemas.microsoft.com/office/drawing/2014/main" id="{6EFF7B36-79CE-9C60-0937-EC7E3E65AF7F}"/>
              </a:ext>
            </a:extLst>
          </p:cNvPr>
          <p:cNvSpPr txBox="1"/>
          <p:nvPr/>
        </p:nvSpPr>
        <p:spPr>
          <a:xfrm>
            <a:off x="3722247" y="2081253"/>
            <a:ext cx="57149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a:t>CB2</a:t>
            </a:r>
            <a:endParaRPr lang="vi-VN" b="1"/>
          </a:p>
        </p:txBody>
      </p:sp>
      <p:sp>
        <p:nvSpPr>
          <p:cNvPr id="11" name="TextBox 10">
            <a:extLst>
              <a:ext uri="{FF2B5EF4-FFF2-40B4-BE49-F238E27FC236}">
                <a16:creationId xmlns:a16="http://schemas.microsoft.com/office/drawing/2014/main" id="{836596D1-F6DA-E05F-B041-90C6390F7B1E}"/>
              </a:ext>
            </a:extLst>
          </p:cNvPr>
          <p:cNvSpPr txBox="1"/>
          <p:nvPr/>
        </p:nvSpPr>
        <p:spPr>
          <a:xfrm>
            <a:off x="3730339" y="2715616"/>
            <a:ext cx="57149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a:t>CB3</a:t>
            </a:r>
            <a:endParaRPr lang="vi-VN" b="1"/>
          </a:p>
        </p:txBody>
      </p:sp>
      <p:sp>
        <p:nvSpPr>
          <p:cNvPr id="12" name="TextBox 11">
            <a:extLst>
              <a:ext uri="{FF2B5EF4-FFF2-40B4-BE49-F238E27FC236}">
                <a16:creationId xmlns:a16="http://schemas.microsoft.com/office/drawing/2014/main" id="{16FA76AF-FE28-825D-180E-81B87D2CCD4F}"/>
              </a:ext>
            </a:extLst>
          </p:cNvPr>
          <p:cNvSpPr txBox="1"/>
          <p:nvPr/>
        </p:nvSpPr>
        <p:spPr>
          <a:xfrm>
            <a:off x="3730339" y="3329459"/>
            <a:ext cx="57149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a:t>CB4</a:t>
            </a:r>
            <a:endParaRPr lang="vi-VN" b="1"/>
          </a:p>
        </p:txBody>
      </p:sp>
      <p:cxnSp>
        <p:nvCxnSpPr>
          <p:cNvPr id="44" name="Straight Arrow Connector 43">
            <a:extLst>
              <a:ext uri="{FF2B5EF4-FFF2-40B4-BE49-F238E27FC236}">
                <a16:creationId xmlns:a16="http://schemas.microsoft.com/office/drawing/2014/main" id="{E5DCC077-E09D-8DA9-6E19-DB30DA7650B2}"/>
              </a:ext>
            </a:extLst>
          </p:cNvPr>
          <p:cNvCxnSpPr>
            <a:cxnSpLocks/>
            <a:stCxn id="9" idx="3"/>
            <a:endCxn id="21" idx="2"/>
          </p:cNvCxnSpPr>
          <p:nvPr/>
        </p:nvCxnSpPr>
        <p:spPr>
          <a:xfrm flipV="1">
            <a:off x="4293746" y="2228382"/>
            <a:ext cx="1173988" cy="6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885B32-0188-FABE-F0AE-22A154EFDD87}"/>
              </a:ext>
            </a:extLst>
          </p:cNvPr>
          <p:cNvCxnSpPr>
            <a:cxnSpLocks/>
            <a:stCxn id="11" idx="3"/>
            <a:endCxn id="24" idx="2"/>
          </p:cNvCxnSpPr>
          <p:nvPr/>
        </p:nvCxnSpPr>
        <p:spPr>
          <a:xfrm flipV="1">
            <a:off x="4301838" y="2855866"/>
            <a:ext cx="1165896" cy="13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BFA7E73-F619-F77D-02B3-EE8CC49889B4}"/>
              </a:ext>
            </a:extLst>
          </p:cNvPr>
          <p:cNvCxnSpPr>
            <a:cxnSpLocks/>
            <a:stCxn id="12" idx="3"/>
            <a:endCxn id="27" idx="2"/>
          </p:cNvCxnSpPr>
          <p:nvPr/>
        </p:nvCxnSpPr>
        <p:spPr>
          <a:xfrm>
            <a:off x="4301838" y="3483348"/>
            <a:ext cx="1165896"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6ECA9E-9D35-9634-AFDD-C549D7332321}"/>
              </a:ext>
            </a:extLst>
          </p:cNvPr>
          <p:cNvGrpSpPr/>
          <p:nvPr/>
        </p:nvGrpSpPr>
        <p:grpSpPr>
          <a:xfrm>
            <a:off x="3165587" y="1854583"/>
            <a:ext cx="850504" cy="416233"/>
            <a:chOff x="3165587" y="1854583"/>
            <a:chExt cx="850504" cy="416233"/>
          </a:xfrm>
        </p:grpSpPr>
        <p:cxnSp>
          <p:nvCxnSpPr>
            <p:cNvPr id="1409" name="Connector: Elbow 1408">
              <a:extLst>
                <a:ext uri="{FF2B5EF4-FFF2-40B4-BE49-F238E27FC236}">
                  <a16:creationId xmlns:a16="http://schemas.microsoft.com/office/drawing/2014/main" id="{9EEEB778-921F-16AF-5A71-9DA11A744022}"/>
                </a:ext>
              </a:extLst>
            </p:cNvPr>
            <p:cNvCxnSpPr>
              <a:cxnSpLocks/>
              <a:stCxn id="6" idx="2"/>
              <a:endCxn id="9" idx="1"/>
            </p:cNvCxnSpPr>
            <p:nvPr/>
          </p:nvCxnSpPr>
          <p:spPr>
            <a:xfrm rot="5400000">
              <a:off x="3678890" y="1897941"/>
              <a:ext cx="380559" cy="293843"/>
            </a:xfrm>
            <a:prstGeom prst="bentConnector4">
              <a:avLst>
                <a:gd name="adj1" fmla="val 29781"/>
                <a:gd name="adj2" fmla="val 177797"/>
              </a:avLst>
            </a:prstGeom>
            <a:ln>
              <a:tailEnd type="triangle"/>
            </a:ln>
          </p:spPr>
          <p:style>
            <a:lnRef idx="1">
              <a:schemeClr val="accent1"/>
            </a:lnRef>
            <a:fillRef idx="0">
              <a:schemeClr val="accent1"/>
            </a:fillRef>
            <a:effectRef idx="0">
              <a:schemeClr val="accent1"/>
            </a:effectRef>
            <a:fontRef idx="minor">
              <a:schemeClr val="tx1"/>
            </a:fontRef>
          </p:style>
        </p:cxnSp>
        <p:sp>
          <p:nvSpPr>
            <p:cNvPr id="1418" name="TextBox 1417">
              <a:extLst>
                <a:ext uri="{FF2B5EF4-FFF2-40B4-BE49-F238E27FC236}">
                  <a16:creationId xmlns:a16="http://schemas.microsoft.com/office/drawing/2014/main" id="{29B8AABC-DDEE-C132-98E1-0F6882B8F5D3}"/>
                </a:ext>
              </a:extLst>
            </p:cNvPr>
            <p:cNvSpPr txBox="1"/>
            <p:nvPr/>
          </p:nvSpPr>
          <p:spPr>
            <a:xfrm>
              <a:off x="3165587" y="1963039"/>
              <a:ext cx="270912" cy="307777"/>
            </a:xfrm>
            <a:prstGeom prst="rect">
              <a:avLst/>
            </a:prstGeom>
            <a:noFill/>
          </p:spPr>
          <p:txBody>
            <a:bodyPr wrap="square">
              <a:spAutoFit/>
            </a:bodyPr>
            <a:lstStyle/>
            <a:p>
              <a:r>
                <a:rPr lang="en-US"/>
                <a:t>R</a:t>
              </a:r>
              <a:endParaRPr lang="vi-VN"/>
            </a:p>
          </p:txBody>
        </p:sp>
      </p:grpSp>
      <p:grpSp>
        <p:nvGrpSpPr>
          <p:cNvPr id="3" name="Group 2">
            <a:extLst>
              <a:ext uri="{FF2B5EF4-FFF2-40B4-BE49-F238E27FC236}">
                <a16:creationId xmlns:a16="http://schemas.microsoft.com/office/drawing/2014/main" id="{B6B7E281-5592-E946-AF6C-C36071B05447}"/>
              </a:ext>
            </a:extLst>
          </p:cNvPr>
          <p:cNvGrpSpPr/>
          <p:nvPr/>
        </p:nvGrpSpPr>
        <p:grpSpPr>
          <a:xfrm>
            <a:off x="3165585" y="2389029"/>
            <a:ext cx="842413" cy="491200"/>
            <a:chOff x="3165585" y="2389029"/>
            <a:chExt cx="842413" cy="491200"/>
          </a:xfrm>
        </p:grpSpPr>
        <p:cxnSp>
          <p:nvCxnSpPr>
            <p:cNvPr id="1412" name="Connector: Elbow 1411">
              <a:extLst>
                <a:ext uri="{FF2B5EF4-FFF2-40B4-BE49-F238E27FC236}">
                  <a16:creationId xmlns:a16="http://schemas.microsoft.com/office/drawing/2014/main" id="{14A85B86-A79A-5B5E-ED98-5470C6F64F79}"/>
                </a:ext>
              </a:extLst>
            </p:cNvPr>
            <p:cNvCxnSpPr>
              <a:stCxn id="9" idx="2"/>
              <a:endCxn id="11" idx="1"/>
            </p:cNvCxnSpPr>
            <p:nvPr/>
          </p:nvCxnSpPr>
          <p:spPr>
            <a:xfrm rot="5400000">
              <a:off x="3628931" y="2490438"/>
              <a:ext cx="480475" cy="277658"/>
            </a:xfrm>
            <a:prstGeom prst="bentConnector4">
              <a:avLst>
                <a:gd name="adj1" fmla="val 33986"/>
                <a:gd name="adj2" fmla="val 182332"/>
              </a:avLst>
            </a:prstGeom>
            <a:ln>
              <a:tailEnd type="triangle"/>
            </a:ln>
          </p:spPr>
          <p:style>
            <a:lnRef idx="1">
              <a:schemeClr val="accent1"/>
            </a:lnRef>
            <a:fillRef idx="0">
              <a:schemeClr val="accent1"/>
            </a:fillRef>
            <a:effectRef idx="0">
              <a:schemeClr val="accent1"/>
            </a:effectRef>
            <a:fontRef idx="minor">
              <a:schemeClr val="tx1"/>
            </a:fontRef>
          </p:style>
        </p:cxnSp>
        <p:sp>
          <p:nvSpPr>
            <p:cNvPr id="1419" name="TextBox 1418">
              <a:extLst>
                <a:ext uri="{FF2B5EF4-FFF2-40B4-BE49-F238E27FC236}">
                  <a16:creationId xmlns:a16="http://schemas.microsoft.com/office/drawing/2014/main" id="{C57BD956-2AE2-536C-F89B-86E2BCF75C7C}"/>
                </a:ext>
              </a:extLst>
            </p:cNvPr>
            <p:cNvSpPr txBox="1"/>
            <p:nvPr/>
          </p:nvSpPr>
          <p:spPr>
            <a:xfrm>
              <a:off x="3165585" y="2572452"/>
              <a:ext cx="270914" cy="307777"/>
            </a:xfrm>
            <a:prstGeom prst="rect">
              <a:avLst/>
            </a:prstGeom>
            <a:noFill/>
          </p:spPr>
          <p:txBody>
            <a:bodyPr wrap="square">
              <a:spAutoFit/>
            </a:bodyPr>
            <a:lstStyle/>
            <a:p>
              <a:r>
                <a:rPr lang="en-US"/>
                <a:t>R</a:t>
              </a:r>
              <a:endParaRPr lang="vi-VN"/>
            </a:p>
          </p:txBody>
        </p:sp>
      </p:grpSp>
      <p:grpSp>
        <p:nvGrpSpPr>
          <p:cNvPr id="5" name="Group 4">
            <a:extLst>
              <a:ext uri="{FF2B5EF4-FFF2-40B4-BE49-F238E27FC236}">
                <a16:creationId xmlns:a16="http://schemas.microsoft.com/office/drawing/2014/main" id="{F7DEBD9D-5315-366D-EE7C-71EAA33F035C}"/>
              </a:ext>
            </a:extLst>
          </p:cNvPr>
          <p:cNvGrpSpPr/>
          <p:nvPr/>
        </p:nvGrpSpPr>
        <p:grpSpPr>
          <a:xfrm>
            <a:off x="3157402" y="3023392"/>
            <a:ext cx="858688" cy="491200"/>
            <a:chOff x="3157402" y="3023392"/>
            <a:chExt cx="858688" cy="491200"/>
          </a:xfrm>
        </p:grpSpPr>
        <p:cxnSp>
          <p:nvCxnSpPr>
            <p:cNvPr id="1417" name="Connector: Elbow 1416">
              <a:extLst>
                <a:ext uri="{FF2B5EF4-FFF2-40B4-BE49-F238E27FC236}">
                  <a16:creationId xmlns:a16="http://schemas.microsoft.com/office/drawing/2014/main" id="{3CFA2816-4081-610F-62B2-88F06EA73A92}"/>
                </a:ext>
              </a:extLst>
            </p:cNvPr>
            <p:cNvCxnSpPr>
              <a:stCxn id="11" idx="2"/>
              <a:endCxn id="12" idx="1"/>
            </p:cNvCxnSpPr>
            <p:nvPr/>
          </p:nvCxnSpPr>
          <p:spPr>
            <a:xfrm rot="5400000">
              <a:off x="3643237" y="3110495"/>
              <a:ext cx="459955" cy="285750"/>
            </a:xfrm>
            <a:prstGeom prst="bentConnector4">
              <a:avLst>
                <a:gd name="adj1" fmla="val 33271"/>
                <a:gd name="adj2" fmla="val 18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20" name="TextBox 1419">
              <a:extLst>
                <a:ext uri="{FF2B5EF4-FFF2-40B4-BE49-F238E27FC236}">
                  <a16:creationId xmlns:a16="http://schemas.microsoft.com/office/drawing/2014/main" id="{C23B37E4-7571-D9F1-09C0-F2DD975A1900}"/>
                </a:ext>
              </a:extLst>
            </p:cNvPr>
            <p:cNvSpPr txBox="1"/>
            <p:nvPr/>
          </p:nvSpPr>
          <p:spPr>
            <a:xfrm>
              <a:off x="3157402" y="3206815"/>
              <a:ext cx="279097" cy="307777"/>
            </a:xfrm>
            <a:prstGeom prst="rect">
              <a:avLst/>
            </a:prstGeom>
            <a:noFill/>
          </p:spPr>
          <p:txBody>
            <a:bodyPr wrap="square">
              <a:spAutoFit/>
            </a:bodyPr>
            <a:lstStyle/>
            <a:p>
              <a:r>
                <a:rPr lang="en-US"/>
                <a:t>R</a:t>
              </a:r>
              <a:endParaRPr lang="vi-VN"/>
            </a:p>
          </p:txBody>
        </p:sp>
      </p:grpSp>
    </p:spTree>
    <p:extLst>
      <p:ext uri="{BB962C8B-B14F-4D97-AF65-F5344CB8AC3E}">
        <p14:creationId xmlns:p14="http://schemas.microsoft.com/office/powerpoint/2010/main" val="348944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20" name="Rectangle 19">
            <a:extLst>
              <a:ext uri="{FF2B5EF4-FFF2-40B4-BE49-F238E27FC236}">
                <a16:creationId xmlns:a16="http://schemas.microsoft.com/office/drawing/2014/main" id="{BC2AC65D-4784-D32F-2E3B-843D83180D4F}"/>
              </a:ext>
            </a:extLst>
          </p:cNvPr>
          <p:cNvSpPr/>
          <p:nvPr/>
        </p:nvSpPr>
        <p:spPr>
          <a:xfrm>
            <a:off x="2398074" y="1976567"/>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0A1B492-18A2-F4F2-3D95-3B44009BC2E8}"/>
              </a:ext>
            </a:extLst>
          </p:cNvPr>
          <p:cNvSpPr/>
          <p:nvPr/>
        </p:nvSpPr>
        <p:spPr>
          <a:xfrm>
            <a:off x="2338073" y="2053526"/>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Google Shape;1352;p74"/>
          <p:cNvSpPr txBox="1"/>
          <p:nvPr/>
        </p:nvSpPr>
        <p:spPr>
          <a:xfrm flipH="1">
            <a:off x="1192112" y="30428"/>
            <a:ext cx="3868597" cy="754500"/>
          </a:xfrm>
          <a:prstGeom prst="rect">
            <a:avLst/>
          </a:prstGeom>
          <a:noFill/>
          <a:ln>
            <a:noFill/>
          </a:ln>
        </p:spPr>
        <p:txBody>
          <a:bodyPr spcFirstLastPara="1" wrap="square" lIns="91425" tIns="91425" rIns="91425" bIns="91425" anchor="ctr" anchorCtr="0">
            <a:noAutofit/>
          </a:bodyPr>
          <a:lstStyle/>
          <a:p>
            <a:r>
              <a:rPr lang="en-US" sz="2800" b="1" err="1">
                <a:solidFill>
                  <a:srgbClr val="0E78C0"/>
                </a:solidFill>
                <a:latin typeface="Roboto Slab" pitchFamily="2" charset="0"/>
                <a:ea typeface="Roboto Slab" pitchFamily="2" charset="0"/>
                <a:cs typeface="Roboto Slab" pitchFamily="2" charset="0"/>
                <a:sym typeface="Exo 2"/>
              </a:rPr>
              <a:t>Kiến</a:t>
            </a:r>
            <a:r>
              <a:rPr lang="en-US" sz="2800" b="1">
                <a:solidFill>
                  <a:srgbClr val="0E78C0"/>
                </a:solidFill>
                <a:latin typeface="Roboto Slab" pitchFamily="2" charset="0"/>
                <a:ea typeface="Roboto Slab" pitchFamily="2" charset="0"/>
                <a:cs typeface="Roboto Slab" pitchFamily="2" charset="0"/>
                <a:sym typeface="Exo 2"/>
              </a:rPr>
              <a:t> </a:t>
            </a:r>
            <a:r>
              <a:rPr lang="en-US" sz="2800" b="1" err="1">
                <a:solidFill>
                  <a:srgbClr val="0E78C0"/>
                </a:solidFill>
                <a:latin typeface="Roboto Slab" pitchFamily="2" charset="0"/>
                <a:ea typeface="Roboto Slab" pitchFamily="2" charset="0"/>
                <a:cs typeface="Roboto Slab" pitchFamily="2" charset="0"/>
                <a:sym typeface="Exo 2"/>
              </a:rPr>
              <a:t>trúc</a:t>
            </a:r>
            <a:r>
              <a:rPr lang="en-US" sz="2800" b="1">
                <a:solidFill>
                  <a:srgbClr val="0E78C0"/>
                </a:solidFill>
                <a:latin typeface="Roboto Slab" pitchFamily="2" charset="0"/>
                <a:ea typeface="Roboto Slab" pitchFamily="2" charset="0"/>
                <a:cs typeface="Roboto Slab" pitchFamily="2" charset="0"/>
                <a:sym typeface="Exo 2"/>
              </a:rPr>
              <a:t> </a:t>
            </a:r>
            <a:r>
              <a:rPr lang="en-US" sz="2800" b="1" err="1">
                <a:solidFill>
                  <a:srgbClr val="0E78C0"/>
                </a:solidFill>
                <a:latin typeface="Roboto Slab" pitchFamily="2" charset="0"/>
                <a:ea typeface="Roboto Slab" pitchFamily="2" charset="0"/>
                <a:cs typeface="Roboto Slab" pitchFamily="2" charset="0"/>
                <a:sym typeface="Exo 2"/>
              </a:rPr>
              <a:t>tổng</a:t>
            </a:r>
            <a:r>
              <a:rPr lang="en-US" sz="2800" b="1">
                <a:solidFill>
                  <a:srgbClr val="0E78C0"/>
                </a:solidFill>
                <a:latin typeface="Roboto Slab" pitchFamily="2" charset="0"/>
                <a:ea typeface="Roboto Slab" pitchFamily="2" charset="0"/>
                <a:cs typeface="Roboto Slab" pitchFamily="2" charset="0"/>
                <a:sym typeface="Exo 2"/>
              </a:rPr>
              <a:t> </a:t>
            </a:r>
            <a:r>
              <a:rPr lang="en-US" sz="2800" b="1" err="1">
                <a:solidFill>
                  <a:srgbClr val="0E78C0"/>
                </a:solidFill>
                <a:latin typeface="Roboto Slab" pitchFamily="2" charset="0"/>
                <a:ea typeface="Roboto Slab" pitchFamily="2" charset="0"/>
                <a:cs typeface="Roboto Slab" pitchFamily="2" charset="0"/>
                <a:sym typeface="Exo 2"/>
              </a:rPr>
              <a:t>quan</a:t>
            </a:r>
            <a:endParaRPr lang="vi-VN" sz="1200">
              <a:latin typeface="Roboto Slab" pitchFamily="2" charset="0"/>
              <a:ea typeface="Roboto Slab" pitchFamily="2" charset="0"/>
              <a:cs typeface="Roboto Slab" pitchFamily="2" charset="0"/>
            </a:endParaRPr>
          </a:p>
        </p:txBody>
      </p:sp>
      <p:pic>
        <p:nvPicPr>
          <p:cNvPr id="1355" name="Google Shape;1355;p74"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pic>
        <p:nvPicPr>
          <p:cNvPr id="9" name="Picture 8" descr="A black sound wave on a black background&#10;&#10;Description automatically generated">
            <a:extLst>
              <a:ext uri="{FF2B5EF4-FFF2-40B4-BE49-F238E27FC236}">
                <a16:creationId xmlns:a16="http://schemas.microsoft.com/office/drawing/2014/main" id="{A68344F2-BAAC-C75B-3053-A77371101E23}"/>
              </a:ext>
            </a:extLst>
          </p:cNvPr>
          <p:cNvPicPr>
            <a:picLocks noChangeAspect="1"/>
          </p:cNvPicPr>
          <p:nvPr/>
        </p:nvPicPr>
        <p:blipFill>
          <a:blip r:embed="rId4"/>
          <a:stretch>
            <a:fillRect/>
          </a:stretch>
        </p:blipFill>
        <p:spPr>
          <a:xfrm rot="16200000">
            <a:off x="109626" y="2096560"/>
            <a:ext cx="1063770" cy="1192346"/>
          </a:xfrm>
          <a:prstGeom prst="rect">
            <a:avLst/>
          </a:prstGeom>
        </p:spPr>
      </p:pic>
      <p:sp>
        <p:nvSpPr>
          <p:cNvPr id="10" name="TextBox 9">
            <a:extLst>
              <a:ext uri="{FF2B5EF4-FFF2-40B4-BE49-F238E27FC236}">
                <a16:creationId xmlns:a16="http://schemas.microsoft.com/office/drawing/2014/main" id="{8497E67D-EFBD-52C1-B645-43B9BA293748}"/>
              </a:ext>
            </a:extLst>
          </p:cNvPr>
          <p:cNvSpPr txBox="1"/>
          <p:nvPr/>
        </p:nvSpPr>
        <p:spPr>
          <a:xfrm>
            <a:off x="47220" y="1735837"/>
            <a:ext cx="1095940" cy="461665"/>
          </a:xfrm>
          <a:prstGeom prst="rect">
            <a:avLst/>
          </a:prstGeom>
          <a:noFill/>
        </p:spPr>
        <p:txBody>
          <a:bodyPr wrap="square" rtlCol="0">
            <a:spAutoFit/>
          </a:bodyPr>
          <a:lstStyle/>
          <a:p>
            <a:pPr algn="ctr"/>
            <a:r>
              <a:rPr lang="en-US" sz="1200"/>
              <a:t>d x 32 kHz </a:t>
            </a:r>
          </a:p>
          <a:p>
            <a:pPr algn="ctr"/>
            <a:r>
              <a:rPr lang="en-US" sz="1200" b="0" i="0">
                <a:effectLst/>
                <a:latin typeface="Arial" panose="020B0604020202020204" pitchFamily="34" charset="0"/>
              </a:rPr>
              <a:t>mono</a:t>
            </a:r>
            <a:r>
              <a:rPr lang="en-US" sz="1200"/>
              <a:t> audio</a:t>
            </a:r>
          </a:p>
        </p:txBody>
      </p:sp>
      <p:sp>
        <p:nvSpPr>
          <p:cNvPr id="14" name="Trapezoid 13">
            <a:extLst>
              <a:ext uri="{FF2B5EF4-FFF2-40B4-BE49-F238E27FC236}">
                <a16:creationId xmlns:a16="http://schemas.microsoft.com/office/drawing/2014/main" id="{214112BF-C6E5-E22F-715C-89985D4DAB69}"/>
              </a:ext>
            </a:extLst>
          </p:cNvPr>
          <p:cNvSpPr/>
          <p:nvPr/>
        </p:nvSpPr>
        <p:spPr>
          <a:xfrm rot="5400000">
            <a:off x="901073" y="2302302"/>
            <a:ext cx="1442542" cy="589334"/>
          </a:xfrm>
          <a:prstGeom prst="trapezoid">
            <a:avLst>
              <a:gd name="adj" fmla="val 5617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9A317E5-F865-77A5-9494-A623ACB5DCD4}"/>
              </a:ext>
            </a:extLst>
          </p:cNvPr>
          <p:cNvCxnSpPr>
            <a:cxnSpLocks/>
            <a:endCxn id="14" idx="2"/>
          </p:cNvCxnSpPr>
          <p:nvPr/>
        </p:nvCxnSpPr>
        <p:spPr>
          <a:xfrm>
            <a:off x="867456" y="2596969"/>
            <a:ext cx="4602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A0C4053-4945-563E-B7B1-24E46C6293AE}"/>
              </a:ext>
            </a:extLst>
          </p:cNvPr>
          <p:cNvSpPr txBox="1"/>
          <p:nvPr/>
        </p:nvSpPr>
        <p:spPr>
          <a:xfrm>
            <a:off x="1448215" y="2441847"/>
            <a:ext cx="727538" cy="253916"/>
          </a:xfrm>
          <a:prstGeom prst="rect">
            <a:avLst/>
          </a:prstGeom>
          <a:noFill/>
        </p:spPr>
        <p:txBody>
          <a:bodyPr wrap="square" rtlCol="0">
            <a:spAutoFit/>
          </a:bodyPr>
          <a:lstStyle/>
          <a:p>
            <a:r>
              <a:rPr lang="en-US" sz="1050" b="1"/>
              <a:t>E</a:t>
            </a:r>
          </a:p>
        </p:txBody>
      </p:sp>
      <p:cxnSp>
        <p:nvCxnSpPr>
          <p:cNvPr id="26" name="Straight Arrow Connector 25">
            <a:extLst>
              <a:ext uri="{FF2B5EF4-FFF2-40B4-BE49-F238E27FC236}">
                <a16:creationId xmlns:a16="http://schemas.microsoft.com/office/drawing/2014/main" id="{70A8153B-5583-98A8-0BEB-A61502923CF1}"/>
              </a:ext>
            </a:extLst>
          </p:cNvPr>
          <p:cNvCxnSpPr>
            <a:cxnSpLocks/>
            <a:stCxn id="14" idx="0"/>
            <a:endCxn id="25" idx="1"/>
          </p:cNvCxnSpPr>
          <p:nvPr/>
        </p:nvCxnSpPr>
        <p:spPr>
          <a:xfrm>
            <a:off x="1917011" y="2596969"/>
            <a:ext cx="291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FFEAA2D-4F9C-5A2D-8672-C484B547FF3B}"/>
              </a:ext>
            </a:extLst>
          </p:cNvPr>
          <p:cNvSpPr txBox="1"/>
          <p:nvPr/>
        </p:nvSpPr>
        <p:spPr>
          <a:xfrm>
            <a:off x="999461" y="3363604"/>
            <a:ext cx="1169842" cy="276999"/>
          </a:xfrm>
          <a:prstGeom prst="rect">
            <a:avLst/>
          </a:prstGeom>
          <a:noFill/>
        </p:spPr>
        <p:txBody>
          <a:bodyPr wrap="square" rtlCol="0">
            <a:spAutoFit/>
          </a:bodyPr>
          <a:lstStyle/>
          <a:p>
            <a:pPr algn="ctr"/>
            <a:r>
              <a:rPr lang="en-US" sz="1200"/>
              <a:t>CNN Encoder</a:t>
            </a:r>
          </a:p>
        </p:txBody>
      </p:sp>
      <p:cxnSp>
        <p:nvCxnSpPr>
          <p:cNvPr id="36" name="Straight Arrow Connector 35">
            <a:extLst>
              <a:ext uri="{FF2B5EF4-FFF2-40B4-BE49-F238E27FC236}">
                <a16:creationId xmlns:a16="http://schemas.microsoft.com/office/drawing/2014/main" id="{4175FE02-8564-F8C5-CE8E-6D1BB9F10409}"/>
              </a:ext>
            </a:extLst>
          </p:cNvPr>
          <p:cNvCxnSpPr>
            <a:cxnSpLocks/>
            <a:endCxn id="1362" idx="1"/>
          </p:cNvCxnSpPr>
          <p:nvPr/>
        </p:nvCxnSpPr>
        <p:spPr>
          <a:xfrm flipV="1">
            <a:off x="2706860" y="2527879"/>
            <a:ext cx="681676" cy="5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FDA376A-00B3-A683-D0E7-4DB30441D79E}"/>
              </a:ext>
            </a:extLst>
          </p:cNvPr>
          <p:cNvSpPr/>
          <p:nvPr/>
        </p:nvSpPr>
        <p:spPr>
          <a:xfrm>
            <a:off x="3947764" y="2312822"/>
            <a:ext cx="575495" cy="4301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RVQ</a:t>
            </a:r>
          </a:p>
        </p:txBody>
      </p:sp>
      <p:sp>
        <p:nvSpPr>
          <p:cNvPr id="39" name="TextBox 38">
            <a:extLst>
              <a:ext uri="{FF2B5EF4-FFF2-40B4-BE49-F238E27FC236}">
                <a16:creationId xmlns:a16="http://schemas.microsoft.com/office/drawing/2014/main" id="{9767D00D-EFD4-572C-C8D8-7DD1ECA00D90}"/>
              </a:ext>
            </a:extLst>
          </p:cNvPr>
          <p:cNvSpPr txBox="1"/>
          <p:nvPr/>
        </p:nvSpPr>
        <p:spPr>
          <a:xfrm>
            <a:off x="3196267" y="2742935"/>
            <a:ext cx="1016737" cy="276999"/>
          </a:xfrm>
          <a:prstGeom prst="rect">
            <a:avLst/>
          </a:prstGeom>
          <a:noFill/>
        </p:spPr>
        <p:txBody>
          <a:bodyPr wrap="square" rtlCol="0">
            <a:spAutoFit/>
          </a:bodyPr>
          <a:lstStyle/>
          <a:p>
            <a:pPr algn="ctr"/>
            <a:endParaRPr lang="en-US" sz="1200"/>
          </a:p>
        </p:txBody>
      </p:sp>
      <p:sp>
        <p:nvSpPr>
          <p:cNvPr id="40" name="TextBox 39">
            <a:extLst>
              <a:ext uri="{FF2B5EF4-FFF2-40B4-BE49-F238E27FC236}">
                <a16:creationId xmlns:a16="http://schemas.microsoft.com/office/drawing/2014/main" id="{AA808992-51EC-D3D6-285E-CD5FBC354A3D}"/>
              </a:ext>
            </a:extLst>
          </p:cNvPr>
          <p:cNvSpPr txBox="1"/>
          <p:nvPr/>
        </p:nvSpPr>
        <p:spPr>
          <a:xfrm>
            <a:off x="2238405" y="1612534"/>
            <a:ext cx="637347" cy="245227"/>
          </a:xfrm>
          <a:prstGeom prst="rect">
            <a:avLst/>
          </a:prstGeom>
          <a:noFill/>
        </p:spPr>
        <p:txBody>
          <a:bodyPr wrap="square" rtlCol="0">
            <a:spAutoFit/>
          </a:bodyPr>
          <a:lstStyle/>
          <a:p>
            <a:pPr algn="ctr"/>
            <a:r>
              <a:rPr lang="en-US"/>
              <a:t>F</a:t>
            </a:r>
            <a:r>
              <a:rPr lang="en-US" baseline="-25000"/>
              <a:t>r</a:t>
            </a:r>
            <a:endParaRPr lang="en-US"/>
          </a:p>
        </p:txBody>
      </p:sp>
      <p:sp>
        <p:nvSpPr>
          <p:cNvPr id="45" name="Rectangle 44">
            <a:extLst>
              <a:ext uri="{FF2B5EF4-FFF2-40B4-BE49-F238E27FC236}">
                <a16:creationId xmlns:a16="http://schemas.microsoft.com/office/drawing/2014/main" id="{5A54AB2D-19DF-1BAC-3B0C-79B71A5D218E}"/>
              </a:ext>
            </a:extLst>
          </p:cNvPr>
          <p:cNvSpPr/>
          <p:nvPr/>
        </p:nvSpPr>
        <p:spPr>
          <a:xfrm rot="5400000">
            <a:off x="5135024" y="1493315"/>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751E7566-3685-C984-2684-F969C998D7A4}"/>
              </a:ext>
            </a:extLst>
          </p:cNvPr>
          <p:cNvCxnSpPr>
            <a:cxnSpLocks/>
            <a:stCxn id="38" idx="3"/>
            <a:endCxn id="12" idx="1"/>
          </p:cNvCxnSpPr>
          <p:nvPr/>
        </p:nvCxnSpPr>
        <p:spPr>
          <a:xfrm flipV="1">
            <a:off x="4523259" y="2526364"/>
            <a:ext cx="303683" cy="1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40EF911-FD87-4A89-F70C-BD42301083FE}"/>
              </a:ext>
            </a:extLst>
          </p:cNvPr>
          <p:cNvCxnSpPr>
            <a:cxnSpLocks/>
          </p:cNvCxnSpPr>
          <p:nvPr/>
        </p:nvCxnSpPr>
        <p:spPr>
          <a:xfrm>
            <a:off x="5111993" y="1798462"/>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54BD175-B937-5E00-6EF3-DF4D6B6B207A}"/>
              </a:ext>
            </a:extLst>
          </p:cNvPr>
          <p:cNvCxnSpPr>
            <a:cxnSpLocks/>
          </p:cNvCxnSpPr>
          <p:nvPr/>
        </p:nvCxnSpPr>
        <p:spPr>
          <a:xfrm>
            <a:off x="5408019" y="1815958"/>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9705DC1D-7524-7CE6-13A2-2A20020C4809}"/>
              </a:ext>
            </a:extLst>
          </p:cNvPr>
          <p:cNvSpPr/>
          <p:nvPr/>
        </p:nvSpPr>
        <p:spPr>
          <a:xfrm rot="5400000">
            <a:off x="5138889" y="1843684"/>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08B477F0-75D0-17FD-EF79-2B47CB071D4D}"/>
              </a:ext>
            </a:extLst>
          </p:cNvPr>
          <p:cNvCxnSpPr>
            <a:cxnSpLocks/>
          </p:cNvCxnSpPr>
          <p:nvPr/>
        </p:nvCxnSpPr>
        <p:spPr>
          <a:xfrm>
            <a:off x="5111993" y="2166327"/>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4" name="Straight Connector 1343">
            <a:extLst>
              <a:ext uri="{FF2B5EF4-FFF2-40B4-BE49-F238E27FC236}">
                <a16:creationId xmlns:a16="http://schemas.microsoft.com/office/drawing/2014/main" id="{3C6AA9BB-FFBC-A0CE-3343-F644D24B4B4A}"/>
              </a:ext>
            </a:extLst>
          </p:cNvPr>
          <p:cNvCxnSpPr>
            <a:cxnSpLocks/>
          </p:cNvCxnSpPr>
          <p:nvPr/>
        </p:nvCxnSpPr>
        <p:spPr>
          <a:xfrm>
            <a:off x="5408019" y="2166327"/>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8" name="Rectangle 1347">
            <a:extLst>
              <a:ext uri="{FF2B5EF4-FFF2-40B4-BE49-F238E27FC236}">
                <a16:creationId xmlns:a16="http://schemas.microsoft.com/office/drawing/2014/main" id="{E8B6AD8C-A44C-568F-F7F4-838774161F13}"/>
              </a:ext>
            </a:extLst>
          </p:cNvPr>
          <p:cNvSpPr/>
          <p:nvPr/>
        </p:nvSpPr>
        <p:spPr>
          <a:xfrm rot="5400000">
            <a:off x="5138889" y="2261383"/>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9" name="Straight Connector 1348">
            <a:extLst>
              <a:ext uri="{FF2B5EF4-FFF2-40B4-BE49-F238E27FC236}">
                <a16:creationId xmlns:a16="http://schemas.microsoft.com/office/drawing/2014/main" id="{3ADCCFF3-CF57-DD9B-A834-64F5C4EA78F5}"/>
              </a:ext>
            </a:extLst>
          </p:cNvPr>
          <p:cNvCxnSpPr>
            <a:cxnSpLocks/>
          </p:cNvCxnSpPr>
          <p:nvPr/>
        </p:nvCxnSpPr>
        <p:spPr>
          <a:xfrm>
            <a:off x="5111993" y="2584026"/>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7D394991-5B4D-E26F-1C9B-2DF81F8CF389}"/>
              </a:ext>
            </a:extLst>
          </p:cNvPr>
          <p:cNvCxnSpPr>
            <a:cxnSpLocks/>
          </p:cNvCxnSpPr>
          <p:nvPr/>
        </p:nvCxnSpPr>
        <p:spPr>
          <a:xfrm>
            <a:off x="5408019" y="2584026"/>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51" name="Rectangle 1350">
            <a:extLst>
              <a:ext uri="{FF2B5EF4-FFF2-40B4-BE49-F238E27FC236}">
                <a16:creationId xmlns:a16="http://schemas.microsoft.com/office/drawing/2014/main" id="{C23EA89C-D9BC-8017-E935-3BE3BFEE48AE}"/>
              </a:ext>
            </a:extLst>
          </p:cNvPr>
          <p:cNvSpPr/>
          <p:nvPr/>
        </p:nvSpPr>
        <p:spPr>
          <a:xfrm rot="5400000">
            <a:off x="5138889" y="2679081"/>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4" name="Straight Connector 1353">
            <a:extLst>
              <a:ext uri="{FF2B5EF4-FFF2-40B4-BE49-F238E27FC236}">
                <a16:creationId xmlns:a16="http://schemas.microsoft.com/office/drawing/2014/main" id="{A7E6B380-AA95-6A31-3B69-9CDB622034BA}"/>
              </a:ext>
            </a:extLst>
          </p:cNvPr>
          <p:cNvCxnSpPr>
            <a:cxnSpLocks/>
          </p:cNvCxnSpPr>
          <p:nvPr/>
        </p:nvCxnSpPr>
        <p:spPr>
          <a:xfrm>
            <a:off x="5111993" y="3001724"/>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6" name="Straight Connector 1355">
            <a:extLst>
              <a:ext uri="{FF2B5EF4-FFF2-40B4-BE49-F238E27FC236}">
                <a16:creationId xmlns:a16="http://schemas.microsoft.com/office/drawing/2014/main" id="{EBF4C0E8-A595-6C33-CAED-4239C02E3E18}"/>
              </a:ext>
            </a:extLst>
          </p:cNvPr>
          <p:cNvCxnSpPr>
            <a:cxnSpLocks/>
          </p:cNvCxnSpPr>
          <p:nvPr/>
        </p:nvCxnSpPr>
        <p:spPr>
          <a:xfrm>
            <a:off x="5408019" y="3001724"/>
            <a:ext cx="0" cy="2629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7" name="Straight Arrow Connector 1356">
            <a:extLst>
              <a:ext uri="{FF2B5EF4-FFF2-40B4-BE49-F238E27FC236}">
                <a16:creationId xmlns:a16="http://schemas.microsoft.com/office/drawing/2014/main" id="{0B8DC27D-AD72-EC16-50C7-EF37C7702EE7}"/>
              </a:ext>
            </a:extLst>
          </p:cNvPr>
          <p:cNvCxnSpPr>
            <a:cxnSpLocks/>
            <a:endCxn id="1367" idx="1"/>
          </p:cNvCxnSpPr>
          <p:nvPr/>
        </p:nvCxnSpPr>
        <p:spPr>
          <a:xfrm>
            <a:off x="5724464" y="1954350"/>
            <a:ext cx="437239" cy="462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9" name="Straight Arrow Connector 1358">
            <a:extLst>
              <a:ext uri="{FF2B5EF4-FFF2-40B4-BE49-F238E27FC236}">
                <a16:creationId xmlns:a16="http://schemas.microsoft.com/office/drawing/2014/main" id="{4A16C5C5-AD17-9FB1-064F-877FD8D1A926}"/>
              </a:ext>
            </a:extLst>
          </p:cNvPr>
          <p:cNvCxnSpPr>
            <a:cxnSpLocks/>
            <a:endCxn id="1367" idx="1"/>
          </p:cNvCxnSpPr>
          <p:nvPr/>
        </p:nvCxnSpPr>
        <p:spPr>
          <a:xfrm>
            <a:off x="5728896" y="2269188"/>
            <a:ext cx="432806" cy="147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1" name="Straight Arrow Connector 1360">
            <a:extLst>
              <a:ext uri="{FF2B5EF4-FFF2-40B4-BE49-F238E27FC236}">
                <a16:creationId xmlns:a16="http://schemas.microsoft.com/office/drawing/2014/main" id="{16C9F14F-4F48-9D45-0629-F512BC26537B}"/>
              </a:ext>
            </a:extLst>
          </p:cNvPr>
          <p:cNvCxnSpPr>
            <a:cxnSpLocks/>
            <a:endCxn id="1367" idx="1"/>
          </p:cNvCxnSpPr>
          <p:nvPr/>
        </p:nvCxnSpPr>
        <p:spPr>
          <a:xfrm flipV="1">
            <a:off x="5724464" y="2416416"/>
            <a:ext cx="437239" cy="3110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4" name="Straight Arrow Connector 1363">
            <a:extLst>
              <a:ext uri="{FF2B5EF4-FFF2-40B4-BE49-F238E27FC236}">
                <a16:creationId xmlns:a16="http://schemas.microsoft.com/office/drawing/2014/main" id="{96F3AC28-B9D2-4C28-BAF3-227B18526320}"/>
              </a:ext>
            </a:extLst>
          </p:cNvPr>
          <p:cNvCxnSpPr>
            <a:cxnSpLocks/>
            <a:stCxn id="1351" idx="0"/>
            <a:endCxn id="1367" idx="1"/>
          </p:cNvCxnSpPr>
          <p:nvPr/>
        </p:nvCxnSpPr>
        <p:spPr>
          <a:xfrm flipV="1">
            <a:off x="5724464" y="2416416"/>
            <a:ext cx="437239" cy="716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7" name="Rectangle 1366">
            <a:extLst>
              <a:ext uri="{FF2B5EF4-FFF2-40B4-BE49-F238E27FC236}">
                <a16:creationId xmlns:a16="http://schemas.microsoft.com/office/drawing/2014/main" id="{176CDEE3-09CB-24F3-4C0F-BC4B550A16D2}"/>
              </a:ext>
            </a:extLst>
          </p:cNvPr>
          <p:cNvSpPr/>
          <p:nvPr/>
        </p:nvSpPr>
        <p:spPr>
          <a:xfrm>
            <a:off x="6161703" y="2044502"/>
            <a:ext cx="1084313" cy="743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Transformer</a:t>
            </a:r>
          </a:p>
        </p:txBody>
      </p:sp>
      <p:sp>
        <p:nvSpPr>
          <p:cNvPr id="1368" name="TextBox 1367">
            <a:extLst>
              <a:ext uri="{FF2B5EF4-FFF2-40B4-BE49-F238E27FC236}">
                <a16:creationId xmlns:a16="http://schemas.microsoft.com/office/drawing/2014/main" id="{7FC22D73-23D6-522B-51DC-910B068013C1}"/>
              </a:ext>
            </a:extLst>
          </p:cNvPr>
          <p:cNvSpPr txBox="1"/>
          <p:nvPr/>
        </p:nvSpPr>
        <p:spPr>
          <a:xfrm>
            <a:off x="6124790" y="2816874"/>
            <a:ext cx="1158137" cy="461665"/>
          </a:xfrm>
          <a:prstGeom prst="rect">
            <a:avLst/>
          </a:prstGeom>
          <a:noFill/>
        </p:spPr>
        <p:txBody>
          <a:bodyPr wrap="square" rtlCol="0">
            <a:spAutoFit/>
          </a:bodyPr>
          <a:lstStyle/>
          <a:p>
            <a:pPr algn="ctr"/>
            <a:r>
              <a:rPr lang="en-US" sz="1200"/>
              <a:t>Auto regressive</a:t>
            </a:r>
          </a:p>
        </p:txBody>
      </p:sp>
      <p:cxnSp>
        <p:nvCxnSpPr>
          <p:cNvPr id="1385" name="Straight Arrow Connector 1384">
            <a:extLst>
              <a:ext uri="{FF2B5EF4-FFF2-40B4-BE49-F238E27FC236}">
                <a16:creationId xmlns:a16="http://schemas.microsoft.com/office/drawing/2014/main" id="{FCF8760F-541E-B183-4A57-A7535026DA78}"/>
              </a:ext>
            </a:extLst>
          </p:cNvPr>
          <p:cNvCxnSpPr>
            <a:cxnSpLocks/>
            <a:stCxn id="1367" idx="3"/>
          </p:cNvCxnSpPr>
          <p:nvPr/>
        </p:nvCxnSpPr>
        <p:spPr>
          <a:xfrm flipV="1">
            <a:off x="7246016" y="2025969"/>
            <a:ext cx="341759" cy="390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7" name="Rectangle 1386">
            <a:extLst>
              <a:ext uri="{FF2B5EF4-FFF2-40B4-BE49-F238E27FC236}">
                <a16:creationId xmlns:a16="http://schemas.microsoft.com/office/drawing/2014/main" id="{4CD61D26-3AE8-F784-68CF-D3A618E8C023}"/>
              </a:ext>
            </a:extLst>
          </p:cNvPr>
          <p:cNvSpPr/>
          <p:nvPr/>
        </p:nvSpPr>
        <p:spPr>
          <a:xfrm rot="5400000">
            <a:off x="7910418" y="1578962"/>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9" name="Rectangle 1388">
            <a:extLst>
              <a:ext uri="{FF2B5EF4-FFF2-40B4-BE49-F238E27FC236}">
                <a16:creationId xmlns:a16="http://schemas.microsoft.com/office/drawing/2014/main" id="{4F138853-1A27-9B5E-C6A3-AD512F48E4CB}"/>
              </a:ext>
            </a:extLst>
          </p:cNvPr>
          <p:cNvSpPr/>
          <p:nvPr/>
        </p:nvSpPr>
        <p:spPr>
          <a:xfrm rot="5400000">
            <a:off x="7916701" y="1930912"/>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0" name="Rectangle 1389">
            <a:extLst>
              <a:ext uri="{FF2B5EF4-FFF2-40B4-BE49-F238E27FC236}">
                <a16:creationId xmlns:a16="http://schemas.microsoft.com/office/drawing/2014/main" id="{FBD302CD-CFCD-FDC9-129E-1E7D87F26991}"/>
              </a:ext>
            </a:extLst>
          </p:cNvPr>
          <p:cNvSpPr/>
          <p:nvPr/>
        </p:nvSpPr>
        <p:spPr>
          <a:xfrm rot="5400000">
            <a:off x="7910418" y="2303501"/>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1" name="Rectangle 1390">
            <a:extLst>
              <a:ext uri="{FF2B5EF4-FFF2-40B4-BE49-F238E27FC236}">
                <a16:creationId xmlns:a16="http://schemas.microsoft.com/office/drawing/2014/main" id="{FCAE00C9-72C9-8567-CF34-B07CD544B10E}"/>
              </a:ext>
            </a:extLst>
          </p:cNvPr>
          <p:cNvSpPr/>
          <p:nvPr/>
        </p:nvSpPr>
        <p:spPr>
          <a:xfrm rot="5400000">
            <a:off x="7904817" y="2679081"/>
            <a:ext cx="262932" cy="908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2" name="Straight Arrow Connector 1391">
            <a:extLst>
              <a:ext uri="{FF2B5EF4-FFF2-40B4-BE49-F238E27FC236}">
                <a16:creationId xmlns:a16="http://schemas.microsoft.com/office/drawing/2014/main" id="{248E29FC-7DE3-191C-F380-EAE6364A0541}"/>
              </a:ext>
            </a:extLst>
          </p:cNvPr>
          <p:cNvCxnSpPr>
            <a:cxnSpLocks/>
            <a:stCxn id="1367" idx="3"/>
            <a:endCxn id="1389" idx="2"/>
          </p:cNvCxnSpPr>
          <p:nvPr/>
        </p:nvCxnSpPr>
        <p:spPr>
          <a:xfrm flipV="1">
            <a:off x="7246016" y="2385021"/>
            <a:ext cx="348041" cy="31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5" name="Straight Arrow Connector 1394">
            <a:extLst>
              <a:ext uri="{FF2B5EF4-FFF2-40B4-BE49-F238E27FC236}">
                <a16:creationId xmlns:a16="http://schemas.microsoft.com/office/drawing/2014/main" id="{46151577-A352-5A21-E85E-6A5A63FC84AE}"/>
              </a:ext>
            </a:extLst>
          </p:cNvPr>
          <p:cNvCxnSpPr>
            <a:cxnSpLocks/>
            <a:stCxn id="1367" idx="3"/>
            <a:endCxn id="1390" idx="2"/>
          </p:cNvCxnSpPr>
          <p:nvPr/>
        </p:nvCxnSpPr>
        <p:spPr>
          <a:xfrm>
            <a:off x="7246016" y="2416416"/>
            <a:ext cx="341759" cy="341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9" name="Straight Arrow Connector 1398">
            <a:extLst>
              <a:ext uri="{FF2B5EF4-FFF2-40B4-BE49-F238E27FC236}">
                <a16:creationId xmlns:a16="http://schemas.microsoft.com/office/drawing/2014/main" id="{E59E7285-01AF-F0ED-2E07-86997F30B5A1}"/>
              </a:ext>
            </a:extLst>
          </p:cNvPr>
          <p:cNvCxnSpPr>
            <a:cxnSpLocks/>
            <a:endCxn id="1391" idx="2"/>
          </p:cNvCxnSpPr>
          <p:nvPr/>
        </p:nvCxnSpPr>
        <p:spPr>
          <a:xfrm>
            <a:off x="7240659" y="2413301"/>
            <a:ext cx="341515" cy="719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Nhóm 20">
            <a:extLst>
              <a:ext uri="{FF2B5EF4-FFF2-40B4-BE49-F238E27FC236}">
                <a16:creationId xmlns:a16="http://schemas.microsoft.com/office/drawing/2014/main" id="{AD52FB45-CCA6-E813-1DDD-0B5607D340EE}"/>
              </a:ext>
            </a:extLst>
          </p:cNvPr>
          <p:cNvGrpSpPr/>
          <p:nvPr/>
        </p:nvGrpSpPr>
        <p:grpSpPr>
          <a:xfrm>
            <a:off x="4133346" y="3299395"/>
            <a:ext cx="727538" cy="1442542"/>
            <a:chOff x="4049249" y="2644760"/>
            <a:chExt cx="814647" cy="1810493"/>
          </a:xfrm>
        </p:grpSpPr>
        <p:sp>
          <p:nvSpPr>
            <p:cNvPr id="1384" name="Trapezoid 1383">
              <a:extLst>
                <a:ext uri="{FF2B5EF4-FFF2-40B4-BE49-F238E27FC236}">
                  <a16:creationId xmlns:a16="http://schemas.microsoft.com/office/drawing/2014/main" id="{36F5700D-F55A-D1CD-4539-A3EEB6C22F8D}"/>
                </a:ext>
              </a:extLst>
            </p:cNvPr>
            <p:cNvSpPr/>
            <p:nvPr/>
          </p:nvSpPr>
          <p:spPr>
            <a:xfrm rot="5400000">
              <a:off x="3549237" y="3220059"/>
              <a:ext cx="1810493" cy="659896"/>
            </a:xfrm>
            <a:prstGeom prst="trapezoid">
              <a:avLst>
                <a:gd name="adj" fmla="val 5617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376C3AEC-1B28-AC83-03E4-DDCF676EB502}"/>
                </a:ext>
              </a:extLst>
            </p:cNvPr>
            <p:cNvSpPr txBox="1"/>
            <p:nvPr/>
          </p:nvSpPr>
          <p:spPr>
            <a:xfrm>
              <a:off x="4049249" y="3253065"/>
              <a:ext cx="814647" cy="540794"/>
            </a:xfrm>
            <a:prstGeom prst="rect">
              <a:avLst/>
            </a:prstGeom>
            <a:noFill/>
          </p:spPr>
          <p:txBody>
            <a:bodyPr wrap="square" rtlCol="0">
              <a:spAutoFit/>
            </a:bodyPr>
            <a:lstStyle/>
            <a:p>
              <a:r>
                <a:rPr lang="en-US" sz="1100"/>
                <a:t>Decoder</a:t>
              </a:r>
            </a:p>
            <a:p>
              <a:r>
                <a:rPr lang="en-US" sz="1100"/>
                <a:t>CNN</a:t>
              </a:r>
              <a:endParaRPr lang="en-US"/>
            </a:p>
          </p:txBody>
        </p:sp>
      </p:grpSp>
      <p:sp>
        <p:nvSpPr>
          <p:cNvPr id="1045" name="Rectangle 1044">
            <a:extLst>
              <a:ext uri="{FF2B5EF4-FFF2-40B4-BE49-F238E27FC236}">
                <a16:creationId xmlns:a16="http://schemas.microsoft.com/office/drawing/2014/main" id="{F94BCC38-354D-EE8A-9A12-310EABA64D4B}"/>
              </a:ext>
            </a:extLst>
          </p:cNvPr>
          <p:cNvSpPr/>
          <p:nvPr/>
        </p:nvSpPr>
        <p:spPr>
          <a:xfrm>
            <a:off x="7507390" y="3750795"/>
            <a:ext cx="660757" cy="4301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RRVQ</a:t>
            </a:r>
          </a:p>
        </p:txBody>
      </p:sp>
      <p:sp>
        <p:nvSpPr>
          <p:cNvPr id="1046" name="TextBox 1045">
            <a:extLst>
              <a:ext uri="{FF2B5EF4-FFF2-40B4-BE49-F238E27FC236}">
                <a16:creationId xmlns:a16="http://schemas.microsoft.com/office/drawing/2014/main" id="{48BD83AA-C061-A65B-40FA-43D728B34AA7}"/>
              </a:ext>
            </a:extLst>
          </p:cNvPr>
          <p:cNvSpPr txBox="1"/>
          <p:nvPr/>
        </p:nvSpPr>
        <p:spPr>
          <a:xfrm>
            <a:off x="7269714" y="4224046"/>
            <a:ext cx="1201111" cy="276999"/>
          </a:xfrm>
          <a:prstGeom prst="rect">
            <a:avLst/>
          </a:prstGeom>
          <a:noFill/>
        </p:spPr>
        <p:txBody>
          <a:bodyPr wrap="square" rtlCol="0">
            <a:spAutoFit/>
          </a:bodyPr>
          <a:lstStyle/>
          <a:p>
            <a:pPr algn="ctr"/>
            <a:r>
              <a:rPr lang="en-US" sz="1200"/>
              <a:t>Reverse RVQ</a:t>
            </a:r>
          </a:p>
        </p:txBody>
      </p:sp>
      <p:sp>
        <p:nvSpPr>
          <p:cNvPr id="1049" name="Right Brace 1048">
            <a:extLst>
              <a:ext uri="{FF2B5EF4-FFF2-40B4-BE49-F238E27FC236}">
                <a16:creationId xmlns:a16="http://schemas.microsoft.com/office/drawing/2014/main" id="{B1D7BEEE-44C1-972A-E80E-8A7FF23C9D8A}"/>
              </a:ext>
            </a:extLst>
          </p:cNvPr>
          <p:cNvSpPr/>
          <p:nvPr/>
        </p:nvSpPr>
        <p:spPr>
          <a:xfrm>
            <a:off x="8521543" y="1965796"/>
            <a:ext cx="293507" cy="1299180"/>
          </a:xfrm>
          <a:prstGeom prst="rightBrace">
            <a:avLst>
              <a:gd name="adj1" fmla="val 8333"/>
              <a:gd name="adj2" fmla="val 5136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2">
                    <a:lumMod val="10000"/>
                  </a:schemeClr>
                </a:solidFill>
              </a:ln>
            </a:endParaRPr>
          </a:p>
        </p:txBody>
      </p:sp>
      <p:cxnSp>
        <p:nvCxnSpPr>
          <p:cNvPr id="1063" name="Connector: Elbow 1062">
            <a:extLst>
              <a:ext uri="{FF2B5EF4-FFF2-40B4-BE49-F238E27FC236}">
                <a16:creationId xmlns:a16="http://schemas.microsoft.com/office/drawing/2014/main" id="{73D0857F-7A38-1DB9-37D9-E1A942732CCE}"/>
              </a:ext>
            </a:extLst>
          </p:cNvPr>
          <p:cNvCxnSpPr>
            <a:cxnSpLocks/>
            <a:stCxn id="1049" idx="1"/>
            <a:endCxn id="1045" idx="3"/>
          </p:cNvCxnSpPr>
          <p:nvPr/>
        </p:nvCxnSpPr>
        <p:spPr>
          <a:xfrm rot="10800000" flipV="1">
            <a:off x="8168148" y="2633158"/>
            <a:ext cx="646903" cy="1332693"/>
          </a:xfrm>
          <a:prstGeom prst="bentConnector3">
            <a:avLst>
              <a:gd name="adj1" fmla="val -28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8" name="Rectangle 1407">
            <a:extLst>
              <a:ext uri="{FF2B5EF4-FFF2-40B4-BE49-F238E27FC236}">
                <a16:creationId xmlns:a16="http://schemas.microsoft.com/office/drawing/2014/main" id="{0CC8EC3E-5EEB-6E1E-3047-732EBB752433}"/>
              </a:ext>
            </a:extLst>
          </p:cNvPr>
          <p:cNvSpPr/>
          <p:nvPr/>
        </p:nvSpPr>
        <p:spPr>
          <a:xfrm>
            <a:off x="6784232" y="3299395"/>
            <a:ext cx="294712" cy="13326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2" name="Straight Arrow Connector 1411">
            <a:extLst>
              <a:ext uri="{FF2B5EF4-FFF2-40B4-BE49-F238E27FC236}">
                <a16:creationId xmlns:a16="http://schemas.microsoft.com/office/drawing/2014/main" id="{F9D0C462-7BD8-6420-5FD4-A32C7FE7FBA5}"/>
              </a:ext>
            </a:extLst>
          </p:cNvPr>
          <p:cNvCxnSpPr>
            <a:cxnSpLocks/>
            <a:stCxn id="1045" idx="1"/>
            <a:endCxn id="1408" idx="3"/>
          </p:cNvCxnSpPr>
          <p:nvPr/>
        </p:nvCxnSpPr>
        <p:spPr>
          <a:xfrm flipH="1" flipV="1">
            <a:off x="7078944" y="3965742"/>
            <a:ext cx="428446" cy="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9" name="Straight Arrow Connector 1418">
            <a:extLst>
              <a:ext uri="{FF2B5EF4-FFF2-40B4-BE49-F238E27FC236}">
                <a16:creationId xmlns:a16="http://schemas.microsoft.com/office/drawing/2014/main" id="{A11221A8-DBAB-EE72-3A4F-0A286AA5C719}"/>
              </a:ext>
            </a:extLst>
          </p:cNvPr>
          <p:cNvCxnSpPr>
            <a:cxnSpLocks/>
          </p:cNvCxnSpPr>
          <p:nvPr/>
        </p:nvCxnSpPr>
        <p:spPr>
          <a:xfrm flipH="1" flipV="1">
            <a:off x="6088328" y="3983268"/>
            <a:ext cx="65635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Nhóm 26">
            <a:extLst>
              <a:ext uri="{FF2B5EF4-FFF2-40B4-BE49-F238E27FC236}">
                <a16:creationId xmlns:a16="http://schemas.microsoft.com/office/drawing/2014/main" id="{3F356062-C505-913D-B123-BD3C17768B67}"/>
              </a:ext>
            </a:extLst>
          </p:cNvPr>
          <p:cNvGrpSpPr/>
          <p:nvPr/>
        </p:nvGrpSpPr>
        <p:grpSpPr>
          <a:xfrm>
            <a:off x="2504586" y="3875728"/>
            <a:ext cx="908218" cy="262932"/>
            <a:chOff x="2373554" y="3373029"/>
            <a:chExt cx="1016960" cy="329998"/>
          </a:xfrm>
        </p:grpSpPr>
        <p:sp>
          <p:nvSpPr>
            <p:cNvPr id="1420" name="Rectangle 1419">
              <a:extLst>
                <a:ext uri="{FF2B5EF4-FFF2-40B4-BE49-F238E27FC236}">
                  <a16:creationId xmlns:a16="http://schemas.microsoft.com/office/drawing/2014/main" id="{DE4FF67E-40B9-43AD-C872-E709A2BE679A}"/>
                </a:ext>
              </a:extLst>
            </p:cNvPr>
            <p:cNvSpPr/>
            <p:nvPr/>
          </p:nvSpPr>
          <p:spPr>
            <a:xfrm rot="5400000">
              <a:off x="2717035" y="3029548"/>
              <a:ext cx="329998" cy="10169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1" name="TextBox 1420">
              <a:extLst>
                <a:ext uri="{FF2B5EF4-FFF2-40B4-BE49-F238E27FC236}">
                  <a16:creationId xmlns:a16="http://schemas.microsoft.com/office/drawing/2014/main" id="{5B730662-D533-411E-1DF7-C50915209F90}"/>
                </a:ext>
              </a:extLst>
            </p:cNvPr>
            <p:cNvSpPr txBox="1"/>
            <p:nvPr/>
          </p:nvSpPr>
          <p:spPr>
            <a:xfrm>
              <a:off x="2540029" y="3373029"/>
              <a:ext cx="622901" cy="276999"/>
            </a:xfrm>
            <a:prstGeom prst="rect">
              <a:avLst/>
            </a:prstGeom>
            <a:noFill/>
          </p:spPr>
          <p:txBody>
            <a:bodyPr wrap="square" rtlCol="0">
              <a:spAutoFit/>
            </a:bodyPr>
            <a:lstStyle/>
            <a:p>
              <a:pPr algn="ctr"/>
              <a:r>
                <a:rPr lang="en-US" sz="1200"/>
                <a:t>X hat</a:t>
              </a:r>
            </a:p>
          </p:txBody>
        </p:sp>
      </p:grpSp>
      <p:sp>
        <p:nvSpPr>
          <p:cNvPr id="1422" name="TextBox 1421">
            <a:extLst>
              <a:ext uri="{FF2B5EF4-FFF2-40B4-BE49-F238E27FC236}">
                <a16:creationId xmlns:a16="http://schemas.microsoft.com/office/drawing/2014/main" id="{4CCC3319-3D43-97B6-E56B-3E0808786682}"/>
              </a:ext>
            </a:extLst>
          </p:cNvPr>
          <p:cNvSpPr txBox="1"/>
          <p:nvPr/>
        </p:nvSpPr>
        <p:spPr>
          <a:xfrm>
            <a:off x="2626830" y="4225446"/>
            <a:ext cx="637347" cy="307777"/>
          </a:xfrm>
          <a:prstGeom prst="rect">
            <a:avLst/>
          </a:prstGeom>
          <a:noFill/>
        </p:spPr>
        <p:txBody>
          <a:bodyPr wrap="square" rtlCol="0">
            <a:spAutoFit/>
          </a:bodyPr>
          <a:lstStyle/>
          <a:p>
            <a:pPr algn="ctr"/>
            <a:r>
              <a:rPr lang="en-US"/>
              <a:t>F</a:t>
            </a:r>
            <a:r>
              <a:rPr lang="en-US" baseline="-25000"/>
              <a:t>s</a:t>
            </a:r>
            <a:endParaRPr lang="en-US"/>
          </a:p>
        </p:txBody>
      </p:sp>
      <p:cxnSp>
        <p:nvCxnSpPr>
          <p:cNvPr id="1423" name="Straight Arrow Connector 1422">
            <a:extLst>
              <a:ext uri="{FF2B5EF4-FFF2-40B4-BE49-F238E27FC236}">
                <a16:creationId xmlns:a16="http://schemas.microsoft.com/office/drawing/2014/main" id="{FAC83B28-783C-6A07-C942-4A81B84CC026}"/>
              </a:ext>
            </a:extLst>
          </p:cNvPr>
          <p:cNvCxnSpPr>
            <a:cxnSpLocks/>
            <a:stCxn id="1041" idx="1"/>
            <a:endCxn id="1420" idx="0"/>
          </p:cNvCxnSpPr>
          <p:nvPr/>
        </p:nvCxnSpPr>
        <p:spPr>
          <a:xfrm flipH="1">
            <a:off x="3412804" y="3999517"/>
            <a:ext cx="720542" cy="7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4" name="TextBox 1423">
            <a:extLst>
              <a:ext uri="{FF2B5EF4-FFF2-40B4-BE49-F238E27FC236}">
                <a16:creationId xmlns:a16="http://schemas.microsoft.com/office/drawing/2014/main" id="{8E575268-39C9-B7FF-3CFD-E2A610E457B8}"/>
              </a:ext>
            </a:extLst>
          </p:cNvPr>
          <p:cNvSpPr txBox="1"/>
          <p:nvPr/>
        </p:nvSpPr>
        <p:spPr>
          <a:xfrm>
            <a:off x="6603267" y="4718217"/>
            <a:ext cx="637347" cy="307777"/>
          </a:xfrm>
          <a:prstGeom prst="rect">
            <a:avLst/>
          </a:prstGeom>
          <a:noFill/>
        </p:spPr>
        <p:txBody>
          <a:bodyPr wrap="square" rtlCol="0">
            <a:spAutoFit/>
          </a:bodyPr>
          <a:lstStyle/>
          <a:p>
            <a:pPr algn="ctr"/>
            <a:r>
              <a:rPr lang="en-US"/>
              <a:t>F</a:t>
            </a:r>
            <a:r>
              <a:rPr lang="en-US" baseline="-25000"/>
              <a:t>r</a:t>
            </a:r>
            <a:endParaRPr lang="en-US"/>
          </a:p>
        </p:txBody>
      </p:sp>
      <p:sp>
        <p:nvSpPr>
          <p:cNvPr id="2" name="Rectangle 1">
            <a:extLst>
              <a:ext uri="{FF2B5EF4-FFF2-40B4-BE49-F238E27FC236}">
                <a16:creationId xmlns:a16="http://schemas.microsoft.com/office/drawing/2014/main" id="{633AA0BB-A533-5C65-C22B-75A2B9205DA5}"/>
              </a:ext>
            </a:extLst>
          </p:cNvPr>
          <p:cNvSpPr/>
          <p:nvPr/>
        </p:nvSpPr>
        <p:spPr>
          <a:xfrm>
            <a:off x="5943836" y="1237076"/>
            <a:ext cx="1523129" cy="4620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Text Encoder</a:t>
            </a:r>
          </a:p>
        </p:txBody>
      </p:sp>
      <p:sp>
        <p:nvSpPr>
          <p:cNvPr id="3" name="Rectangle 2">
            <a:extLst>
              <a:ext uri="{FF2B5EF4-FFF2-40B4-BE49-F238E27FC236}">
                <a16:creationId xmlns:a16="http://schemas.microsoft.com/office/drawing/2014/main" id="{30A4FC96-9D98-138B-EBE8-F998F1079643}"/>
              </a:ext>
            </a:extLst>
          </p:cNvPr>
          <p:cNvSpPr/>
          <p:nvPr/>
        </p:nvSpPr>
        <p:spPr>
          <a:xfrm>
            <a:off x="6013310" y="481544"/>
            <a:ext cx="262932" cy="3788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6349461-7CD6-BE5F-F809-5CF203588CFE}"/>
              </a:ext>
            </a:extLst>
          </p:cNvPr>
          <p:cNvSpPr/>
          <p:nvPr/>
        </p:nvSpPr>
        <p:spPr>
          <a:xfrm>
            <a:off x="6404178" y="481544"/>
            <a:ext cx="262932" cy="3875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45A651E-70C6-135A-1037-8A5FAD2F0784}"/>
              </a:ext>
            </a:extLst>
          </p:cNvPr>
          <p:cNvCxnSpPr>
            <a:cxnSpLocks/>
          </p:cNvCxnSpPr>
          <p:nvPr/>
        </p:nvCxnSpPr>
        <p:spPr>
          <a:xfrm>
            <a:off x="6144776" y="877829"/>
            <a:ext cx="0" cy="320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6883CD-52C3-F44E-2D67-B940A43B6CF0}"/>
              </a:ext>
            </a:extLst>
          </p:cNvPr>
          <p:cNvCxnSpPr>
            <a:cxnSpLocks/>
            <a:stCxn id="4" idx="2"/>
          </p:cNvCxnSpPr>
          <p:nvPr/>
        </p:nvCxnSpPr>
        <p:spPr>
          <a:xfrm>
            <a:off x="6535644" y="869044"/>
            <a:ext cx="0" cy="329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0A05066-0E27-4FDC-DAB3-260A87FDB542}"/>
              </a:ext>
            </a:extLst>
          </p:cNvPr>
          <p:cNvSpPr/>
          <p:nvPr/>
        </p:nvSpPr>
        <p:spPr>
          <a:xfrm>
            <a:off x="6790475" y="481544"/>
            <a:ext cx="262932" cy="3788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5D31B75-2C9A-17B8-9D00-3762ED1B7153}"/>
              </a:ext>
            </a:extLst>
          </p:cNvPr>
          <p:cNvCxnSpPr>
            <a:cxnSpLocks/>
          </p:cNvCxnSpPr>
          <p:nvPr/>
        </p:nvCxnSpPr>
        <p:spPr>
          <a:xfrm>
            <a:off x="6921941" y="877829"/>
            <a:ext cx="0" cy="320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1B9B1B7-7F9D-89FB-DE01-F23DBF76D6DC}"/>
              </a:ext>
            </a:extLst>
          </p:cNvPr>
          <p:cNvCxnSpPr>
            <a:cxnSpLocks/>
          </p:cNvCxnSpPr>
          <p:nvPr/>
        </p:nvCxnSpPr>
        <p:spPr>
          <a:xfrm>
            <a:off x="7307491" y="878176"/>
            <a:ext cx="0" cy="320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45AD56F-C077-07FF-B0DA-E9E7322B6453}"/>
              </a:ext>
            </a:extLst>
          </p:cNvPr>
          <p:cNvSpPr txBox="1"/>
          <p:nvPr/>
        </p:nvSpPr>
        <p:spPr>
          <a:xfrm>
            <a:off x="7127380" y="561607"/>
            <a:ext cx="364202" cy="307777"/>
          </a:xfrm>
          <a:prstGeom prst="rect">
            <a:avLst/>
          </a:prstGeom>
          <a:noFill/>
        </p:spPr>
        <p:txBody>
          <a:bodyPr wrap="none" rtlCol="0">
            <a:spAutoFit/>
          </a:bodyPr>
          <a:lstStyle/>
          <a:p>
            <a:r>
              <a:rPr lang="en-US"/>
              <a:t>…</a:t>
            </a:r>
          </a:p>
        </p:txBody>
      </p:sp>
      <p:cxnSp>
        <p:nvCxnSpPr>
          <p:cNvPr id="32" name="Straight Arrow Connector 31">
            <a:extLst>
              <a:ext uri="{FF2B5EF4-FFF2-40B4-BE49-F238E27FC236}">
                <a16:creationId xmlns:a16="http://schemas.microsoft.com/office/drawing/2014/main" id="{A1838534-2E97-1D9A-1C07-E05C600F915A}"/>
              </a:ext>
            </a:extLst>
          </p:cNvPr>
          <p:cNvCxnSpPr>
            <a:cxnSpLocks/>
            <a:stCxn id="2" idx="2"/>
            <a:endCxn id="1367" idx="0"/>
          </p:cNvCxnSpPr>
          <p:nvPr/>
        </p:nvCxnSpPr>
        <p:spPr>
          <a:xfrm flipH="1">
            <a:off x="6703860" y="1699142"/>
            <a:ext cx="1541" cy="345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FD8D6D2-2758-DDFF-D1E4-B484613FBB33}"/>
              </a:ext>
            </a:extLst>
          </p:cNvPr>
          <p:cNvSpPr txBox="1"/>
          <p:nvPr/>
        </p:nvSpPr>
        <p:spPr>
          <a:xfrm>
            <a:off x="5520979" y="117506"/>
            <a:ext cx="2949846" cy="307777"/>
          </a:xfrm>
          <a:prstGeom prst="rect">
            <a:avLst/>
          </a:prstGeom>
          <a:noFill/>
        </p:spPr>
        <p:txBody>
          <a:bodyPr wrap="none" rtlCol="0">
            <a:spAutoFit/>
          </a:bodyPr>
          <a:lstStyle/>
          <a:p>
            <a:r>
              <a:rPr lang="en-US" i="1"/>
              <a:t>“</a:t>
            </a:r>
            <a:r>
              <a:rPr lang="en-US" b="0" i="1">
                <a:solidFill>
                  <a:srgbClr val="000000"/>
                </a:solidFill>
                <a:effectLst/>
                <a:latin typeface="Source Sans Pro" panose="020B0503030403020204" pitchFamily="34" charset="0"/>
              </a:rPr>
              <a:t>a funky house with 80s hip hop vibes</a:t>
            </a:r>
            <a:r>
              <a:rPr lang="en-US" i="1"/>
              <a:t>”</a:t>
            </a:r>
          </a:p>
        </p:txBody>
      </p:sp>
      <p:sp>
        <p:nvSpPr>
          <p:cNvPr id="6" name="TextBox 5">
            <a:extLst>
              <a:ext uri="{FF2B5EF4-FFF2-40B4-BE49-F238E27FC236}">
                <a16:creationId xmlns:a16="http://schemas.microsoft.com/office/drawing/2014/main" id="{87B1515D-3E86-E903-BE98-0B9B06A4CBCC}"/>
              </a:ext>
            </a:extLst>
          </p:cNvPr>
          <p:cNvSpPr txBox="1"/>
          <p:nvPr/>
        </p:nvSpPr>
        <p:spPr>
          <a:xfrm>
            <a:off x="2025106" y="3065502"/>
            <a:ext cx="875280" cy="307777"/>
          </a:xfrm>
          <a:prstGeom prst="rect">
            <a:avLst/>
          </a:prstGeom>
          <a:noFill/>
        </p:spPr>
        <p:txBody>
          <a:bodyPr wrap="square">
            <a:spAutoFit/>
          </a:bodyPr>
          <a:lstStyle/>
          <a:p>
            <a:r>
              <a:rPr lang="en-US" sz="1400"/>
              <a:t>dx50x64</a:t>
            </a:r>
            <a:endParaRPr lang="vi-VN"/>
          </a:p>
        </p:txBody>
      </p:sp>
      <p:sp>
        <p:nvSpPr>
          <p:cNvPr id="12" name="Rectangle: Rounded Corners 11">
            <a:extLst>
              <a:ext uri="{FF2B5EF4-FFF2-40B4-BE49-F238E27FC236}">
                <a16:creationId xmlns:a16="http://schemas.microsoft.com/office/drawing/2014/main" id="{675D34B6-94B8-09F0-CF15-897B2D2CBAE2}"/>
              </a:ext>
            </a:extLst>
          </p:cNvPr>
          <p:cNvSpPr/>
          <p:nvPr/>
        </p:nvSpPr>
        <p:spPr>
          <a:xfrm>
            <a:off x="4826942" y="1716959"/>
            <a:ext cx="256821" cy="1618809"/>
          </a:xfrm>
          <a:prstGeom prst="round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E7577BB5-1088-8954-0901-9F799A9E9FA4}"/>
              </a:ext>
            </a:extLst>
          </p:cNvPr>
          <p:cNvSpPr txBox="1"/>
          <p:nvPr/>
        </p:nvSpPr>
        <p:spPr>
          <a:xfrm>
            <a:off x="-63992" y="3111757"/>
            <a:ext cx="1201820" cy="461665"/>
          </a:xfrm>
          <a:prstGeom prst="rect">
            <a:avLst/>
          </a:prstGeom>
          <a:noFill/>
        </p:spPr>
        <p:txBody>
          <a:bodyPr wrap="square" rtlCol="0">
            <a:spAutoFit/>
          </a:bodyPr>
          <a:lstStyle/>
          <a:p>
            <a:pPr algn="ctr"/>
            <a:r>
              <a:rPr lang="en-US" sz="1200"/>
              <a:t>d: duration of Audio</a:t>
            </a:r>
          </a:p>
        </p:txBody>
      </p:sp>
      <p:sp>
        <p:nvSpPr>
          <p:cNvPr id="18" name="Rectangle 17">
            <a:extLst>
              <a:ext uri="{FF2B5EF4-FFF2-40B4-BE49-F238E27FC236}">
                <a16:creationId xmlns:a16="http://schemas.microsoft.com/office/drawing/2014/main" id="{F39F5F6D-8D59-54CC-57C5-C922506CEA1C}"/>
              </a:ext>
            </a:extLst>
          </p:cNvPr>
          <p:cNvSpPr/>
          <p:nvPr/>
        </p:nvSpPr>
        <p:spPr>
          <a:xfrm>
            <a:off x="2270910" y="2119110"/>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3CE1AC-FCE8-F407-DA35-0AC296368945}"/>
              </a:ext>
            </a:extLst>
          </p:cNvPr>
          <p:cNvSpPr/>
          <p:nvPr/>
        </p:nvSpPr>
        <p:spPr>
          <a:xfrm>
            <a:off x="2208318" y="2197502"/>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Rectangle 1361">
            <a:extLst>
              <a:ext uri="{FF2B5EF4-FFF2-40B4-BE49-F238E27FC236}">
                <a16:creationId xmlns:a16="http://schemas.microsoft.com/office/drawing/2014/main" id="{4046E56C-C09D-7F91-FB3C-D907BC030859}"/>
              </a:ext>
            </a:extLst>
          </p:cNvPr>
          <p:cNvSpPr/>
          <p:nvPr/>
        </p:nvSpPr>
        <p:spPr>
          <a:xfrm>
            <a:off x="3388536" y="1589812"/>
            <a:ext cx="303429" cy="18761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4" name="Straight Arrow Connector 1373">
            <a:extLst>
              <a:ext uri="{FF2B5EF4-FFF2-40B4-BE49-F238E27FC236}">
                <a16:creationId xmlns:a16="http://schemas.microsoft.com/office/drawing/2014/main" id="{27AC8780-D7E5-8638-156D-EE8E3D1AAA80}"/>
              </a:ext>
            </a:extLst>
          </p:cNvPr>
          <p:cNvCxnSpPr>
            <a:cxnSpLocks/>
            <a:stCxn id="1362" idx="3"/>
            <a:endCxn id="38" idx="1"/>
          </p:cNvCxnSpPr>
          <p:nvPr/>
        </p:nvCxnSpPr>
        <p:spPr>
          <a:xfrm>
            <a:off x="3691965" y="2527879"/>
            <a:ext cx="2557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6" name="TextBox 1385">
            <a:extLst>
              <a:ext uri="{FF2B5EF4-FFF2-40B4-BE49-F238E27FC236}">
                <a16:creationId xmlns:a16="http://schemas.microsoft.com/office/drawing/2014/main" id="{2BE27D7D-149E-B016-B091-BBDF948861E4}"/>
              </a:ext>
            </a:extLst>
          </p:cNvPr>
          <p:cNvSpPr txBox="1"/>
          <p:nvPr/>
        </p:nvSpPr>
        <p:spPr>
          <a:xfrm>
            <a:off x="2557079" y="2277915"/>
            <a:ext cx="989818" cy="276999"/>
          </a:xfrm>
          <a:prstGeom prst="rect">
            <a:avLst/>
          </a:prstGeom>
          <a:noFill/>
        </p:spPr>
        <p:txBody>
          <a:bodyPr wrap="square" rtlCol="0">
            <a:spAutoFit/>
          </a:bodyPr>
          <a:lstStyle/>
          <a:p>
            <a:pPr algn="ctr"/>
            <a:r>
              <a:rPr lang="en-US" sz="1200"/>
              <a:t>Flatten</a:t>
            </a:r>
          </a:p>
        </p:txBody>
      </p:sp>
      <p:sp>
        <p:nvSpPr>
          <p:cNvPr id="8" name="TextBox 7">
            <a:extLst>
              <a:ext uri="{FF2B5EF4-FFF2-40B4-BE49-F238E27FC236}">
                <a16:creationId xmlns:a16="http://schemas.microsoft.com/office/drawing/2014/main" id="{B8E4B46E-048F-B90A-766C-DEDC30D85D7D}"/>
              </a:ext>
            </a:extLst>
          </p:cNvPr>
          <p:cNvSpPr txBox="1"/>
          <p:nvPr/>
        </p:nvSpPr>
        <p:spPr>
          <a:xfrm>
            <a:off x="3221576" y="1253633"/>
            <a:ext cx="637347" cy="245227"/>
          </a:xfrm>
          <a:prstGeom prst="rect">
            <a:avLst/>
          </a:prstGeom>
          <a:noFill/>
        </p:spPr>
        <p:txBody>
          <a:bodyPr wrap="square" rtlCol="0">
            <a:spAutoFit/>
          </a:bodyPr>
          <a:lstStyle/>
          <a:p>
            <a:pPr algn="ctr"/>
            <a:r>
              <a:rPr lang="en-US"/>
              <a:t>F</a:t>
            </a:r>
            <a:r>
              <a:rPr lang="en-US" baseline="-25000"/>
              <a:t>r</a:t>
            </a:r>
            <a:endParaRPr lang="en-US"/>
          </a:p>
        </p:txBody>
      </p:sp>
      <p:grpSp>
        <p:nvGrpSpPr>
          <p:cNvPr id="53" name="Group 52">
            <a:extLst>
              <a:ext uri="{FF2B5EF4-FFF2-40B4-BE49-F238E27FC236}">
                <a16:creationId xmlns:a16="http://schemas.microsoft.com/office/drawing/2014/main" id="{E4041851-096B-98DE-1CD3-C7C602AF02CB}"/>
              </a:ext>
            </a:extLst>
          </p:cNvPr>
          <p:cNvGrpSpPr/>
          <p:nvPr/>
        </p:nvGrpSpPr>
        <p:grpSpPr>
          <a:xfrm>
            <a:off x="5559964" y="3503858"/>
            <a:ext cx="493185" cy="1019868"/>
            <a:chOff x="5714064" y="3430164"/>
            <a:chExt cx="493185" cy="1019868"/>
          </a:xfrm>
        </p:grpSpPr>
        <p:sp>
          <p:nvSpPr>
            <p:cNvPr id="48" name="Rectangle 47">
              <a:extLst>
                <a:ext uri="{FF2B5EF4-FFF2-40B4-BE49-F238E27FC236}">
                  <a16:creationId xmlns:a16="http://schemas.microsoft.com/office/drawing/2014/main" id="{7382C723-09C9-E345-5EE4-16CC495EFF9B}"/>
                </a:ext>
              </a:extLst>
            </p:cNvPr>
            <p:cNvSpPr/>
            <p:nvPr/>
          </p:nvSpPr>
          <p:spPr>
            <a:xfrm>
              <a:off x="5903820" y="3430164"/>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950BA3A-B0C4-1D6F-D907-7186A81BA764}"/>
                </a:ext>
              </a:extLst>
            </p:cNvPr>
            <p:cNvSpPr/>
            <p:nvPr/>
          </p:nvSpPr>
          <p:spPr>
            <a:xfrm>
              <a:off x="5843819" y="3507123"/>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6BA09FB-443B-952B-FB13-F99302157CA3}"/>
                </a:ext>
              </a:extLst>
            </p:cNvPr>
            <p:cNvSpPr/>
            <p:nvPr/>
          </p:nvSpPr>
          <p:spPr>
            <a:xfrm>
              <a:off x="5776656" y="3572707"/>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1D7A8D2-47B0-0FBA-84CE-2CE820E019D3}"/>
                </a:ext>
              </a:extLst>
            </p:cNvPr>
            <p:cNvSpPr/>
            <p:nvPr/>
          </p:nvSpPr>
          <p:spPr>
            <a:xfrm>
              <a:off x="5714064" y="3651099"/>
              <a:ext cx="303429" cy="7989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0" name="Straight Arrow Connector 1359">
            <a:extLst>
              <a:ext uri="{FF2B5EF4-FFF2-40B4-BE49-F238E27FC236}">
                <a16:creationId xmlns:a16="http://schemas.microsoft.com/office/drawing/2014/main" id="{9A8ECD57-AF0E-AE5C-A22A-9236981FB650}"/>
              </a:ext>
            </a:extLst>
          </p:cNvPr>
          <p:cNvCxnSpPr>
            <a:cxnSpLocks/>
          </p:cNvCxnSpPr>
          <p:nvPr/>
        </p:nvCxnSpPr>
        <p:spPr>
          <a:xfrm flipH="1" flipV="1">
            <a:off x="4900298" y="3996470"/>
            <a:ext cx="605191" cy="10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2" name="TextBox 1371">
            <a:extLst>
              <a:ext uri="{FF2B5EF4-FFF2-40B4-BE49-F238E27FC236}">
                <a16:creationId xmlns:a16="http://schemas.microsoft.com/office/drawing/2014/main" id="{8DA48E7F-0488-CCDD-EEE3-3EE688269C5F}"/>
              </a:ext>
            </a:extLst>
          </p:cNvPr>
          <p:cNvSpPr txBox="1"/>
          <p:nvPr/>
        </p:nvSpPr>
        <p:spPr>
          <a:xfrm>
            <a:off x="5390263" y="4564328"/>
            <a:ext cx="875280" cy="307777"/>
          </a:xfrm>
          <a:prstGeom prst="rect">
            <a:avLst/>
          </a:prstGeom>
          <a:noFill/>
        </p:spPr>
        <p:txBody>
          <a:bodyPr wrap="square">
            <a:spAutoFit/>
          </a:bodyPr>
          <a:lstStyle/>
          <a:p>
            <a:r>
              <a:rPr lang="en-US" sz="1400"/>
              <a:t>dx50x64</a:t>
            </a:r>
            <a:endParaRPr lang="vi-VN"/>
          </a:p>
        </p:txBody>
      </p:sp>
    </p:spTree>
    <p:extLst>
      <p:ext uri="{BB962C8B-B14F-4D97-AF65-F5344CB8AC3E}">
        <p14:creationId xmlns:p14="http://schemas.microsoft.com/office/powerpoint/2010/main" val="2605146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Google Shape;1377;p76">
            <a:extLst>
              <a:ext uri="{FF2B5EF4-FFF2-40B4-BE49-F238E27FC236}">
                <a16:creationId xmlns:a16="http://schemas.microsoft.com/office/drawing/2014/main" id="{3D7AEE97-567D-0C79-42E3-8AC9A321E0A9}"/>
              </a:ext>
            </a:extLst>
          </p:cNvPr>
          <p:cNvSpPr txBox="1">
            <a:spLocks/>
          </p:cNvSpPr>
          <p:nvPr/>
        </p:nvSpPr>
        <p:spPr>
          <a:xfrm flipH="1">
            <a:off x="1459884" y="-101172"/>
            <a:ext cx="543157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Compound Error Problem</a:t>
            </a:r>
          </a:p>
        </p:txBody>
      </p:sp>
      <p:pic>
        <p:nvPicPr>
          <p:cNvPr id="3" name="Picture 2">
            <a:extLst>
              <a:ext uri="{FF2B5EF4-FFF2-40B4-BE49-F238E27FC236}">
                <a16:creationId xmlns:a16="http://schemas.microsoft.com/office/drawing/2014/main" id="{73A9FE78-1E42-2773-B171-2FA2FD2BE83F}"/>
              </a:ext>
            </a:extLst>
          </p:cNvPr>
          <p:cNvPicPr>
            <a:picLocks noChangeAspect="1"/>
          </p:cNvPicPr>
          <p:nvPr/>
        </p:nvPicPr>
        <p:blipFill rotWithShape="1">
          <a:blip r:embed="rId4"/>
          <a:srcRect b="13023"/>
          <a:stretch/>
        </p:blipFill>
        <p:spPr>
          <a:xfrm>
            <a:off x="2066392" y="807316"/>
            <a:ext cx="4499562" cy="2436920"/>
          </a:xfrm>
          <a:prstGeom prst="rect">
            <a:avLst/>
          </a:prstGeom>
        </p:spPr>
      </p:pic>
      <p:sp>
        <p:nvSpPr>
          <p:cNvPr id="5" name="Rectangle: Rounded Corners 4">
            <a:extLst>
              <a:ext uri="{FF2B5EF4-FFF2-40B4-BE49-F238E27FC236}">
                <a16:creationId xmlns:a16="http://schemas.microsoft.com/office/drawing/2014/main" id="{5BE111A9-1B07-3368-BD23-88A53013558A}"/>
              </a:ext>
            </a:extLst>
          </p:cNvPr>
          <p:cNvSpPr/>
          <p:nvPr/>
        </p:nvSpPr>
        <p:spPr>
          <a:xfrm>
            <a:off x="2959337" y="2430966"/>
            <a:ext cx="389959" cy="417047"/>
          </a:xfrm>
          <a:prstGeom prst="roundRect">
            <a:avLst/>
          </a:prstGeom>
          <a:noFill/>
          <a:ln w="28575">
            <a:solidFill>
              <a:schemeClr val="accent6">
                <a:lumMod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46F46141-BA08-5F69-F970-408481AF6B1E}"/>
                  </a:ext>
                </a:extLst>
              </p:cNvPr>
              <p:cNvSpPr>
                <a:spLocks noGrp="1"/>
              </p:cNvSpPr>
              <p:nvPr>
                <p:ph type="body" idx="1"/>
              </p:nvPr>
            </p:nvSpPr>
            <p:spPr>
              <a:xfrm>
                <a:off x="632858" y="3356700"/>
                <a:ext cx="7951465" cy="3573600"/>
              </a:xfrm>
            </p:spPr>
            <p:txBody>
              <a:bodyPr/>
              <a:lstStyle/>
              <a:p>
                <a:r>
                  <a:rPr lang="en-US"/>
                  <a:t>Vấn </a:t>
                </a:r>
                <a:r>
                  <a:rPr lang="en-US" err="1"/>
                  <a:t>đề</a:t>
                </a:r>
                <a:r>
                  <a:rPr lang="en-US"/>
                  <a:t>: Ở </a:t>
                </a:r>
                <a:r>
                  <a:rPr lang="en-US" err="1"/>
                  <a:t>bước</a:t>
                </a:r>
                <a:r>
                  <a:rPr lang="en-US"/>
                  <a:t> </a:t>
                </a:r>
                <a:r>
                  <a:rPr lang="en-US" err="1"/>
                  <a:t>lấy</a:t>
                </a:r>
                <a:r>
                  <a:rPr lang="en-US"/>
                  <a:t> token </a:t>
                </a:r>
                <a:r>
                  <a:rPr lang="en-US" err="1"/>
                  <a:t>đầu</a:t>
                </a:r>
                <a:r>
                  <a:rPr lang="en-US"/>
                  <a:t> </a:t>
                </a:r>
                <a:r>
                  <a:rPr lang="en-US" err="1"/>
                  <a:t>tiên</a:t>
                </a:r>
                <a:r>
                  <a:rPr lang="en-US"/>
                  <a:t>, </a:t>
                </a:r>
                <a:r>
                  <a:rPr lang="en-US" err="1"/>
                  <a:t>cả</a:t>
                </a:r>
                <a:r>
                  <a:rPr lang="en-US"/>
                  <a:t> 4 codebook </a:t>
                </a:r>
                <a:r>
                  <a:rPr lang="en-US" err="1"/>
                  <a:t>đều</a:t>
                </a:r>
                <a:r>
                  <a:rPr lang="en-US"/>
                  <a:t> </a:t>
                </a:r>
                <a:r>
                  <a:rPr lang="en-US" err="1"/>
                  <a:t>được</a:t>
                </a:r>
                <a:r>
                  <a:rPr lang="en-US"/>
                  <a:t> </a:t>
                </a:r>
                <a:r>
                  <a:rPr lang="en-US" err="1"/>
                  <a:t>lấy</a:t>
                </a:r>
                <a:r>
                  <a:rPr lang="en-US"/>
                  <a:t> </a:t>
                </a:r>
                <a:r>
                  <a:rPr lang="en-US" err="1"/>
                  <a:t>chung</a:t>
                </a:r>
                <a:r>
                  <a:rPr lang="en-US"/>
                  <a:t> 1 </a:t>
                </a:r>
                <a:r>
                  <a:rPr lang="en-US" err="1"/>
                  <a:t>lần</a:t>
                </a:r>
                <a:r>
                  <a:rPr lang="en-US"/>
                  <a:t>: </a:t>
                </a:r>
              </a:p>
              <a:p>
                <a:endParaRPr lang="en-US"/>
              </a:p>
              <a:p>
                <a:pPr lvl="1">
                  <a:buFont typeface="Wingdings" panose="05000000000000000000" pitchFamily="2" charset="2"/>
                  <a:buChar char="§"/>
                </a:pPr>
                <a:r>
                  <a:rPr lang="en-US" sz="1600" err="1">
                    <a:latin typeface="Roboto Slab" pitchFamily="2" charset="0"/>
                    <a:ea typeface="Roboto Slab" pitchFamily="2" charset="0"/>
                    <a:cs typeface="Roboto Slab" pitchFamily="2" charset="0"/>
                  </a:rPr>
                  <a:t>Nếu</a:t>
                </a:r>
                <a:r>
                  <a:rPr lang="en-US" sz="1600" b="1">
                    <a:latin typeface="Roboto Slab" pitchFamily="2" charset="0"/>
                    <a:ea typeface="Roboto Slab" pitchFamily="2" charset="0"/>
                    <a:cs typeface="Roboto Slab" pitchFamily="2" charset="0"/>
                  </a:rPr>
                  <a:t>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𝒕</m:t>
                        </m:r>
                      </m:e>
                      <m:sub>
                        <m:r>
                          <a:rPr lang="en-US" sz="1600" b="1" i="1" smtClean="0">
                            <a:latin typeface="Cambria Math" panose="02040503050406030204" pitchFamily="18" charset="0"/>
                          </a:rPr>
                          <m:t>𝟏</m:t>
                        </m:r>
                      </m:sub>
                    </m:sSub>
                  </m:oMath>
                </a14:m>
                <a:r>
                  <a:rPr lang="en-US" sz="1600">
                    <a:latin typeface="Roboto Slab" pitchFamily="2" charset="0"/>
                    <a:ea typeface="Roboto Slab" pitchFamily="2" charset="0"/>
                    <a:cs typeface="Roboto Slab" pitchFamily="2" charset="0"/>
                  </a:rPr>
                  <a:t> của </a:t>
                </a:r>
                <a14:m>
                  <m:oMath xmlns:m="http://schemas.openxmlformats.org/officeDocument/2006/math">
                    <m:sSub>
                      <m:sSubPr>
                        <m:ctrlPr>
                          <a:rPr lang="en-US" sz="1600" b="1" i="1">
                            <a:latin typeface="Cambria Math" panose="02040503050406030204" pitchFamily="18" charset="0"/>
                          </a:rPr>
                        </m:ctrlPr>
                      </m:sSubPr>
                      <m:e>
                        <m:r>
                          <a:rPr lang="en-US" sz="1600" b="1" i="1" smtClean="0">
                            <a:latin typeface="Cambria Math" panose="02040503050406030204" pitchFamily="18" charset="0"/>
                          </a:rPr>
                          <m:t>𝒌</m:t>
                        </m:r>
                      </m:e>
                      <m:sub>
                        <m:r>
                          <a:rPr lang="en-US" sz="1600" b="1" i="1">
                            <a:latin typeface="Cambria Math" panose="02040503050406030204" pitchFamily="18" charset="0"/>
                          </a:rPr>
                          <m:t>𝟏</m:t>
                        </m:r>
                      </m:sub>
                    </m:sSub>
                  </m:oMath>
                </a14:m>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sai</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thì</a:t>
                </a:r>
                <a:r>
                  <a:rPr lang="en-US" sz="1600">
                    <a:latin typeface="Roboto Slab" pitchFamily="2" charset="0"/>
                    <a:ea typeface="Roboto Slab" pitchFamily="2" charset="0"/>
                    <a:cs typeface="Roboto Slab" pitchFamily="2" charset="0"/>
                  </a:rPr>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𝒕</m:t>
                        </m:r>
                      </m:e>
                      <m:sub>
                        <m:r>
                          <a:rPr lang="en-US" sz="1600" b="1" i="1">
                            <a:latin typeface="Cambria Math" panose="02040503050406030204" pitchFamily="18" charset="0"/>
                          </a:rPr>
                          <m:t>𝟏</m:t>
                        </m:r>
                      </m:sub>
                    </m:sSub>
                  </m:oMath>
                </a14:m>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của</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các</a:t>
                </a:r>
                <a:r>
                  <a:rPr lang="en-US" sz="1600">
                    <a:latin typeface="Roboto Slab" pitchFamily="2" charset="0"/>
                    <a:ea typeface="Roboto Slab" pitchFamily="2" charset="0"/>
                    <a:cs typeface="Roboto Slab" pitchFamily="2" charset="0"/>
                  </a:rPr>
                  <a:t> </a:t>
                </a:r>
                <a14:m>
                  <m:oMath xmlns:m="http://schemas.openxmlformats.org/officeDocument/2006/math">
                    <m:r>
                      <a:rPr lang="en-US" sz="1600" b="1" i="1" smtClean="0">
                        <a:latin typeface="Cambria Math" panose="02040503050406030204" pitchFamily="18" charset="0"/>
                      </a:rPr>
                      <m:t>𝒌</m:t>
                    </m:r>
                  </m:oMath>
                </a14:m>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sau</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đó</a:t>
                </a:r>
                <a:r>
                  <a:rPr lang="en-US" sz="1600">
                    <a:latin typeface="Roboto Slab" pitchFamily="2" charset="0"/>
                    <a:ea typeface="Roboto Slab" pitchFamily="2" charset="0"/>
                    <a:cs typeface="Roboto Slab" pitchFamily="2" charset="0"/>
                  </a:rPr>
                  <a:t> (residual) </a:t>
                </a:r>
                <a:r>
                  <a:rPr lang="en-US" sz="1600" err="1">
                    <a:latin typeface="Roboto Slab" pitchFamily="2" charset="0"/>
                    <a:ea typeface="Roboto Slab" pitchFamily="2" charset="0"/>
                    <a:cs typeface="Roboto Slab" pitchFamily="2" charset="0"/>
                  </a:rPr>
                  <a:t>có</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thể</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sai</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theo</a:t>
                </a:r>
                <a:endParaRPr lang="en-US" sz="1600">
                  <a:latin typeface="Roboto Slab" pitchFamily="2" charset="0"/>
                  <a:ea typeface="Roboto Slab" pitchFamily="2" charset="0"/>
                  <a:cs typeface="Roboto Slab" pitchFamily="2" charset="0"/>
                </a:endParaRPr>
              </a:p>
              <a:p>
                <a:pPr marL="533400" lvl="1" indent="0">
                  <a:buNone/>
                </a:pPr>
                <a:endParaRPr lang="en-US" sz="1600">
                  <a:latin typeface="Roboto Slab" pitchFamily="2" charset="0"/>
                  <a:ea typeface="Roboto Slab" pitchFamily="2" charset="0"/>
                  <a:cs typeface="Roboto Slab" pitchFamily="2" charset="0"/>
                </a:endParaRPr>
              </a:p>
              <a:p>
                <a:pPr lvl="1">
                  <a:buFont typeface="Wingdings" panose="05000000000000000000" pitchFamily="2" charset="2"/>
                  <a:buChar char="§"/>
                </a:pPr>
                <a:r>
                  <a:rPr lang="en-US" sz="1600" err="1">
                    <a:latin typeface="Roboto Slab" pitchFamily="2" charset="0"/>
                    <a:ea typeface="Roboto Slab" pitchFamily="2" charset="0"/>
                    <a:cs typeface="Roboto Slab" pitchFamily="2" charset="0"/>
                  </a:rPr>
                  <a:t>Từ</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đó</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tạo</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ra</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sự</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không</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hoàn</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hảo</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cho</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toàn</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bộ</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mô</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hình</a:t>
                </a:r>
                <a:endParaRPr lang="vi-VN" sz="1600">
                  <a:latin typeface="Roboto Slab" pitchFamily="2" charset="0"/>
                  <a:ea typeface="Roboto Slab" pitchFamily="2" charset="0"/>
                  <a:cs typeface="Roboto Slab" pitchFamily="2" charset="0"/>
                </a:endParaRPr>
              </a:p>
            </p:txBody>
          </p:sp>
        </mc:Choice>
        <mc:Fallback xmlns="">
          <p:sp>
            <p:nvSpPr>
              <p:cNvPr id="4" name="Text Placeholder 2">
                <a:extLst>
                  <a:ext uri="{FF2B5EF4-FFF2-40B4-BE49-F238E27FC236}">
                    <a16:creationId xmlns:a16="http://schemas.microsoft.com/office/drawing/2014/main" id="{46F46141-BA08-5F69-F970-408481AF6B1E}"/>
                  </a:ext>
                </a:extLst>
              </p:cNvPr>
              <p:cNvSpPr>
                <a:spLocks noGrp="1" noRot="1" noChangeAspect="1" noMove="1" noResize="1" noEditPoints="1" noAdjustHandles="1" noChangeArrowheads="1" noChangeShapeType="1" noTextEdit="1"/>
              </p:cNvSpPr>
              <p:nvPr>
                <p:ph type="body" idx="1"/>
              </p:nvPr>
            </p:nvSpPr>
            <p:spPr>
              <a:xfrm>
                <a:off x="632858" y="3356700"/>
                <a:ext cx="7951465" cy="3573600"/>
              </a:xfrm>
              <a:blipFill>
                <a:blip r:embed="rId5"/>
                <a:stretch>
                  <a:fillRect l="-153" t="-853"/>
                </a:stretch>
              </a:blipFill>
            </p:spPr>
            <p:txBody>
              <a:bodyPr/>
              <a:lstStyle/>
              <a:p>
                <a:r>
                  <a:rPr lang="en-US">
                    <a:noFill/>
                  </a:rPr>
                  <a:t> </a:t>
                </a:r>
              </a:p>
            </p:txBody>
          </p:sp>
        </mc:Fallback>
      </mc:AlternateContent>
      <p:sp>
        <p:nvSpPr>
          <p:cNvPr id="6" name="Rectangle: Rounded Corners 5">
            <a:extLst>
              <a:ext uri="{FF2B5EF4-FFF2-40B4-BE49-F238E27FC236}">
                <a16:creationId xmlns:a16="http://schemas.microsoft.com/office/drawing/2014/main" id="{5A3CBE72-68BD-6E3E-2AC4-61AB4E288BB3}"/>
              </a:ext>
            </a:extLst>
          </p:cNvPr>
          <p:cNvSpPr/>
          <p:nvPr/>
        </p:nvSpPr>
        <p:spPr>
          <a:xfrm>
            <a:off x="2959337" y="2013919"/>
            <a:ext cx="389959" cy="417047"/>
          </a:xfrm>
          <a:prstGeom prst="roundRect">
            <a:avLst>
              <a:gd name="adj" fmla="val 0"/>
            </a:avLst>
          </a:prstGeom>
          <a:noFill/>
          <a:ln w="28575">
            <a:solidFill>
              <a:schemeClr val="accent6">
                <a:lumMod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780868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build="p"/>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4" name="Text Placeholder 2">
            <a:extLst>
              <a:ext uri="{FF2B5EF4-FFF2-40B4-BE49-F238E27FC236}">
                <a16:creationId xmlns:a16="http://schemas.microsoft.com/office/drawing/2014/main" id="{0EA549C0-C71C-E49D-F24E-91F90B8059CB}"/>
              </a:ext>
            </a:extLst>
          </p:cNvPr>
          <p:cNvSpPr>
            <a:spLocks noGrp="1"/>
          </p:cNvSpPr>
          <p:nvPr>
            <p:ph type="body" idx="1"/>
          </p:nvPr>
        </p:nvSpPr>
        <p:spPr>
          <a:xfrm>
            <a:off x="527355" y="707614"/>
            <a:ext cx="8133565" cy="808026"/>
          </a:xfrm>
        </p:spPr>
        <p:txBody>
          <a:bodyPr/>
          <a:lstStyle/>
          <a:p>
            <a:r>
              <a:rPr lang="en-US" sz="1600" err="1">
                <a:latin typeface="Roboto Slab" pitchFamily="2" charset="0"/>
                <a:ea typeface="Roboto Slab" pitchFamily="2" charset="0"/>
                <a:cs typeface="Roboto Slab" pitchFamily="2" charset="0"/>
              </a:rPr>
              <a:t>Bước</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tạo</a:t>
            </a:r>
            <a:r>
              <a:rPr lang="en-US" sz="1600">
                <a:latin typeface="Roboto Slab" pitchFamily="2" charset="0"/>
                <a:ea typeface="Roboto Slab" pitchFamily="2" charset="0"/>
                <a:cs typeface="Roboto Slab" pitchFamily="2" charset="0"/>
              </a:rPr>
              <a:t> token 1 codebook 1 (T1C1) </a:t>
            </a:r>
            <a:r>
              <a:rPr lang="en-US" sz="1600" err="1">
                <a:latin typeface="Roboto Slab" pitchFamily="2" charset="0"/>
                <a:ea typeface="Roboto Slab" pitchFamily="2" charset="0"/>
                <a:cs typeface="Roboto Slab" pitchFamily="2" charset="0"/>
              </a:rPr>
              <a:t>là</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quan</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trọng</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nhất</a:t>
            </a:r>
            <a:endParaRPr lang="en-US" sz="1600">
              <a:latin typeface="Roboto Slab" pitchFamily="2" charset="0"/>
              <a:ea typeface="Roboto Slab" pitchFamily="2" charset="0"/>
              <a:cs typeface="Roboto Slab" pitchFamily="2" charset="0"/>
            </a:endParaRPr>
          </a:p>
          <a:p>
            <a:r>
              <a:rPr lang="en-US" sz="1600" err="1">
                <a:latin typeface="Roboto Slab" pitchFamily="2" charset="0"/>
                <a:ea typeface="Roboto Slab" pitchFamily="2" charset="0"/>
                <a:cs typeface="Roboto Slab" pitchFamily="2" charset="0"/>
              </a:rPr>
              <a:t>Giải</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pháp</a:t>
            </a:r>
            <a:r>
              <a:rPr lang="en-US" sz="1600">
                <a:latin typeface="Roboto Slab" pitchFamily="2" charset="0"/>
                <a:ea typeface="Roboto Slab" pitchFamily="2" charset="0"/>
                <a:cs typeface="Roboto Slab" pitchFamily="2" charset="0"/>
              </a:rPr>
              <a:t> </a:t>
            </a:r>
            <a:r>
              <a:rPr lang="en-US" sz="1600" b="1">
                <a:latin typeface="Roboto Slab" pitchFamily="2" charset="0"/>
                <a:ea typeface="Roboto Slab" pitchFamily="2" charset="0"/>
                <a:cs typeface="Roboto Slab" pitchFamily="2" charset="0"/>
              </a:rPr>
              <a:t>Flattening Pattern</a:t>
            </a:r>
            <a:r>
              <a:rPr lang="en-US" b="1"/>
              <a:t>: </a:t>
            </a:r>
            <a:r>
              <a:rPr lang="en-US"/>
              <a:t>d</a:t>
            </a:r>
            <a:r>
              <a:rPr lang="en-US" sz="1600">
                <a:latin typeface="Roboto Slab" pitchFamily="2" charset="0"/>
                <a:ea typeface="Roboto Slab" pitchFamily="2" charset="0"/>
                <a:cs typeface="Roboto Slab" pitchFamily="2" charset="0"/>
              </a:rPr>
              <a:t>i </a:t>
            </a:r>
            <a:r>
              <a:rPr lang="en-US" sz="1600" err="1">
                <a:latin typeface="Roboto Slab" pitchFamily="2" charset="0"/>
                <a:ea typeface="Roboto Slab" pitchFamily="2" charset="0"/>
                <a:cs typeface="Roboto Slab" pitchFamily="2" charset="0"/>
              </a:rPr>
              <a:t>chuyển</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tất</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cả</a:t>
            </a:r>
            <a:r>
              <a:rPr lang="en-US" sz="1600">
                <a:latin typeface="Roboto Slab" pitchFamily="2" charset="0"/>
                <a:ea typeface="Roboto Slab" pitchFamily="2" charset="0"/>
                <a:cs typeface="Roboto Slab" pitchFamily="2" charset="0"/>
              </a:rPr>
              <a:t> codebooks </a:t>
            </a:r>
            <a:r>
              <a:rPr lang="en-US" sz="1600" err="1">
                <a:latin typeface="Roboto Slab" pitchFamily="2" charset="0"/>
                <a:ea typeface="Roboto Slab" pitchFamily="2" charset="0"/>
                <a:cs typeface="Roboto Slab" pitchFamily="2" charset="0"/>
              </a:rPr>
              <a:t>theo</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dạng</a:t>
            </a:r>
            <a:r>
              <a:rPr lang="en-US" sz="1600">
                <a:latin typeface="Roboto Slab" pitchFamily="2" charset="0"/>
                <a:ea typeface="Roboto Slab" pitchFamily="2" charset="0"/>
                <a:cs typeface="Roboto Slab" pitchFamily="2" charset="0"/>
              </a:rPr>
              <a:t> </a:t>
            </a:r>
            <a:r>
              <a:rPr lang="en-US" sz="1600" err="1">
                <a:latin typeface="Roboto Slab" pitchFamily="2" charset="0"/>
                <a:ea typeface="Roboto Slab" pitchFamily="2" charset="0"/>
                <a:cs typeface="Roboto Slab" pitchFamily="2" charset="0"/>
              </a:rPr>
              <a:t>bậc</a:t>
            </a:r>
            <a:r>
              <a:rPr lang="en-US" sz="1600">
                <a:latin typeface="Roboto Slab" pitchFamily="2" charset="0"/>
                <a:ea typeface="Roboto Slab" pitchFamily="2" charset="0"/>
                <a:cs typeface="Roboto Slab" pitchFamily="2" charset="0"/>
              </a:rPr>
              <a:t> thang</a:t>
            </a:r>
          </a:p>
          <a:p>
            <a:endParaRPr lang="en-US"/>
          </a:p>
          <a:p>
            <a:endParaRPr lang="en-US" sz="1600">
              <a:latin typeface="Roboto Slab" pitchFamily="2" charset="0"/>
              <a:ea typeface="Roboto Slab" pitchFamily="2" charset="0"/>
              <a:cs typeface="Roboto Slab" pitchFamily="2" charset="0"/>
            </a:endParaRPr>
          </a:p>
          <a:p>
            <a:endParaRPr lang="en-US"/>
          </a:p>
          <a:p>
            <a:endParaRPr lang="en-US" sz="1600">
              <a:latin typeface="Roboto Slab" pitchFamily="2" charset="0"/>
              <a:ea typeface="Roboto Slab" pitchFamily="2" charset="0"/>
              <a:cs typeface="Roboto Slab" pitchFamily="2" charset="0"/>
            </a:endParaRPr>
          </a:p>
          <a:p>
            <a:endParaRPr lang="en-US"/>
          </a:p>
          <a:p>
            <a:endParaRPr lang="en-US" sz="1600">
              <a:latin typeface="Roboto Slab" pitchFamily="2" charset="0"/>
              <a:ea typeface="Roboto Slab" pitchFamily="2" charset="0"/>
              <a:cs typeface="Roboto Slab" pitchFamily="2" charset="0"/>
            </a:endParaRPr>
          </a:p>
          <a:p>
            <a:pPr marL="76200" indent="0">
              <a:buNone/>
            </a:pPr>
            <a:endParaRPr lang="en-US" sz="1600">
              <a:latin typeface="Roboto Slab" pitchFamily="2" charset="0"/>
              <a:ea typeface="Roboto Slab" pitchFamily="2" charset="0"/>
              <a:cs typeface="Roboto Slab" pitchFamily="2" charset="0"/>
            </a:endParaRPr>
          </a:p>
          <a:p>
            <a:endParaRPr lang="en-US" sz="1600">
              <a:latin typeface="Roboto Slab" pitchFamily="2" charset="0"/>
              <a:ea typeface="Roboto Slab" pitchFamily="2" charset="0"/>
              <a:cs typeface="Roboto Slab" pitchFamily="2" charset="0"/>
            </a:endParaRPr>
          </a:p>
          <a:p>
            <a:pPr lvl="1"/>
            <a:endParaRPr lang="en-US" sz="1600">
              <a:latin typeface="Roboto Slab" pitchFamily="2" charset="0"/>
              <a:ea typeface="Roboto Slab" pitchFamily="2" charset="0"/>
              <a:cs typeface="Roboto Slab" pitchFamily="2" charset="0"/>
            </a:endParaRPr>
          </a:p>
          <a:p>
            <a:pPr lvl="1"/>
            <a:endParaRPr lang="en-US" sz="1600">
              <a:latin typeface="Roboto Slab" pitchFamily="2" charset="0"/>
              <a:ea typeface="Roboto Slab" pitchFamily="2" charset="0"/>
              <a:cs typeface="Roboto Slab" pitchFamily="2" charset="0"/>
            </a:endParaRPr>
          </a:p>
        </p:txBody>
      </p:sp>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Google Shape;1377;p76">
            <a:extLst>
              <a:ext uri="{FF2B5EF4-FFF2-40B4-BE49-F238E27FC236}">
                <a16:creationId xmlns:a16="http://schemas.microsoft.com/office/drawing/2014/main" id="{3D7AEE97-567D-0C79-42E3-8AC9A321E0A9}"/>
              </a:ext>
            </a:extLst>
          </p:cNvPr>
          <p:cNvSpPr txBox="1">
            <a:spLocks/>
          </p:cNvSpPr>
          <p:nvPr/>
        </p:nvSpPr>
        <p:spPr>
          <a:xfrm flipH="1">
            <a:off x="1459884" y="-101172"/>
            <a:ext cx="543157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Compound Error Problem</a:t>
            </a:r>
          </a:p>
        </p:txBody>
      </p:sp>
      <p:pic>
        <p:nvPicPr>
          <p:cNvPr id="3" name="Picture 2">
            <a:extLst>
              <a:ext uri="{FF2B5EF4-FFF2-40B4-BE49-F238E27FC236}">
                <a16:creationId xmlns:a16="http://schemas.microsoft.com/office/drawing/2014/main" id="{70BD6769-10E5-FE96-3F54-86919CD0981C}"/>
              </a:ext>
            </a:extLst>
          </p:cNvPr>
          <p:cNvPicPr>
            <a:picLocks noChangeAspect="1"/>
          </p:cNvPicPr>
          <p:nvPr/>
        </p:nvPicPr>
        <p:blipFill rotWithShape="1">
          <a:blip r:embed="rId4"/>
          <a:srcRect l="-389" t="176" r="44076" b="56655"/>
          <a:stretch/>
        </p:blipFill>
        <p:spPr>
          <a:xfrm>
            <a:off x="1756450" y="1563937"/>
            <a:ext cx="4996092" cy="2112221"/>
          </a:xfrm>
          <a:prstGeom prst="rect">
            <a:avLst/>
          </a:prstGeom>
        </p:spPr>
      </p:pic>
      <p:sp>
        <p:nvSpPr>
          <p:cNvPr id="6" name="TextBox 5">
            <a:extLst>
              <a:ext uri="{FF2B5EF4-FFF2-40B4-BE49-F238E27FC236}">
                <a16:creationId xmlns:a16="http://schemas.microsoft.com/office/drawing/2014/main" id="{41F89413-D88D-35CC-648B-E65706FB1194}"/>
              </a:ext>
            </a:extLst>
          </p:cNvPr>
          <p:cNvSpPr txBox="1"/>
          <p:nvPr/>
        </p:nvSpPr>
        <p:spPr>
          <a:xfrm>
            <a:off x="711946" y="3724455"/>
            <a:ext cx="7496503" cy="830997"/>
          </a:xfrm>
          <a:prstGeom prst="rect">
            <a:avLst/>
          </a:prstGeom>
          <a:noFill/>
        </p:spPr>
        <p:txBody>
          <a:bodyPr wrap="square">
            <a:spAutoFit/>
          </a:bodyPr>
          <a:lstStyle/>
          <a:p>
            <a:pPr marL="285750" indent="-285750">
              <a:buFont typeface="Courier New" panose="02070309020205020404" pitchFamily="49" charset="0"/>
              <a:buChar char="o"/>
            </a:pPr>
            <a:r>
              <a:rPr lang="en-US" sz="1600">
                <a:latin typeface="Roboto Slab" pitchFamily="2" charset="0"/>
                <a:ea typeface="Roboto Slab" pitchFamily="2" charset="0"/>
                <a:cs typeface="Roboto Slab" pitchFamily="2" charset="0"/>
              </a:rPr>
              <a:t>Mỗi token được tạo ra đại diện cho một codebook</a:t>
            </a:r>
          </a:p>
          <a:p>
            <a:pPr marL="285750" indent="-285750">
              <a:buFont typeface="Courier New" panose="02070309020205020404" pitchFamily="49" charset="0"/>
              <a:buChar char="o"/>
            </a:pPr>
            <a:r>
              <a:rPr lang="en-US" sz="1600">
                <a:latin typeface="Roboto Slab" pitchFamily="2" charset="0"/>
                <a:ea typeface="Roboto Slab" pitchFamily="2" charset="0"/>
                <a:cs typeface="Roboto Slab" pitchFamily="2" charset="0"/>
              </a:rPr>
              <a:t>Biết chính xác giá trị TC sau được tạo ra (Residual)</a:t>
            </a:r>
          </a:p>
          <a:p>
            <a:pPr marL="285750" indent="-285750">
              <a:buFont typeface="Courier New" panose="02070309020205020404" pitchFamily="49" charset="0"/>
              <a:buChar char="o"/>
            </a:pPr>
            <a:r>
              <a:rPr lang="en-US" sz="1600">
                <a:latin typeface="Roboto Slab" pitchFamily="2" charset="0"/>
                <a:ea typeface="Roboto Slab" pitchFamily="2" charset="0"/>
                <a:cs typeface="Roboto Slab" pitchFamily="2" charset="0"/>
              </a:rPr>
              <a:t>Khắc phục các lỗi, thiếu sót cho TC trước -&gt; Token đầu hoàn hảo hơn</a:t>
            </a:r>
          </a:p>
        </p:txBody>
      </p:sp>
    </p:spTree>
    <p:extLst>
      <p:ext uri="{BB962C8B-B14F-4D97-AF65-F5344CB8AC3E}">
        <p14:creationId xmlns:p14="http://schemas.microsoft.com/office/powerpoint/2010/main" val="2293092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7" name="Text Placeholder 2">
            <a:extLst>
              <a:ext uri="{FF2B5EF4-FFF2-40B4-BE49-F238E27FC236}">
                <a16:creationId xmlns:a16="http://schemas.microsoft.com/office/drawing/2014/main" id="{79BD7C7A-117F-1E81-43D5-989D9DFC2909}"/>
              </a:ext>
            </a:extLst>
          </p:cNvPr>
          <p:cNvSpPr txBox="1">
            <a:spLocks/>
          </p:cNvSpPr>
          <p:nvPr/>
        </p:nvSpPr>
        <p:spPr>
          <a:xfrm>
            <a:off x="570487" y="647634"/>
            <a:ext cx="8133565" cy="73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Source Sans Pro"/>
              <a:buChar char="◎"/>
              <a:defRPr sz="1600" b="0" i="0" u="none" strike="noStrike" cap="none">
                <a:solidFill>
                  <a:schemeClr val="dk1"/>
                </a:solidFill>
                <a:latin typeface="Roboto Slab" pitchFamily="2" charset="0"/>
                <a:ea typeface="Roboto Slab" pitchFamily="2" charset="0"/>
                <a:cs typeface="Roboto Slab" pitchFamily="2" charset="0"/>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9pPr>
          </a:lstStyle>
          <a:p>
            <a:r>
              <a:rPr lang="en-US" b="1"/>
              <a:t>Flattening Pattern </a:t>
            </a:r>
            <a:r>
              <a:rPr lang="en-US" err="1"/>
              <a:t>có</a:t>
            </a:r>
            <a:r>
              <a:rPr lang="en-US"/>
              <a:t> </a:t>
            </a:r>
            <a:r>
              <a:rPr lang="en-US" err="1"/>
              <a:t>nhược</a:t>
            </a:r>
            <a:r>
              <a:rPr lang="en-US"/>
              <a:t> </a:t>
            </a:r>
            <a:r>
              <a:rPr lang="en-US" err="1"/>
              <a:t>điểm</a:t>
            </a:r>
            <a:r>
              <a:rPr lang="en-US"/>
              <a:t> </a:t>
            </a:r>
            <a:r>
              <a:rPr lang="en-US" err="1"/>
              <a:t>là</a:t>
            </a:r>
            <a:r>
              <a:rPr lang="en-US"/>
              <a:t> chi </a:t>
            </a:r>
            <a:r>
              <a:rPr lang="en-US" err="1"/>
              <a:t>phí</a:t>
            </a:r>
            <a:r>
              <a:rPr lang="en-US"/>
              <a:t> </a:t>
            </a:r>
            <a:r>
              <a:rPr lang="en-US" err="1"/>
              <a:t>tính</a:t>
            </a:r>
            <a:r>
              <a:rPr lang="en-US"/>
              <a:t> </a:t>
            </a:r>
            <a:r>
              <a:rPr lang="en-US" err="1"/>
              <a:t>toán</a:t>
            </a:r>
            <a:r>
              <a:rPr lang="en-US"/>
              <a:t> X4 </a:t>
            </a:r>
            <a:r>
              <a:rPr lang="en-US" err="1"/>
              <a:t>lần</a:t>
            </a:r>
            <a:endParaRPr lang="en-US" b="1"/>
          </a:p>
          <a:p>
            <a:r>
              <a:rPr lang="en-US" err="1"/>
              <a:t>Giải</a:t>
            </a:r>
            <a:r>
              <a:rPr lang="en-US"/>
              <a:t> </a:t>
            </a:r>
            <a:r>
              <a:rPr lang="en-US" err="1"/>
              <a:t>pháp</a:t>
            </a:r>
            <a:r>
              <a:rPr lang="en-US"/>
              <a:t> </a:t>
            </a:r>
            <a:r>
              <a:rPr lang="en-US" b="1"/>
              <a:t>Coarse First Pattern: </a:t>
            </a:r>
            <a:r>
              <a:rPr lang="en-US" err="1"/>
              <a:t>Tính</a:t>
            </a:r>
            <a:r>
              <a:rPr lang="en-US"/>
              <a:t> </a:t>
            </a:r>
            <a:r>
              <a:rPr lang="en-US" err="1"/>
              <a:t>cho</a:t>
            </a:r>
            <a:r>
              <a:rPr lang="en-US"/>
              <a:t> </a:t>
            </a:r>
            <a:r>
              <a:rPr lang="en-US" err="1"/>
              <a:t>toàn</a:t>
            </a:r>
            <a:r>
              <a:rPr lang="en-US"/>
              <a:t> </a:t>
            </a:r>
            <a:r>
              <a:rPr lang="en-US" err="1"/>
              <a:t>bộ</a:t>
            </a:r>
            <a:r>
              <a:rPr lang="en-US"/>
              <a:t> codebook </a:t>
            </a:r>
            <a:r>
              <a:rPr lang="en-US" err="1"/>
              <a:t>đầu</a:t>
            </a:r>
            <a:r>
              <a:rPr lang="en-US"/>
              <a:t> </a:t>
            </a:r>
            <a:r>
              <a:rPr lang="en-US" err="1"/>
              <a:t>trước</a:t>
            </a:r>
            <a:r>
              <a:rPr lang="en-US"/>
              <a:t> </a:t>
            </a:r>
            <a:endParaRPr lang="en-US" b="1"/>
          </a:p>
          <a:p>
            <a:pPr marL="76200" indent="0">
              <a:buNone/>
            </a:pPr>
            <a:endParaRPr lang="en-US" b="1"/>
          </a:p>
          <a:p>
            <a:endParaRPr lang="en-US" sz="1600" b="1">
              <a:latin typeface="Roboto Slab" pitchFamily="2" charset="0"/>
              <a:ea typeface="Roboto Slab" pitchFamily="2" charset="0"/>
              <a:cs typeface="Roboto Slab" pitchFamily="2" charset="0"/>
            </a:endParaRPr>
          </a:p>
          <a:p>
            <a:endParaRPr lang="en-US" b="1"/>
          </a:p>
          <a:p>
            <a:endParaRPr lang="en-US" sz="1600" b="1">
              <a:latin typeface="Roboto Slab" pitchFamily="2" charset="0"/>
              <a:ea typeface="Roboto Slab" pitchFamily="2" charset="0"/>
              <a:cs typeface="Roboto Slab" pitchFamily="2" charset="0"/>
            </a:endParaRPr>
          </a:p>
          <a:p>
            <a:endParaRPr lang="en-US" b="1"/>
          </a:p>
          <a:p>
            <a:endParaRPr lang="en-US" sz="1600">
              <a:latin typeface="Roboto Slab" pitchFamily="2" charset="0"/>
              <a:ea typeface="Roboto Slab" pitchFamily="2" charset="0"/>
              <a:cs typeface="Roboto Slab" pitchFamily="2" charset="0"/>
            </a:endParaRPr>
          </a:p>
          <a:p>
            <a:pPr lvl="1"/>
            <a:endParaRPr lang="en-US" sz="1600">
              <a:latin typeface="Roboto Slab" pitchFamily="2" charset="0"/>
              <a:ea typeface="Roboto Slab" pitchFamily="2" charset="0"/>
              <a:cs typeface="Roboto Slab" pitchFamily="2" charset="0"/>
            </a:endParaRPr>
          </a:p>
          <a:p>
            <a:pPr lvl="1"/>
            <a:endParaRPr lang="en-US" sz="1600">
              <a:latin typeface="Roboto Slab" pitchFamily="2" charset="0"/>
              <a:ea typeface="Roboto Slab" pitchFamily="2" charset="0"/>
              <a:cs typeface="Roboto Slab" pitchFamily="2" charset="0"/>
            </a:endParaRPr>
          </a:p>
        </p:txBody>
      </p:sp>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Google Shape;1377;p76">
            <a:extLst>
              <a:ext uri="{FF2B5EF4-FFF2-40B4-BE49-F238E27FC236}">
                <a16:creationId xmlns:a16="http://schemas.microsoft.com/office/drawing/2014/main" id="{3D7AEE97-567D-0C79-42E3-8AC9A321E0A9}"/>
              </a:ext>
            </a:extLst>
          </p:cNvPr>
          <p:cNvSpPr txBox="1">
            <a:spLocks/>
          </p:cNvSpPr>
          <p:nvPr/>
        </p:nvSpPr>
        <p:spPr>
          <a:xfrm flipH="1">
            <a:off x="1459884" y="-54982"/>
            <a:ext cx="543157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Compound Error Problem</a:t>
            </a:r>
          </a:p>
        </p:txBody>
      </p:sp>
      <p:pic>
        <p:nvPicPr>
          <p:cNvPr id="3" name="Picture 2">
            <a:extLst>
              <a:ext uri="{FF2B5EF4-FFF2-40B4-BE49-F238E27FC236}">
                <a16:creationId xmlns:a16="http://schemas.microsoft.com/office/drawing/2014/main" id="{70BD6769-10E5-FE96-3F54-86919CD0981C}"/>
              </a:ext>
            </a:extLst>
          </p:cNvPr>
          <p:cNvPicPr>
            <a:picLocks noChangeAspect="1"/>
          </p:cNvPicPr>
          <p:nvPr/>
        </p:nvPicPr>
        <p:blipFill rotWithShape="1">
          <a:blip r:embed="rId4"/>
          <a:srcRect l="973" t="50499" r="42396" b="5594"/>
          <a:stretch/>
        </p:blipFill>
        <p:spPr>
          <a:xfrm>
            <a:off x="2059831" y="1639681"/>
            <a:ext cx="5024337" cy="2148332"/>
          </a:xfrm>
          <a:prstGeom prst="rect">
            <a:avLst/>
          </a:prstGeom>
        </p:spPr>
      </p:pic>
      <p:sp>
        <p:nvSpPr>
          <p:cNvPr id="8" name="Text Placeholder 2">
            <a:extLst>
              <a:ext uri="{FF2B5EF4-FFF2-40B4-BE49-F238E27FC236}">
                <a16:creationId xmlns:a16="http://schemas.microsoft.com/office/drawing/2014/main" id="{A8BA1D40-1B53-7753-7CA8-ACFB523FE55B}"/>
              </a:ext>
            </a:extLst>
          </p:cNvPr>
          <p:cNvSpPr txBox="1">
            <a:spLocks/>
          </p:cNvSpPr>
          <p:nvPr/>
        </p:nvSpPr>
        <p:spPr>
          <a:xfrm>
            <a:off x="505216" y="3764366"/>
            <a:ext cx="8133565" cy="818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Source Sans Pro"/>
              <a:buChar char="◎"/>
              <a:defRPr sz="1600" b="0" i="0" u="none" strike="noStrike" cap="none">
                <a:solidFill>
                  <a:schemeClr val="dk1"/>
                </a:solidFill>
                <a:latin typeface="Roboto Slab" pitchFamily="2" charset="0"/>
                <a:ea typeface="Roboto Slab" pitchFamily="2" charset="0"/>
                <a:cs typeface="Roboto Slab" pitchFamily="2" charset="0"/>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9pPr>
          </a:lstStyle>
          <a:p>
            <a:r>
              <a:rPr lang="en-US"/>
              <a:t>Giải quyết được các vấn đề, tuy nhiên chưa phải là tối ưu nhất</a:t>
            </a:r>
          </a:p>
        </p:txBody>
      </p:sp>
    </p:spTree>
    <p:extLst>
      <p:ext uri="{BB962C8B-B14F-4D97-AF65-F5344CB8AC3E}">
        <p14:creationId xmlns:p14="http://schemas.microsoft.com/office/powerpoint/2010/main" val="331341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2" name="Text Placeholder 2">
            <a:extLst>
              <a:ext uri="{FF2B5EF4-FFF2-40B4-BE49-F238E27FC236}">
                <a16:creationId xmlns:a16="http://schemas.microsoft.com/office/drawing/2014/main" id="{70A63479-DADE-44D0-0B77-BB7EE4749CEB}"/>
              </a:ext>
            </a:extLst>
          </p:cNvPr>
          <p:cNvSpPr txBox="1">
            <a:spLocks/>
          </p:cNvSpPr>
          <p:nvPr/>
        </p:nvSpPr>
        <p:spPr>
          <a:xfrm>
            <a:off x="570487" y="647633"/>
            <a:ext cx="8133565" cy="18641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Source Sans Pro"/>
              <a:buChar char="◎"/>
              <a:defRPr sz="1600" b="0" i="0" u="none" strike="noStrike" cap="none">
                <a:solidFill>
                  <a:schemeClr val="dk1"/>
                </a:solidFill>
                <a:latin typeface="Roboto Slab" pitchFamily="2" charset="0"/>
                <a:ea typeface="Roboto Slab" pitchFamily="2" charset="0"/>
                <a:cs typeface="Roboto Slab" pitchFamily="2" charset="0"/>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9pPr>
          </a:lstStyle>
          <a:p>
            <a:r>
              <a:rPr lang="en-US" b="1"/>
              <a:t>Flattening Pattern </a:t>
            </a:r>
            <a:r>
              <a:rPr lang="en-US" err="1"/>
              <a:t>có</a:t>
            </a:r>
            <a:r>
              <a:rPr lang="en-US"/>
              <a:t> </a:t>
            </a:r>
            <a:r>
              <a:rPr lang="en-US" err="1"/>
              <a:t>nhược</a:t>
            </a:r>
            <a:r>
              <a:rPr lang="en-US"/>
              <a:t> </a:t>
            </a:r>
            <a:r>
              <a:rPr lang="en-US" err="1"/>
              <a:t>điểm</a:t>
            </a:r>
            <a:r>
              <a:rPr lang="en-US"/>
              <a:t> </a:t>
            </a:r>
            <a:r>
              <a:rPr lang="en-US" err="1"/>
              <a:t>là</a:t>
            </a:r>
            <a:r>
              <a:rPr lang="en-US"/>
              <a:t> chi </a:t>
            </a:r>
            <a:r>
              <a:rPr lang="en-US" err="1"/>
              <a:t>phí</a:t>
            </a:r>
            <a:r>
              <a:rPr lang="en-US"/>
              <a:t> </a:t>
            </a:r>
            <a:r>
              <a:rPr lang="en-US" err="1"/>
              <a:t>tính</a:t>
            </a:r>
            <a:r>
              <a:rPr lang="en-US"/>
              <a:t> </a:t>
            </a:r>
            <a:r>
              <a:rPr lang="en-US" err="1"/>
              <a:t>toán</a:t>
            </a:r>
            <a:r>
              <a:rPr lang="en-US"/>
              <a:t> X4 </a:t>
            </a:r>
            <a:r>
              <a:rPr lang="en-US" err="1"/>
              <a:t>lần</a:t>
            </a:r>
            <a:endParaRPr lang="en-US" b="1"/>
          </a:p>
          <a:p>
            <a:r>
              <a:rPr lang="en-US" err="1"/>
              <a:t>Giải</a:t>
            </a:r>
            <a:r>
              <a:rPr lang="en-US"/>
              <a:t> </a:t>
            </a:r>
            <a:r>
              <a:rPr lang="en-US" err="1"/>
              <a:t>pháp</a:t>
            </a:r>
            <a:r>
              <a:rPr lang="en-US"/>
              <a:t> </a:t>
            </a:r>
            <a:r>
              <a:rPr lang="en-US" b="1"/>
              <a:t>Delay Pattern:  </a:t>
            </a:r>
            <a:r>
              <a:rPr lang="en-US"/>
              <a:t> </a:t>
            </a:r>
          </a:p>
          <a:p>
            <a:endParaRPr lang="en-US" b="1"/>
          </a:p>
          <a:p>
            <a:endParaRPr lang="en-US" b="1"/>
          </a:p>
          <a:p>
            <a:endParaRPr lang="en-US" b="1"/>
          </a:p>
          <a:p>
            <a:endParaRPr lang="en-US" b="1"/>
          </a:p>
          <a:p>
            <a:endParaRPr lang="en-US" b="1"/>
          </a:p>
          <a:p>
            <a:endParaRPr lang="en-US" b="1"/>
          </a:p>
          <a:p>
            <a:endParaRPr lang="en-US" b="1"/>
          </a:p>
          <a:p>
            <a:endParaRPr lang="en-US" b="1"/>
          </a:p>
          <a:p>
            <a:r>
              <a:rPr lang="en-US" err="1"/>
              <a:t>Giải</a:t>
            </a:r>
            <a:r>
              <a:rPr lang="en-US"/>
              <a:t> </a:t>
            </a:r>
            <a:r>
              <a:rPr lang="en-US" err="1"/>
              <a:t>quyết</a:t>
            </a:r>
            <a:r>
              <a:rPr lang="en-US"/>
              <a:t> </a:t>
            </a:r>
            <a:r>
              <a:rPr lang="en-US" err="1"/>
              <a:t>được</a:t>
            </a:r>
            <a:r>
              <a:rPr lang="en-US"/>
              <a:t> </a:t>
            </a:r>
            <a:r>
              <a:rPr lang="en-US" err="1"/>
              <a:t>tất</a:t>
            </a:r>
            <a:r>
              <a:rPr lang="en-US"/>
              <a:t> </a:t>
            </a:r>
            <a:r>
              <a:rPr lang="en-US" err="1"/>
              <a:t>cả</a:t>
            </a:r>
            <a:r>
              <a:rPr lang="en-US"/>
              <a:t> </a:t>
            </a:r>
            <a:r>
              <a:rPr lang="en-US" err="1"/>
              <a:t>vấn</a:t>
            </a:r>
            <a:r>
              <a:rPr lang="en-US"/>
              <a:t> </a:t>
            </a:r>
            <a:r>
              <a:rPr lang="en-US" err="1"/>
              <a:t>đề</a:t>
            </a:r>
            <a:r>
              <a:rPr lang="en-US"/>
              <a:t>: </a:t>
            </a:r>
            <a:r>
              <a:rPr lang="en-US" err="1"/>
              <a:t>Tối</a:t>
            </a:r>
            <a:r>
              <a:rPr lang="en-US"/>
              <a:t> </a:t>
            </a:r>
            <a:r>
              <a:rPr lang="en-US" err="1"/>
              <a:t>ưu</a:t>
            </a:r>
            <a:r>
              <a:rPr lang="en-US"/>
              <a:t> chi </a:t>
            </a:r>
            <a:r>
              <a:rPr lang="en-US" err="1"/>
              <a:t>phí</a:t>
            </a:r>
            <a:r>
              <a:rPr lang="en-US"/>
              <a:t>, </a:t>
            </a:r>
            <a:r>
              <a:rPr lang="en-US" err="1"/>
              <a:t>giảm</a:t>
            </a:r>
            <a:r>
              <a:rPr lang="en-US"/>
              <a:t> </a:t>
            </a:r>
            <a:r>
              <a:rPr lang="en-US" err="1"/>
              <a:t>thiểu</a:t>
            </a:r>
            <a:r>
              <a:rPr lang="en-US"/>
              <a:t> </a:t>
            </a:r>
            <a:r>
              <a:rPr lang="en-US" err="1"/>
              <a:t>lỗi</a:t>
            </a:r>
            <a:r>
              <a:rPr lang="en-US"/>
              <a:t>.</a:t>
            </a:r>
          </a:p>
          <a:p>
            <a:endParaRPr lang="en-US" sz="1600" b="1">
              <a:latin typeface="Roboto Slab" pitchFamily="2" charset="0"/>
              <a:ea typeface="Roboto Slab" pitchFamily="2" charset="0"/>
              <a:cs typeface="Roboto Slab" pitchFamily="2" charset="0"/>
            </a:endParaRPr>
          </a:p>
          <a:p>
            <a:endParaRPr lang="en-US" b="1"/>
          </a:p>
          <a:p>
            <a:endParaRPr lang="en-US" sz="1600" b="1">
              <a:latin typeface="Roboto Slab" pitchFamily="2" charset="0"/>
              <a:ea typeface="Roboto Slab" pitchFamily="2" charset="0"/>
              <a:cs typeface="Roboto Slab" pitchFamily="2" charset="0"/>
            </a:endParaRPr>
          </a:p>
          <a:p>
            <a:endParaRPr lang="en-US" b="1"/>
          </a:p>
          <a:p>
            <a:endParaRPr lang="en-US" sz="1600" b="1">
              <a:latin typeface="Roboto Slab" pitchFamily="2" charset="0"/>
              <a:ea typeface="Roboto Slab" pitchFamily="2" charset="0"/>
              <a:cs typeface="Roboto Slab" pitchFamily="2" charset="0"/>
            </a:endParaRPr>
          </a:p>
          <a:p>
            <a:endParaRPr lang="en-US" b="1"/>
          </a:p>
          <a:p>
            <a:endParaRPr lang="en-US" sz="1600" b="1">
              <a:latin typeface="Roboto Slab" pitchFamily="2" charset="0"/>
              <a:ea typeface="Roboto Slab" pitchFamily="2" charset="0"/>
              <a:cs typeface="Roboto Slab" pitchFamily="2" charset="0"/>
            </a:endParaRPr>
          </a:p>
          <a:p>
            <a:endParaRPr lang="en-US" b="1"/>
          </a:p>
          <a:p>
            <a:endParaRPr lang="en-US" sz="1600">
              <a:latin typeface="Roboto Slab" pitchFamily="2" charset="0"/>
              <a:ea typeface="Roboto Slab" pitchFamily="2" charset="0"/>
              <a:cs typeface="Roboto Slab" pitchFamily="2" charset="0"/>
            </a:endParaRPr>
          </a:p>
          <a:p>
            <a:pPr lvl="1"/>
            <a:endParaRPr lang="en-US" sz="1600">
              <a:latin typeface="Roboto Slab" pitchFamily="2" charset="0"/>
              <a:ea typeface="Roboto Slab" pitchFamily="2" charset="0"/>
              <a:cs typeface="Roboto Slab" pitchFamily="2" charset="0"/>
            </a:endParaRPr>
          </a:p>
          <a:p>
            <a:pPr lvl="1"/>
            <a:endParaRPr lang="en-US" sz="1600">
              <a:latin typeface="Roboto Slab" pitchFamily="2" charset="0"/>
              <a:ea typeface="Roboto Slab" pitchFamily="2" charset="0"/>
              <a:cs typeface="Roboto Slab" pitchFamily="2" charset="0"/>
            </a:endParaRPr>
          </a:p>
        </p:txBody>
      </p:sp>
      <p:sp>
        <p:nvSpPr>
          <p:cNvPr id="1377" name="Google Shape;1377;p76"/>
          <p:cNvSpPr txBox="1">
            <a:spLocks noGrp="1"/>
          </p:cNvSpPr>
          <p:nvPr>
            <p:ph type="ctrTitle"/>
          </p:nvPr>
        </p:nvSpPr>
        <p:spPr>
          <a:xfrm flipH="1">
            <a:off x="1459884" y="-101172"/>
            <a:ext cx="5431570" cy="10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2800">
                <a:solidFill>
                  <a:srgbClr val="0E78C0"/>
                </a:solidFill>
                <a:latin typeface="Roboto Slab" pitchFamily="2" charset="0"/>
                <a:ea typeface="Roboto Slab" pitchFamily="2" charset="0"/>
                <a:cs typeface="Roboto Slab" pitchFamily="2" charset="0"/>
                <a:sym typeface="Calibri"/>
              </a:rPr>
              <a:t>Compound Error Problem</a:t>
            </a:r>
          </a:p>
        </p:txBody>
      </p:sp>
      <p:sp>
        <p:nvSpPr>
          <p:cNvPr id="1378" name="Google Shape;1378;p76"/>
          <p:cNvSpPr txBox="1"/>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E78C0"/>
              </a:solidFill>
              <a:latin typeface="Exo 2"/>
              <a:ea typeface="Exo 2"/>
              <a:cs typeface="Exo 2"/>
              <a:sym typeface="Exo 2"/>
            </a:endParaRPr>
          </a:p>
        </p:txBody>
      </p:sp>
      <p:cxnSp>
        <p:nvCxnSpPr>
          <p:cNvPr id="1379" name="Google Shape;1379;p76"/>
          <p:cNvCxnSpPr/>
          <p:nvPr/>
        </p:nvCxnSpPr>
        <p:spPr>
          <a:xfrm>
            <a:off x="0" y="4028275"/>
            <a:ext cx="1561500" cy="0"/>
          </a:xfrm>
          <a:prstGeom prst="straightConnector1">
            <a:avLst/>
          </a:prstGeom>
          <a:noFill/>
          <a:ln w="9525" cap="flat" cmpd="sng">
            <a:solidFill>
              <a:srgbClr val="0091EA"/>
            </a:solidFill>
            <a:prstDash val="solid"/>
            <a:round/>
            <a:headEnd type="none" w="sm" len="sm"/>
            <a:tailEnd type="none" w="sm" len="sm"/>
          </a:ln>
        </p:spPr>
      </p:cxnSp>
      <p:pic>
        <p:nvPicPr>
          <p:cNvPr id="1381" name="Google Shape;1381;p76"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pic>
        <p:nvPicPr>
          <p:cNvPr id="3" name="Picture 2">
            <a:extLst>
              <a:ext uri="{FF2B5EF4-FFF2-40B4-BE49-F238E27FC236}">
                <a16:creationId xmlns:a16="http://schemas.microsoft.com/office/drawing/2014/main" id="{369ADAE7-E771-E3D5-95A0-2FCB1A079439}"/>
              </a:ext>
            </a:extLst>
          </p:cNvPr>
          <p:cNvPicPr>
            <a:picLocks noChangeAspect="1"/>
          </p:cNvPicPr>
          <p:nvPr/>
        </p:nvPicPr>
        <p:blipFill rotWithShape="1">
          <a:blip r:embed="rId4"/>
          <a:srcRect l="57813" t="50636" b="6263"/>
          <a:stretch/>
        </p:blipFill>
        <p:spPr>
          <a:xfrm>
            <a:off x="2152774" y="1579701"/>
            <a:ext cx="4045789" cy="2279535"/>
          </a:xfrm>
          <a:prstGeom prst="rect">
            <a:avLst/>
          </a:prstGeom>
        </p:spPr>
      </p:pic>
    </p:spTree>
    <p:extLst>
      <p:ext uri="{BB962C8B-B14F-4D97-AF65-F5344CB8AC3E}">
        <p14:creationId xmlns:p14="http://schemas.microsoft.com/office/powerpoint/2010/main" val="2706620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Google Shape;1377;p76">
            <a:extLst>
              <a:ext uri="{FF2B5EF4-FFF2-40B4-BE49-F238E27FC236}">
                <a16:creationId xmlns:a16="http://schemas.microsoft.com/office/drawing/2014/main" id="{3D7AEE97-567D-0C79-42E3-8AC9A321E0A9}"/>
              </a:ext>
            </a:extLst>
          </p:cNvPr>
          <p:cNvSpPr txBox="1">
            <a:spLocks/>
          </p:cNvSpPr>
          <p:nvPr/>
        </p:nvSpPr>
        <p:spPr>
          <a:xfrm flipH="1">
            <a:off x="1459884" y="-101172"/>
            <a:ext cx="543157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Compound Error Problem</a:t>
            </a:r>
          </a:p>
        </p:txBody>
      </p:sp>
      <p:pic>
        <p:nvPicPr>
          <p:cNvPr id="5" name="Picture 4">
            <a:extLst>
              <a:ext uri="{FF2B5EF4-FFF2-40B4-BE49-F238E27FC236}">
                <a16:creationId xmlns:a16="http://schemas.microsoft.com/office/drawing/2014/main" id="{6843CDF6-5F23-5E95-EC29-2283CD0EA842}"/>
              </a:ext>
            </a:extLst>
          </p:cNvPr>
          <p:cNvPicPr>
            <a:picLocks noChangeAspect="1"/>
          </p:cNvPicPr>
          <p:nvPr/>
        </p:nvPicPr>
        <p:blipFill rotWithShape="1">
          <a:blip r:embed="rId4"/>
          <a:srcRect t="2536"/>
          <a:stretch/>
        </p:blipFill>
        <p:spPr>
          <a:xfrm>
            <a:off x="580072" y="1480724"/>
            <a:ext cx="8105775" cy="2552969"/>
          </a:xfrm>
          <a:prstGeom prst="rect">
            <a:avLst/>
          </a:prstGeom>
        </p:spPr>
      </p:pic>
    </p:spTree>
    <p:extLst>
      <p:ext uri="{BB962C8B-B14F-4D97-AF65-F5344CB8AC3E}">
        <p14:creationId xmlns:p14="http://schemas.microsoft.com/office/powerpoint/2010/main" val="1689485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74"/>
          <p:cNvSpPr txBox="1">
            <a:spLocks noGrp="1"/>
          </p:cNvSpPr>
          <p:nvPr>
            <p:ph type="ctrTitle"/>
          </p:nvPr>
        </p:nvSpPr>
        <p:spPr>
          <a:xfrm flipH="1">
            <a:off x="1147650" y="3085150"/>
            <a:ext cx="5005500" cy="10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3600">
                <a:solidFill>
                  <a:srgbClr val="0E78C0"/>
                </a:solidFill>
                <a:latin typeface="Roboto Slab" pitchFamily="2" charset="0"/>
                <a:ea typeface="Roboto Slab" pitchFamily="2" charset="0"/>
                <a:cs typeface="Roboto Slab" pitchFamily="2" charset="0"/>
                <a:sym typeface="Calibri"/>
              </a:rPr>
              <a:t>TRAINING</a:t>
            </a:r>
          </a:p>
        </p:txBody>
      </p:sp>
      <p:sp>
        <p:nvSpPr>
          <p:cNvPr id="1352" name="Google Shape;1352;p74"/>
          <p:cNvSpPr txBox="1"/>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600"/>
              <a:buFont typeface="Arial"/>
              <a:buNone/>
            </a:pPr>
            <a:r>
              <a:rPr lang="en-US" sz="9600" b="1" i="0" u="none" strike="noStrike" cap="none">
                <a:solidFill>
                  <a:srgbClr val="0E78C0"/>
                </a:solidFill>
                <a:latin typeface="Exo 2"/>
                <a:ea typeface="Exo 2"/>
                <a:cs typeface="Exo 2"/>
                <a:sym typeface="Exo 2"/>
              </a:rPr>
              <a:t>03</a:t>
            </a:r>
            <a:endParaRPr sz="1400" b="0" i="0" u="none" strike="noStrike" cap="none">
              <a:solidFill>
                <a:srgbClr val="000000"/>
              </a:solidFill>
              <a:latin typeface="Arial"/>
              <a:ea typeface="Arial"/>
              <a:cs typeface="Arial"/>
              <a:sym typeface="Arial"/>
            </a:endParaRPr>
          </a:p>
        </p:txBody>
      </p:sp>
      <p:cxnSp>
        <p:nvCxnSpPr>
          <p:cNvPr id="1353" name="Google Shape;1353;p74"/>
          <p:cNvCxnSpPr/>
          <p:nvPr/>
        </p:nvCxnSpPr>
        <p:spPr>
          <a:xfrm>
            <a:off x="0" y="4028275"/>
            <a:ext cx="1561500" cy="0"/>
          </a:xfrm>
          <a:prstGeom prst="straightConnector1">
            <a:avLst/>
          </a:prstGeom>
          <a:noFill/>
          <a:ln w="9525" cap="flat" cmpd="sng">
            <a:solidFill>
              <a:srgbClr val="0091EA"/>
            </a:solidFill>
            <a:prstDash val="solid"/>
            <a:round/>
            <a:headEnd type="none" w="sm" len="sm"/>
            <a:tailEnd type="none" w="sm" len="sm"/>
          </a:ln>
        </p:spPr>
      </p:cxnSp>
      <p:pic>
        <p:nvPicPr>
          <p:cNvPr id="1355" name="Google Shape;1355;p74"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6" name="Google Shape;1351;p74">
            <a:extLst>
              <a:ext uri="{FF2B5EF4-FFF2-40B4-BE49-F238E27FC236}">
                <a16:creationId xmlns:a16="http://schemas.microsoft.com/office/drawing/2014/main" id="{F278DD77-963C-1AC2-5EF1-931068F252C1}"/>
              </a:ext>
            </a:extLst>
          </p:cNvPr>
          <p:cNvSpPr txBox="1">
            <a:spLocks/>
          </p:cNvSpPr>
          <p:nvPr/>
        </p:nvSpPr>
        <p:spPr>
          <a:xfrm flipH="1">
            <a:off x="1182928" y="-96906"/>
            <a:ext cx="500550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QUÁ TRÌNH HUẤN LUYỆN</a:t>
            </a:r>
          </a:p>
        </p:txBody>
      </p:sp>
      <p:grpSp>
        <p:nvGrpSpPr>
          <p:cNvPr id="11" name="Nhóm 10">
            <a:extLst>
              <a:ext uri="{FF2B5EF4-FFF2-40B4-BE49-F238E27FC236}">
                <a16:creationId xmlns:a16="http://schemas.microsoft.com/office/drawing/2014/main" id="{D1DE810D-4DDB-CDBE-0C24-04E0DC7B4668}"/>
              </a:ext>
            </a:extLst>
          </p:cNvPr>
          <p:cNvGrpSpPr/>
          <p:nvPr/>
        </p:nvGrpSpPr>
        <p:grpSpPr>
          <a:xfrm>
            <a:off x="515057" y="650875"/>
            <a:ext cx="7917744" cy="4164965"/>
            <a:chOff x="543278" y="622653"/>
            <a:chExt cx="7951611" cy="4476749"/>
          </a:xfrm>
        </p:grpSpPr>
        <p:pic>
          <p:nvPicPr>
            <p:cNvPr id="4" name="Hình ảnh 3" descr="Ảnh có chứa văn bản, ảnh chụp màn hình, biểu đồ&#10;&#10;Mô tả được tự động tạo">
              <a:extLst>
                <a:ext uri="{FF2B5EF4-FFF2-40B4-BE49-F238E27FC236}">
                  <a16:creationId xmlns:a16="http://schemas.microsoft.com/office/drawing/2014/main" id="{990F2859-C567-1BB9-3299-3A2BB71C4CEA}"/>
                </a:ext>
              </a:extLst>
            </p:cNvPr>
            <p:cNvPicPr>
              <a:picLocks noChangeAspect="1"/>
            </p:cNvPicPr>
            <p:nvPr/>
          </p:nvPicPr>
          <p:blipFill>
            <a:blip r:embed="rId4"/>
            <a:stretch>
              <a:fillRect/>
            </a:stretch>
          </p:blipFill>
          <p:spPr>
            <a:xfrm>
              <a:off x="543278" y="622653"/>
              <a:ext cx="7951611" cy="4476749"/>
            </a:xfrm>
            <a:prstGeom prst="rect">
              <a:avLst/>
            </a:prstGeom>
          </p:spPr>
        </p:pic>
        <p:grpSp>
          <p:nvGrpSpPr>
            <p:cNvPr id="10" name="Nhóm 9">
              <a:extLst>
                <a:ext uri="{FF2B5EF4-FFF2-40B4-BE49-F238E27FC236}">
                  <a16:creationId xmlns:a16="http://schemas.microsoft.com/office/drawing/2014/main" id="{26DA9E15-8B5A-6037-C724-BABC7A18775F}"/>
                </a:ext>
              </a:extLst>
            </p:cNvPr>
            <p:cNvGrpSpPr/>
            <p:nvPr/>
          </p:nvGrpSpPr>
          <p:grpSpPr>
            <a:xfrm>
              <a:off x="722480" y="896761"/>
              <a:ext cx="5439842" cy="1964945"/>
              <a:chOff x="722480" y="896761"/>
              <a:chExt cx="5439842" cy="1964945"/>
            </a:xfrm>
          </p:grpSpPr>
          <p:sp>
            <p:nvSpPr>
              <p:cNvPr id="7" name="Hộp Văn bản 6">
                <a:extLst>
                  <a:ext uri="{FF2B5EF4-FFF2-40B4-BE49-F238E27FC236}">
                    <a16:creationId xmlns:a16="http://schemas.microsoft.com/office/drawing/2014/main" id="{776839FB-A12B-B777-70B6-0BAB60FAEB32}"/>
                  </a:ext>
                </a:extLst>
              </p:cNvPr>
              <p:cNvSpPr txBox="1"/>
              <p:nvPr/>
            </p:nvSpPr>
            <p:spPr>
              <a:xfrm>
                <a:off x="722480" y="2338486"/>
                <a:ext cx="33570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err="1">
                    <a:solidFill>
                      <a:srgbClr val="263238"/>
                    </a:solidFill>
                  </a:rPr>
                  <a:t>Chú</a:t>
                </a:r>
                <a:r>
                  <a:rPr lang="en-US" sz="700" b="1">
                    <a:solidFill>
                      <a:srgbClr val="263238"/>
                    </a:solidFill>
                  </a:rPr>
                  <a:t> </a:t>
                </a:r>
                <a:r>
                  <a:rPr lang="en-US" sz="700" b="1" err="1">
                    <a:solidFill>
                      <a:srgbClr val="263238"/>
                    </a:solidFill>
                  </a:rPr>
                  <a:t>thích</a:t>
                </a:r>
                <a:r>
                  <a:rPr lang="en-US" sz="700" b="1">
                    <a:solidFill>
                      <a:srgbClr val="263238"/>
                    </a:solidFill>
                  </a:rPr>
                  <a:t>:</a:t>
                </a:r>
                <a:br>
                  <a:rPr lang="en-US" sz="700" b="1">
                    <a:solidFill>
                      <a:srgbClr val="263238"/>
                    </a:solidFill>
                  </a:rPr>
                </a:br>
                <a:r>
                  <a:rPr lang="en-US" sz="700" b="1" err="1">
                    <a:solidFill>
                      <a:srgbClr val="263238"/>
                    </a:solidFill>
                  </a:rPr>
                  <a:t>Với</a:t>
                </a:r>
                <a:r>
                  <a:rPr lang="en-US" sz="700" b="1">
                    <a:solidFill>
                      <a:srgbClr val="263238"/>
                    </a:solidFill>
                  </a:rPr>
                  <a:t> </a:t>
                </a:r>
                <a:r>
                  <a:rPr lang="en-US" sz="700" b="1" err="1">
                    <a:solidFill>
                      <a:srgbClr val="263238"/>
                    </a:solidFill>
                  </a:rPr>
                  <a:t>âm</a:t>
                </a:r>
                <a:r>
                  <a:rPr lang="en-US" sz="700" b="1">
                    <a:solidFill>
                      <a:srgbClr val="263238"/>
                    </a:solidFill>
                  </a:rPr>
                  <a:t> </a:t>
                </a:r>
                <a:r>
                  <a:rPr lang="en-US" sz="700" b="1" err="1">
                    <a:solidFill>
                      <a:srgbClr val="263238"/>
                    </a:solidFill>
                  </a:rPr>
                  <a:t>thanh</a:t>
                </a:r>
                <a:r>
                  <a:rPr lang="en-US" sz="700" b="1">
                    <a:solidFill>
                      <a:srgbClr val="263238"/>
                    </a:solidFill>
                  </a:rPr>
                  <a:t> 1 </a:t>
                </a:r>
                <a:r>
                  <a:rPr lang="en-US" sz="700" b="1" err="1">
                    <a:solidFill>
                      <a:srgbClr val="263238"/>
                    </a:solidFill>
                  </a:rPr>
                  <a:t>kênh</a:t>
                </a:r>
                <a:r>
                  <a:rPr lang="en-US" sz="700" b="1">
                    <a:solidFill>
                      <a:srgbClr val="263238"/>
                    </a:solidFill>
                  </a:rPr>
                  <a:t> (mono), k=4, </a:t>
                </a:r>
                <a:endParaRPr lang="vi-VN"/>
              </a:p>
              <a:p>
                <a:r>
                  <a:rPr lang="en-US" sz="700" b="1" err="1">
                    <a:solidFill>
                      <a:srgbClr val="263238"/>
                    </a:solidFill>
                  </a:rPr>
                  <a:t>Với</a:t>
                </a:r>
                <a:r>
                  <a:rPr lang="en-US" sz="700" b="1">
                    <a:solidFill>
                      <a:srgbClr val="263238"/>
                    </a:solidFill>
                  </a:rPr>
                  <a:t> </a:t>
                </a:r>
                <a:r>
                  <a:rPr lang="en-US" sz="700" b="1" err="1">
                    <a:solidFill>
                      <a:srgbClr val="263238"/>
                    </a:solidFill>
                  </a:rPr>
                  <a:t>âm</a:t>
                </a:r>
                <a:r>
                  <a:rPr lang="en-US" sz="700" b="1">
                    <a:solidFill>
                      <a:srgbClr val="263238"/>
                    </a:solidFill>
                  </a:rPr>
                  <a:t> </a:t>
                </a:r>
                <a:r>
                  <a:rPr lang="en-US" sz="700" b="1" err="1">
                    <a:solidFill>
                      <a:srgbClr val="263238"/>
                    </a:solidFill>
                  </a:rPr>
                  <a:t>thanh</a:t>
                </a:r>
                <a:r>
                  <a:rPr lang="en-US" sz="700" b="1">
                    <a:solidFill>
                      <a:srgbClr val="263238"/>
                    </a:solidFill>
                  </a:rPr>
                  <a:t> 2 </a:t>
                </a:r>
                <a:r>
                  <a:rPr lang="en-US" sz="700" b="1" err="1">
                    <a:solidFill>
                      <a:srgbClr val="263238"/>
                    </a:solidFill>
                  </a:rPr>
                  <a:t>kênh</a:t>
                </a:r>
                <a:r>
                  <a:rPr lang="en-US" sz="700" b="1">
                    <a:solidFill>
                      <a:srgbClr val="263238"/>
                    </a:solidFill>
                  </a:rPr>
                  <a:t> (stereo), k=8</a:t>
                </a:r>
              </a:p>
              <a:p>
                <a:endParaRPr lang="en-US" sz="700" b="1">
                  <a:solidFill>
                    <a:srgbClr val="263238"/>
                  </a:solidFill>
                </a:endParaRPr>
              </a:p>
            </p:txBody>
          </p:sp>
          <p:sp>
            <p:nvSpPr>
              <p:cNvPr id="8" name="Hộp Văn bản 7">
                <a:extLst>
                  <a:ext uri="{FF2B5EF4-FFF2-40B4-BE49-F238E27FC236}">
                    <a16:creationId xmlns:a16="http://schemas.microsoft.com/office/drawing/2014/main" id="{E596C446-80D3-3BA3-ACE7-C1003707F2F1}"/>
                  </a:ext>
                </a:extLst>
              </p:cNvPr>
              <p:cNvSpPr txBox="1"/>
              <p:nvPr/>
            </p:nvSpPr>
            <p:spPr>
              <a:xfrm>
                <a:off x="3419122" y="1390650"/>
                <a:ext cx="2743200"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a:solidFill>
                      <a:srgbClr val="263238"/>
                    </a:solidFill>
                  </a:rPr>
                  <a:t>k</a:t>
                </a:r>
                <a:endParaRPr lang="vi-VN"/>
              </a:p>
            </p:txBody>
          </p:sp>
          <p:sp>
            <p:nvSpPr>
              <p:cNvPr id="9" name="Hộp Văn bản 8">
                <a:extLst>
                  <a:ext uri="{FF2B5EF4-FFF2-40B4-BE49-F238E27FC236}">
                    <a16:creationId xmlns:a16="http://schemas.microsoft.com/office/drawing/2014/main" id="{A5CE3FE6-F4DF-059A-9AEF-63A3BB2E46E3}"/>
                  </a:ext>
                </a:extLst>
              </p:cNvPr>
              <p:cNvSpPr txBox="1"/>
              <p:nvPr/>
            </p:nvSpPr>
            <p:spPr>
              <a:xfrm>
                <a:off x="2149123" y="896761"/>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a:solidFill>
                      <a:srgbClr val="263238"/>
                    </a:solidFill>
                  </a:rPr>
                  <a:t>Flattened</a:t>
                </a:r>
              </a:p>
            </p:txBody>
          </p:sp>
        </p:grpSp>
      </p:grpSp>
    </p:spTree>
    <p:extLst>
      <p:ext uri="{BB962C8B-B14F-4D97-AF65-F5344CB8AC3E}">
        <p14:creationId xmlns:p14="http://schemas.microsoft.com/office/powerpoint/2010/main" val="3656180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6" name="Google Shape;1351;p74">
            <a:extLst>
              <a:ext uri="{FF2B5EF4-FFF2-40B4-BE49-F238E27FC236}">
                <a16:creationId xmlns:a16="http://schemas.microsoft.com/office/drawing/2014/main" id="{F278DD77-963C-1AC2-5EF1-931068F252C1}"/>
              </a:ext>
            </a:extLst>
          </p:cNvPr>
          <p:cNvSpPr txBox="1">
            <a:spLocks/>
          </p:cNvSpPr>
          <p:nvPr/>
        </p:nvSpPr>
        <p:spPr>
          <a:xfrm flipH="1">
            <a:off x="1182928" y="-96906"/>
            <a:ext cx="500550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buSzPts val="4400"/>
            </a:pPr>
            <a:r>
              <a:rPr lang="en-US">
                <a:solidFill>
                  <a:srgbClr val="0E78C0"/>
                </a:solidFill>
                <a:latin typeface="Roboto Slab" pitchFamily="2" charset="0"/>
                <a:ea typeface="Roboto Slab" pitchFamily="2" charset="0"/>
                <a:cs typeface="Roboto Slab" pitchFamily="2" charset="0"/>
                <a:sym typeface="Calibri"/>
              </a:rPr>
              <a:t>QUÁ TRÌNH HUẤN LUYỆN</a:t>
            </a:r>
          </a:p>
        </p:txBody>
      </p:sp>
      <p:cxnSp>
        <p:nvCxnSpPr>
          <p:cNvPr id="5" name="Straight Connector 4">
            <a:extLst>
              <a:ext uri="{FF2B5EF4-FFF2-40B4-BE49-F238E27FC236}">
                <a16:creationId xmlns:a16="http://schemas.microsoft.com/office/drawing/2014/main" id="{39DF2D36-7D67-1A22-4EF8-E3064469CC2E}"/>
              </a:ext>
            </a:extLst>
          </p:cNvPr>
          <p:cNvCxnSpPr/>
          <p:nvPr/>
        </p:nvCxnSpPr>
        <p:spPr>
          <a:xfrm>
            <a:off x="4486438" y="1182624"/>
            <a:ext cx="0" cy="240792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7953BDF-1F1A-3B9B-11C8-EDCB1F1EB9B3}"/>
              </a:ext>
            </a:extLst>
          </p:cNvPr>
          <p:cNvSpPr txBox="1"/>
          <p:nvPr/>
        </p:nvSpPr>
        <p:spPr>
          <a:xfrm>
            <a:off x="733041" y="4002758"/>
            <a:ext cx="7811867" cy="738664"/>
          </a:xfrm>
          <a:prstGeom prst="rect">
            <a:avLst/>
          </a:prstGeom>
          <a:noFill/>
        </p:spPr>
        <p:txBody>
          <a:bodyPr wrap="square">
            <a:spAutoFit/>
          </a:bodyPr>
          <a:lstStyle/>
          <a:p>
            <a:pPr marL="361950" indent="-285750">
              <a:buFont typeface="Arial" panose="020B0604020202020204" pitchFamily="34" charset="0"/>
              <a:buChar char="•"/>
            </a:pPr>
            <a:r>
              <a:rPr lang="en-US" sz="1400">
                <a:latin typeface="Roboto Slab"/>
                <a:ea typeface="Roboto Slab"/>
                <a:cs typeface="Roboto Slab"/>
              </a:rPr>
              <a:t>Auto regressive transformer: </a:t>
            </a:r>
            <a:r>
              <a:rPr lang="en-US" sz="1400" err="1">
                <a:latin typeface="Roboto Slab"/>
                <a:ea typeface="Roboto Slab"/>
                <a:cs typeface="Roboto Slab"/>
              </a:rPr>
              <a:t>Trọng</a:t>
            </a:r>
            <a:r>
              <a:rPr lang="en-US" sz="1400">
                <a:latin typeface="Roboto Slab"/>
                <a:ea typeface="Roboto Slab"/>
                <a:cs typeface="Roboto Slab"/>
              </a:rPr>
              <a:t> </a:t>
            </a:r>
            <a:r>
              <a:rPr lang="en-US" sz="1400" err="1">
                <a:latin typeface="Roboto Slab"/>
                <a:ea typeface="Roboto Slab"/>
                <a:cs typeface="Roboto Slab"/>
              </a:rPr>
              <a:t>số</a:t>
            </a:r>
            <a:r>
              <a:rPr lang="en-US" sz="1400">
                <a:latin typeface="Roboto Slab"/>
                <a:ea typeface="Roboto Slab"/>
                <a:cs typeface="Roboto Slab"/>
              </a:rPr>
              <a:t> </a:t>
            </a:r>
            <a:r>
              <a:rPr lang="en-US" sz="1400" err="1">
                <a:latin typeface="Roboto Slab"/>
                <a:ea typeface="Roboto Slab"/>
                <a:cs typeface="Roboto Slab"/>
              </a:rPr>
              <a:t>của</a:t>
            </a:r>
            <a:r>
              <a:rPr lang="en-US" sz="1400">
                <a:latin typeface="Roboto Slab"/>
                <a:ea typeface="Roboto Slab"/>
                <a:cs typeface="Roboto Slab"/>
              </a:rPr>
              <a:t> </a:t>
            </a:r>
            <a:r>
              <a:rPr lang="en-US" sz="1400" b="1">
                <a:latin typeface="Roboto Slab"/>
                <a:ea typeface="Roboto Slab"/>
                <a:cs typeface="Roboto Slab"/>
              </a:rPr>
              <a:t>Input</a:t>
            </a:r>
            <a:r>
              <a:rPr lang="en-US" sz="1400">
                <a:latin typeface="Roboto Slab"/>
                <a:ea typeface="Roboto Slab"/>
                <a:cs typeface="Roboto Slab"/>
              </a:rPr>
              <a:t> </a:t>
            </a:r>
            <a:r>
              <a:rPr lang="en-US" sz="1400" err="1">
                <a:latin typeface="Roboto Slab"/>
                <a:ea typeface="Roboto Slab"/>
                <a:cs typeface="Roboto Slab"/>
              </a:rPr>
              <a:t>phụ</a:t>
            </a:r>
            <a:r>
              <a:rPr lang="en-US" sz="1400">
                <a:latin typeface="Roboto Slab"/>
                <a:ea typeface="Roboto Slab"/>
                <a:cs typeface="Roboto Slab"/>
              </a:rPr>
              <a:t> </a:t>
            </a:r>
            <a:r>
              <a:rPr lang="en-US" sz="1400" err="1">
                <a:latin typeface="Roboto Slab"/>
                <a:ea typeface="Roboto Slab"/>
                <a:cs typeface="Roboto Slab"/>
              </a:rPr>
              <a:t>thuộc</a:t>
            </a:r>
            <a:r>
              <a:rPr lang="en-US" sz="1400">
                <a:latin typeface="Roboto Slab"/>
                <a:ea typeface="Roboto Slab"/>
                <a:cs typeface="Roboto Slab"/>
              </a:rPr>
              <a:t> </a:t>
            </a:r>
            <a:r>
              <a:rPr lang="en-US" sz="1400" err="1">
                <a:latin typeface="Roboto Slab"/>
                <a:ea typeface="Roboto Slab"/>
                <a:cs typeface="Roboto Slab"/>
              </a:rPr>
              <a:t>vào</a:t>
            </a:r>
            <a:r>
              <a:rPr lang="en-US" sz="1400">
                <a:latin typeface="Roboto Slab"/>
                <a:ea typeface="Roboto Slab"/>
                <a:cs typeface="Roboto Slab"/>
              </a:rPr>
              <a:t> </a:t>
            </a:r>
            <a:r>
              <a:rPr lang="en-US" sz="1400" b="1">
                <a:latin typeface="Roboto Slab"/>
                <a:ea typeface="Roboto Slab"/>
                <a:cs typeface="Roboto Slab"/>
              </a:rPr>
              <a:t>Output</a:t>
            </a:r>
            <a:r>
              <a:rPr lang="en-US" sz="1400">
                <a:latin typeface="Roboto Slab"/>
                <a:ea typeface="Roboto Slab"/>
                <a:cs typeface="Roboto Slab"/>
              </a:rPr>
              <a:t> </a:t>
            </a:r>
            <a:r>
              <a:rPr lang="en-US" sz="1400" err="1">
                <a:latin typeface="Roboto Slab"/>
                <a:ea typeface="Roboto Slab"/>
                <a:cs typeface="Roboto Slab"/>
              </a:rPr>
              <a:t>của</a:t>
            </a:r>
            <a:r>
              <a:rPr lang="en-US" sz="1400">
                <a:latin typeface="Roboto Slab"/>
                <a:ea typeface="Roboto Slab"/>
                <a:cs typeface="Roboto Slab"/>
              </a:rPr>
              <a:t> </a:t>
            </a:r>
            <a:r>
              <a:rPr lang="en-US" sz="1400" err="1">
                <a:latin typeface="Roboto Slab"/>
                <a:ea typeface="Roboto Slab"/>
                <a:cs typeface="Roboto Slab"/>
              </a:rPr>
              <a:t>chính</a:t>
            </a:r>
            <a:r>
              <a:rPr lang="en-US" sz="1400">
                <a:latin typeface="Roboto Slab"/>
                <a:ea typeface="Roboto Slab"/>
                <a:cs typeface="Roboto Slab"/>
              </a:rPr>
              <a:t> </a:t>
            </a:r>
            <a:r>
              <a:rPr lang="en-US" sz="1400" err="1">
                <a:latin typeface="Roboto Slab"/>
                <a:ea typeface="Roboto Slab"/>
                <a:cs typeface="Roboto Slab"/>
              </a:rPr>
              <a:t>nó</a:t>
            </a:r>
            <a:r>
              <a:rPr lang="en-US" sz="1400">
                <a:latin typeface="Roboto Slab"/>
                <a:ea typeface="Roboto Slab"/>
                <a:cs typeface="Roboto Slab"/>
              </a:rPr>
              <a:t> </a:t>
            </a:r>
          </a:p>
          <a:p>
            <a:pPr marL="76200"/>
            <a:r>
              <a:rPr lang="en-US" sz="1400">
                <a:latin typeface="Roboto Slab"/>
                <a:ea typeface="Roboto Slab"/>
                <a:cs typeface="Roboto Slab"/>
              </a:rPr>
              <a:t>(</a:t>
            </a:r>
            <a:r>
              <a:rPr lang="en-US" sz="1400" err="1">
                <a:latin typeface="Roboto Slab"/>
                <a:ea typeface="Roboto Slab"/>
                <a:cs typeface="Roboto Slab"/>
              </a:rPr>
              <a:t>thay</a:t>
            </a:r>
            <a:r>
              <a:rPr lang="en-US" sz="1400">
                <a:latin typeface="Roboto Slab"/>
                <a:ea typeface="Roboto Slab"/>
                <a:cs typeface="Roboto Slab"/>
              </a:rPr>
              <a:t> </a:t>
            </a:r>
            <a:r>
              <a:rPr lang="en-US" sz="1400" err="1">
                <a:latin typeface="Roboto Slab"/>
                <a:ea typeface="Roboto Slab"/>
                <a:cs typeface="Roboto Slab"/>
              </a:rPr>
              <a:t>vì</a:t>
            </a:r>
            <a:r>
              <a:rPr lang="en-US" sz="1400">
                <a:latin typeface="Roboto Slab"/>
                <a:ea typeface="Roboto Slab"/>
                <a:cs typeface="Roboto Slab"/>
              </a:rPr>
              <a:t> all Input self-weighted như transformer </a:t>
            </a:r>
            <a:r>
              <a:rPr lang="en-US" sz="1400" err="1">
                <a:latin typeface="Roboto Slab"/>
                <a:ea typeface="Roboto Slab"/>
                <a:cs typeface="Roboto Slab"/>
              </a:rPr>
              <a:t>truyền</a:t>
            </a:r>
            <a:r>
              <a:rPr lang="en-US" sz="1400">
                <a:latin typeface="Roboto Slab"/>
                <a:ea typeface="Roboto Slab"/>
                <a:cs typeface="Roboto Slab"/>
              </a:rPr>
              <a:t> </a:t>
            </a:r>
            <a:r>
              <a:rPr lang="en-US" sz="1400" err="1">
                <a:latin typeface="Roboto Slab"/>
                <a:ea typeface="Roboto Slab"/>
                <a:cs typeface="Roboto Slab"/>
              </a:rPr>
              <a:t>thống</a:t>
            </a:r>
            <a:r>
              <a:rPr lang="en-US" sz="1400">
                <a:latin typeface="Roboto Slab"/>
                <a:ea typeface="Roboto Slab"/>
                <a:cs typeface="Roboto Slab"/>
              </a:rPr>
              <a:t>)</a:t>
            </a:r>
            <a:endParaRPr lang="en-US">
              <a:latin typeface="Roboto Slab"/>
              <a:ea typeface="Roboto Slab"/>
              <a:cs typeface="Roboto Slab"/>
            </a:endParaRPr>
          </a:p>
          <a:p>
            <a:pPr marL="361950" indent="-285750">
              <a:buFont typeface="Arial" panose="020B0604020202020204" pitchFamily="34" charset="0"/>
              <a:buChar char="•"/>
            </a:pPr>
            <a:r>
              <a:rPr lang="en-US">
                <a:latin typeface="Roboto Slab"/>
                <a:ea typeface="Roboto Slab"/>
                <a:cs typeface="Roboto Slab"/>
              </a:rPr>
              <a:t>Cải thiện hiệu suất cho chuỗi token có độ dài lớn</a:t>
            </a:r>
          </a:p>
        </p:txBody>
      </p:sp>
      <p:sp>
        <p:nvSpPr>
          <p:cNvPr id="14" name="Oval 13">
            <a:extLst>
              <a:ext uri="{FF2B5EF4-FFF2-40B4-BE49-F238E27FC236}">
                <a16:creationId xmlns:a16="http://schemas.microsoft.com/office/drawing/2014/main" id="{C2B5A162-A675-D906-F0B4-564E07537F5B}"/>
              </a:ext>
            </a:extLst>
          </p:cNvPr>
          <p:cNvSpPr/>
          <p:nvPr/>
        </p:nvSpPr>
        <p:spPr>
          <a:xfrm>
            <a:off x="2261798" y="1194816"/>
            <a:ext cx="496821" cy="450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a:extLst>
              <a:ext uri="{FF2B5EF4-FFF2-40B4-BE49-F238E27FC236}">
                <a16:creationId xmlns:a16="http://schemas.microsoft.com/office/drawing/2014/main" id="{A2858F18-452A-9201-0D1E-D76E38D4F8D4}"/>
              </a:ext>
            </a:extLst>
          </p:cNvPr>
          <p:cNvSpPr/>
          <p:nvPr/>
        </p:nvSpPr>
        <p:spPr>
          <a:xfrm>
            <a:off x="1312680" y="2441981"/>
            <a:ext cx="644092" cy="4179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Tôi</a:t>
            </a:r>
            <a:endParaRPr lang="vi-VN"/>
          </a:p>
        </p:txBody>
      </p:sp>
      <p:sp>
        <p:nvSpPr>
          <p:cNvPr id="18" name="Rectangle 17">
            <a:extLst>
              <a:ext uri="{FF2B5EF4-FFF2-40B4-BE49-F238E27FC236}">
                <a16:creationId xmlns:a16="http://schemas.microsoft.com/office/drawing/2014/main" id="{98DAC3AF-0EEF-55C9-76CA-8EA927E8EABB}"/>
              </a:ext>
            </a:extLst>
          </p:cNvPr>
          <p:cNvSpPr/>
          <p:nvPr/>
        </p:nvSpPr>
        <p:spPr>
          <a:xfrm>
            <a:off x="2148916" y="2441980"/>
            <a:ext cx="644092" cy="4179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đi</a:t>
            </a:r>
            <a:endParaRPr lang="vi-VN"/>
          </a:p>
        </p:txBody>
      </p:sp>
      <p:sp>
        <p:nvSpPr>
          <p:cNvPr id="19" name="Rectangle 18">
            <a:extLst>
              <a:ext uri="{FF2B5EF4-FFF2-40B4-BE49-F238E27FC236}">
                <a16:creationId xmlns:a16="http://schemas.microsoft.com/office/drawing/2014/main" id="{BB98103E-7546-80A8-8154-FF97647F241E}"/>
              </a:ext>
            </a:extLst>
          </p:cNvPr>
          <p:cNvSpPr/>
          <p:nvPr/>
        </p:nvSpPr>
        <p:spPr>
          <a:xfrm>
            <a:off x="2964435" y="2441981"/>
            <a:ext cx="644092" cy="4179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học</a:t>
            </a:r>
            <a:endParaRPr lang="vi-VN"/>
          </a:p>
        </p:txBody>
      </p:sp>
      <p:cxnSp>
        <p:nvCxnSpPr>
          <p:cNvPr id="21" name="Straight Connector 20">
            <a:extLst>
              <a:ext uri="{FF2B5EF4-FFF2-40B4-BE49-F238E27FC236}">
                <a16:creationId xmlns:a16="http://schemas.microsoft.com/office/drawing/2014/main" id="{A64E6507-617C-651D-B2EC-135513A2DBE7}"/>
              </a:ext>
            </a:extLst>
          </p:cNvPr>
          <p:cNvCxnSpPr>
            <a:cxnSpLocks/>
            <a:stCxn id="14" idx="4"/>
            <a:endCxn id="15" idx="0"/>
          </p:cNvCxnSpPr>
          <p:nvPr/>
        </p:nvCxnSpPr>
        <p:spPr>
          <a:xfrm flipH="1">
            <a:off x="1634726" y="1645246"/>
            <a:ext cx="875483" cy="796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E4B8B7-3BFB-4448-3198-80708FA5051A}"/>
              </a:ext>
            </a:extLst>
          </p:cNvPr>
          <p:cNvCxnSpPr>
            <a:cxnSpLocks/>
            <a:stCxn id="14" idx="4"/>
            <a:endCxn id="18" idx="0"/>
          </p:cNvCxnSpPr>
          <p:nvPr/>
        </p:nvCxnSpPr>
        <p:spPr>
          <a:xfrm flipH="1">
            <a:off x="2470962" y="1645246"/>
            <a:ext cx="39247" cy="7967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26A476-E662-95CA-28E2-204D573C60DD}"/>
              </a:ext>
            </a:extLst>
          </p:cNvPr>
          <p:cNvCxnSpPr>
            <a:cxnSpLocks/>
            <a:stCxn id="14" idx="4"/>
            <a:endCxn id="19" idx="0"/>
          </p:cNvCxnSpPr>
          <p:nvPr/>
        </p:nvCxnSpPr>
        <p:spPr>
          <a:xfrm>
            <a:off x="2510209" y="1645246"/>
            <a:ext cx="776272" cy="796735"/>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2090EBD6-D47B-AC34-B601-B36C05BD82CB}"/>
              </a:ext>
            </a:extLst>
          </p:cNvPr>
          <p:cNvSpPr/>
          <p:nvPr/>
        </p:nvSpPr>
        <p:spPr>
          <a:xfrm>
            <a:off x="6494496" y="1615337"/>
            <a:ext cx="496821" cy="450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id="{BFB96443-6635-60C8-509D-6274862550AA}"/>
              </a:ext>
            </a:extLst>
          </p:cNvPr>
          <p:cNvSpPr/>
          <p:nvPr/>
        </p:nvSpPr>
        <p:spPr>
          <a:xfrm>
            <a:off x="4665039" y="3044146"/>
            <a:ext cx="644092" cy="4179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Tôi</a:t>
            </a:r>
            <a:endParaRPr lang="vi-VN"/>
          </a:p>
        </p:txBody>
      </p:sp>
      <p:sp>
        <p:nvSpPr>
          <p:cNvPr id="31" name="Rectangle 30">
            <a:extLst>
              <a:ext uri="{FF2B5EF4-FFF2-40B4-BE49-F238E27FC236}">
                <a16:creationId xmlns:a16="http://schemas.microsoft.com/office/drawing/2014/main" id="{C88F8843-FB59-B9D9-A169-4A7E7C3A992C}"/>
              </a:ext>
            </a:extLst>
          </p:cNvPr>
          <p:cNvSpPr/>
          <p:nvPr/>
        </p:nvSpPr>
        <p:spPr>
          <a:xfrm>
            <a:off x="5534273" y="2907837"/>
            <a:ext cx="644092" cy="4179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đi</a:t>
            </a:r>
            <a:endParaRPr lang="vi-VN"/>
          </a:p>
        </p:txBody>
      </p:sp>
      <p:sp>
        <p:nvSpPr>
          <p:cNvPr id="32" name="Rectangle 31">
            <a:extLst>
              <a:ext uri="{FF2B5EF4-FFF2-40B4-BE49-F238E27FC236}">
                <a16:creationId xmlns:a16="http://schemas.microsoft.com/office/drawing/2014/main" id="{B07332EF-EB60-9B92-F8E2-E80E72B0C34E}"/>
              </a:ext>
            </a:extLst>
          </p:cNvPr>
          <p:cNvSpPr/>
          <p:nvPr/>
        </p:nvSpPr>
        <p:spPr>
          <a:xfrm>
            <a:off x="6312530" y="2747581"/>
            <a:ext cx="644092" cy="4179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học</a:t>
            </a:r>
            <a:endParaRPr lang="vi-VN"/>
          </a:p>
        </p:txBody>
      </p:sp>
      <p:cxnSp>
        <p:nvCxnSpPr>
          <p:cNvPr id="33" name="Straight Connector 32">
            <a:extLst>
              <a:ext uri="{FF2B5EF4-FFF2-40B4-BE49-F238E27FC236}">
                <a16:creationId xmlns:a16="http://schemas.microsoft.com/office/drawing/2014/main" id="{E53DD43E-2E7B-B8C7-729B-89C3581B32C3}"/>
              </a:ext>
            </a:extLst>
          </p:cNvPr>
          <p:cNvCxnSpPr>
            <a:cxnSpLocks/>
          </p:cNvCxnSpPr>
          <p:nvPr/>
        </p:nvCxnSpPr>
        <p:spPr>
          <a:xfrm flipH="1">
            <a:off x="4987085" y="2065767"/>
            <a:ext cx="1755822" cy="978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67F29CF-4E8D-9D4B-6FF7-F3BEEFED8500}"/>
              </a:ext>
            </a:extLst>
          </p:cNvPr>
          <p:cNvCxnSpPr>
            <a:cxnSpLocks/>
          </p:cNvCxnSpPr>
          <p:nvPr/>
        </p:nvCxnSpPr>
        <p:spPr>
          <a:xfrm flipH="1">
            <a:off x="5823321" y="2065767"/>
            <a:ext cx="919586" cy="97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BB8FD32-1E42-68FC-C227-1B8F4A7E9B1B}"/>
              </a:ext>
            </a:extLst>
          </p:cNvPr>
          <p:cNvCxnSpPr>
            <a:cxnSpLocks/>
            <a:stCxn id="29" idx="4"/>
            <a:endCxn id="32" idx="0"/>
          </p:cNvCxnSpPr>
          <p:nvPr/>
        </p:nvCxnSpPr>
        <p:spPr>
          <a:xfrm flipH="1">
            <a:off x="6634576" y="2065767"/>
            <a:ext cx="108331" cy="681814"/>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28CF6BF-EAB6-FEAA-7035-11616A295F7C}"/>
              </a:ext>
            </a:extLst>
          </p:cNvPr>
          <p:cNvSpPr txBox="1"/>
          <p:nvPr/>
        </p:nvSpPr>
        <p:spPr>
          <a:xfrm>
            <a:off x="1770752" y="899492"/>
            <a:ext cx="2731154" cy="261610"/>
          </a:xfrm>
          <a:prstGeom prst="rect">
            <a:avLst/>
          </a:prstGeom>
          <a:noFill/>
        </p:spPr>
        <p:txBody>
          <a:bodyPr wrap="square">
            <a:spAutoFit/>
          </a:bodyPr>
          <a:lstStyle/>
          <a:p>
            <a:r>
              <a:rPr lang="en-US" sz="1100" b="1">
                <a:latin typeface="Roboto Slab"/>
                <a:ea typeface="Roboto Slab"/>
                <a:cs typeface="Roboto Slab"/>
              </a:rPr>
              <a:t>Origin transformer</a:t>
            </a:r>
            <a:endParaRPr lang="vi-VN" sz="1100" b="1"/>
          </a:p>
        </p:txBody>
      </p:sp>
      <p:sp>
        <p:nvSpPr>
          <p:cNvPr id="59" name="Arrow: Right 58">
            <a:extLst>
              <a:ext uri="{FF2B5EF4-FFF2-40B4-BE49-F238E27FC236}">
                <a16:creationId xmlns:a16="http://schemas.microsoft.com/office/drawing/2014/main" id="{00728A7A-1CAC-A212-AAD0-D78F013390BD}"/>
              </a:ext>
            </a:extLst>
          </p:cNvPr>
          <p:cNvSpPr/>
          <p:nvPr/>
        </p:nvSpPr>
        <p:spPr>
          <a:xfrm>
            <a:off x="7131229" y="1750407"/>
            <a:ext cx="231830" cy="2248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3" name="Connector: Elbow 62">
            <a:extLst>
              <a:ext uri="{FF2B5EF4-FFF2-40B4-BE49-F238E27FC236}">
                <a16:creationId xmlns:a16="http://schemas.microsoft.com/office/drawing/2014/main" id="{391AB143-3CF9-C25D-D950-02D22EA1970F}"/>
              </a:ext>
            </a:extLst>
          </p:cNvPr>
          <p:cNvCxnSpPr>
            <a:cxnSpLocks/>
            <a:stCxn id="19" idx="2"/>
            <a:endCxn id="18" idx="2"/>
          </p:cNvCxnSpPr>
          <p:nvPr/>
        </p:nvCxnSpPr>
        <p:spPr>
          <a:xfrm rot="5400000" flipH="1">
            <a:off x="2878721" y="2452189"/>
            <a:ext cx="1" cy="815519"/>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1" name="Connector: Elbow 1410">
            <a:extLst>
              <a:ext uri="{FF2B5EF4-FFF2-40B4-BE49-F238E27FC236}">
                <a16:creationId xmlns:a16="http://schemas.microsoft.com/office/drawing/2014/main" id="{B2EAECF5-2401-600D-EAFD-89EC8F191E6B}"/>
              </a:ext>
            </a:extLst>
          </p:cNvPr>
          <p:cNvCxnSpPr>
            <a:cxnSpLocks/>
            <a:stCxn id="18" idx="2"/>
            <a:endCxn id="15" idx="2"/>
          </p:cNvCxnSpPr>
          <p:nvPr/>
        </p:nvCxnSpPr>
        <p:spPr>
          <a:xfrm rot="5400000">
            <a:off x="2052844" y="2441829"/>
            <a:ext cx="1" cy="836236"/>
          </a:xfrm>
          <a:prstGeom prst="bent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21" name="TextBox 1420">
            <a:extLst>
              <a:ext uri="{FF2B5EF4-FFF2-40B4-BE49-F238E27FC236}">
                <a16:creationId xmlns:a16="http://schemas.microsoft.com/office/drawing/2014/main" id="{EA8888E3-9746-78C4-E5AF-D3C70D9D697E}"/>
              </a:ext>
            </a:extLst>
          </p:cNvPr>
          <p:cNvSpPr txBox="1"/>
          <p:nvPr/>
        </p:nvSpPr>
        <p:spPr>
          <a:xfrm>
            <a:off x="7870292" y="1136414"/>
            <a:ext cx="888734" cy="261610"/>
          </a:xfrm>
          <a:prstGeom prst="rect">
            <a:avLst/>
          </a:prstGeom>
          <a:noFill/>
        </p:spPr>
        <p:txBody>
          <a:bodyPr wrap="square">
            <a:spAutoFit/>
          </a:bodyPr>
          <a:lstStyle/>
          <a:p>
            <a:r>
              <a:rPr lang="en-US" sz="1100" b="1">
                <a:latin typeface="Roboto Slab"/>
                <a:ea typeface="Roboto Slab"/>
                <a:cs typeface="Roboto Slab"/>
              </a:rPr>
              <a:t>Output</a:t>
            </a:r>
            <a:endParaRPr lang="vi-VN" sz="1100"/>
          </a:p>
        </p:txBody>
      </p:sp>
      <p:sp>
        <p:nvSpPr>
          <p:cNvPr id="1449" name="Rectangle 1448">
            <a:extLst>
              <a:ext uri="{FF2B5EF4-FFF2-40B4-BE49-F238E27FC236}">
                <a16:creationId xmlns:a16="http://schemas.microsoft.com/office/drawing/2014/main" id="{E6C703C1-A0EB-D414-4732-8EF07C694D9F}"/>
              </a:ext>
            </a:extLst>
          </p:cNvPr>
          <p:cNvSpPr/>
          <p:nvPr/>
        </p:nvSpPr>
        <p:spPr>
          <a:xfrm>
            <a:off x="8007360" y="1398024"/>
            <a:ext cx="644092" cy="4179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Tôi</a:t>
            </a:r>
            <a:endParaRPr lang="vi-VN"/>
          </a:p>
        </p:txBody>
      </p:sp>
      <p:sp>
        <p:nvSpPr>
          <p:cNvPr id="1450" name="Rectangle 1449">
            <a:extLst>
              <a:ext uri="{FF2B5EF4-FFF2-40B4-BE49-F238E27FC236}">
                <a16:creationId xmlns:a16="http://schemas.microsoft.com/office/drawing/2014/main" id="{BA1223B5-DEA8-8A1A-7A3F-92EF5F00B26B}"/>
              </a:ext>
            </a:extLst>
          </p:cNvPr>
          <p:cNvSpPr/>
          <p:nvPr/>
        </p:nvSpPr>
        <p:spPr>
          <a:xfrm>
            <a:off x="7769574" y="1904551"/>
            <a:ext cx="644092" cy="4179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đi</a:t>
            </a:r>
            <a:endParaRPr lang="vi-VN"/>
          </a:p>
        </p:txBody>
      </p:sp>
      <p:sp>
        <p:nvSpPr>
          <p:cNvPr id="1451" name="Rectangle 1450">
            <a:extLst>
              <a:ext uri="{FF2B5EF4-FFF2-40B4-BE49-F238E27FC236}">
                <a16:creationId xmlns:a16="http://schemas.microsoft.com/office/drawing/2014/main" id="{5932BDFF-1CA0-5078-714C-91FD8D1A24A5}"/>
              </a:ext>
            </a:extLst>
          </p:cNvPr>
          <p:cNvSpPr/>
          <p:nvPr/>
        </p:nvSpPr>
        <p:spPr>
          <a:xfrm>
            <a:off x="7533428" y="2435630"/>
            <a:ext cx="644092" cy="4179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học</a:t>
            </a:r>
            <a:endParaRPr lang="vi-VN"/>
          </a:p>
        </p:txBody>
      </p:sp>
      <p:cxnSp>
        <p:nvCxnSpPr>
          <p:cNvPr id="1477" name="Connector: Elbow 1476">
            <a:extLst>
              <a:ext uri="{FF2B5EF4-FFF2-40B4-BE49-F238E27FC236}">
                <a16:creationId xmlns:a16="http://schemas.microsoft.com/office/drawing/2014/main" id="{B898B7D8-B75D-69B7-8191-D8127957010C}"/>
              </a:ext>
            </a:extLst>
          </p:cNvPr>
          <p:cNvCxnSpPr>
            <a:stCxn id="15" idx="2"/>
            <a:endCxn id="19" idx="2"/>
          </p:cNvCxnSpPr>
          <p:nvPr/>
        </p:nvCxnSpPr>
        <p:spPr>
          <a:xfrm rot="16200000" flipH="1">
            <a:off x="2460603" y="2034070"/>
            <a:ext cx="12700" cy="165175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78" name="TextBox 1477">
            <a:extLst>
              <a:ext uri="{FF2B5EF4-FFF2-40B4-BE49-F238E27FC236}">
                <a16:creationId xmlns:a16="http://schemas.microsoft.com/office/drawing/2014/main" id="{E612F459-AC89-C93F-A225-6E99B77BDE31}"/>
              </a:ext>
            </a:extLst>
          </p:cNvPr>
          <p:cNvSpPr txBox="1"/>
          <p:nvPr/>
        </p:nvSpPr>
        <p:spPr>
          <a:xfrm>
            <a:off x="5699861" y="932669"/>
            <a:ext cx="2152782" cy="261610"/>
          </a:xfrm>
          <a:prstGeom prst="rect">
            <a:avLst/>
          </a:prstGeom>
          <a:noFill/>
        </p:spPr>
        <p:txBody>
          <a:bodyPr wrap="square" lIns="91440" tIns="45720" rIns="91440" bIns="45720" anchor="t">
            <a:spAutoFit/>
          </a:bodyPr>
          <a:lstStyle/>
          <a:p>
            <a:r>
              <a:rPr lang="en-US" sz="1100" b="1">
                <a:latin typeface="Roboto Slab"/>
                <a:ea typeface="Roboto Slab"/>
                <a:cs typeface="Roboto Slab"/>
              </a:rPr>
              <a:t>Auto-regressive transformer</a:t>
            </a:r>
            <a:endParaRPr lang="vi-VN" sz="1100" b="1"/>
          </a:p>
        </p:txBody>
      </p:sp>
      <p:cxnSp>
        <p:nvCxnSpPr>
          <p:cNvPr id="1480" name="Connector: Elbow 1479">
            <a:extLst>
              <a:ext uri="{FF2B5EF4-FFF2-40B4-BE49-F238E27FC236}">
                <a16:creationId xmlns:a16="http://schemas.microsoft.com/office/drawing/2014/main" id="{1C2E9C89-E843-B66D-E723-73DF29823683}"/>
              </a:ext>
            </a:extLst>
          </p:cNvPr>
          <p:cNvCxnSpPr>
            <a:stCxn id="1449" idx="3"/>
            <a:endCxn id="30" idx="2"/>
          </p:cNvCxnSpPr>
          <p:nvPr/>
        </p:nvCxnSpPr>
        <p:spPr>
          <a:xfrm flipH="1">
            <a:off x="4987085" y="1607008"/>
            <a:ext cx="3664367" cy="1855105"/>
          </a:xfrm>
          <a:prstGeom prst="bentConnector4">
            <a:avLst>
              <a:gd name="adj1" fmla="val -6238"/>
              <a:gd name="adj2" fmla="val 1123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2" name="Connector: Elbow 1481">
            <a:extLst>
              <a:ext uri="{FF2B5EF4-FFF2-40B4-BE49-F238E27FC236}">
                <a16:creationId xmlns:a16="http://schemas.microsoft.com/office/drawing/2014/main" id="{5AD6D529-3D56-FC2E-0212-361B39C098AD}"/>
              </a:ext>
            </a:extLst>
          </p:cNvPr>
          <p:cNvCxnSpPr>
            <a:stCxn id="1450" idx="3"/>
            <a:endCxn id="31" idx="2"/>
          </p:cNvCxnSpPr>
          <p:nvPr/>
        </p:nvCxnSpPr>
        <p:spPr>
          <a:xfrm flipH="1">
            <a:off x="5856319" y="2113535"/>
            <a:ext cx="2557347" cy="1212269"/>
          </a:xfrm>
          <a:prstGeom prst="bentConnector4">
            <a:avLst>
              <a:gd name="adj1" fmla="val -8939"/>
              <a:gd name="adj2" fmla="val 118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4" name="Connector: Elbow 1483">
            <a:extLst>
              <a:ext uri="{FF2B5EF4-FFF2-40B4-BE49-F238E27FC236}">
                <a16:creationId xmlns:a16="http://schemas.microsoft.com/office/drawing/2014/main" id="{68D7B365-EA27-9CDF-7A36-820EB7B6B44C}"/>
              </a:ext>
            </a:extLst>
          </p:cNvPr>
          <p:cNvCxnSpPr>
            <a:stCxn id="1451" idx="3"/>
            <a:endCxn id="32" idx="2"/>
          </p:cNvCxnSpPr>
          <p:nvPr/>
        </p:nvCxnSpPr>
        <p:spPr>
          <a:xfrm flipH="1">
            <a:off x="6634576" y="2644614"/>
            <a:ext cx="1542944" cy="520934"/>
          </a:xfrm>
          <a:prstGeom prst="bentConnector4">
            <a:avLst>
              <a:gd name="adj1" fmla="val -14816"/>
              <a:gd name="adj2" fmla="val 14388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09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4"/>
          <p:cNvSpPr txBox="1">
            <a:spLocks noGrp="1"/>
          </p:cNvSpPr>
          <p:nvPr>
            <p:ph type="ctrTitle"/>
          </p:nvPr>
        </p:nvSpPr>
        <p:spPr>
          <a:xfrm flipH="1">
            <a:off x="1147649" y="3085150"/>
            <a:ext cx="7889559" cy="10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3600">
                <a:solidFill>
                  <a:srgbClr val="0E78C0"/>
                </a:solidFill>
                <a:latin typeface="Roboto Slab" pitchFamily="2" charset="0"/>
                <a:ea typeface="Roboto Slab" pitchFamily="2" charset="0"/>
                <a:cs typeface="Roboto Slab" pitchFamily="2" charset="0"/>
                <a:sym typeface="Calibri"/>
              </a:rPr>
              <a:t>INTRODUCTION</a:t>
            </a:r>
          </a:p>
        </p:txBody>
      </p:sp>
      <p:sp>
        <p:nvSpPr>
          <p:cNvPr id="79" name="Google Shape;79;p4"/>
          <p:cNvSpPr txBox="1"/>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600"/>
              <a:buFont typeface="Arial"/>
              <a:buNone/>
            </a:pPr>
            <a:r>
              <a:rPr lang="en-US" sz="9600" b="1" i="0" u="none" strike="noStrike" cap="none">
                <a:solidFill>
                  <a:srgbClr val="0E78C0"/>
                </a:solidFill>
                <a:latin typeface="Exo 2"/>
                <a:ea typeface="Exo 2"/>
                <a:cs typeface="Exo 2"/>
                <a:sym typeface="Exo 2"/>
              </a:rPr>
              <a:t>01</a:t>
            </a:r>
            <a:endParaRPr sz="1400" b="0" i="0" u="none" strike="noStrike" cap="none">
              <a:solidFill>
                <a:srgbClr val="000000"/>
              </a:solidFill>
              <a:latin typeface="Arial"/>
              <a:ea typeface="Arial"/>
              <a:cs typeface="Arial"/>
              <a:sym typeface="Arial"/>
            </a:endParaRPr>
          </a:p>
        </p:txBody>
      </p:sp>
      <p:cxnSp>
        <p:nvCxnSpPr>
          <p:cNvPr id="80" name="Google Shape;80;p4"/>
          <p:cNvCxnSpPr/>
          <p:nvPr/>
        </p:nvCxnSpPr>
        <p:spPr>
          <a:xfrm>
            <a:off x="0" y="4028275"/>
            <a:ext cx="1561500" cy="0"/>
          </a:xfrm>
          <a:prstGeom prst="straightConnector1">
            <a:avLst/>
          </a:prstGeom>
          <a:noFill/>
          <a:ln w="9525" cap="flat" cmpd="sng">
            <a:solidFill>
              <a:srgbClr val="0091EA"/>
            </a:solidFill>
            <a:prstDash val="solid"/>
            <a:round/>
            <a:headEnd type="none" w="sm" len="sm"/>
            <a:tailEnd type="none" w="sm" len="sm"/>
          </a:ln>
        </p:spPr>
      </p:cxnSp>
      <p:pic>
        <p:nvPicPr>
          <p:cNvPr id="82" name="Google Shape;82;p4"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100"/>
          <p:cNvSpPr txBox="1">
            <a:spLocks noGrp="1"/>
          </p:cNvSpPr>
          <p:nvPr>
            <p:ph type="ctrTitle"/>
          </p:nvPr>
        </p:nvSpPr>
        <p:spPr>
          <a:xfrm flipH="1">
            <a:off x="1147649" y="3085150"/>
            <a:ext cx="7889559" cy="10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3600">
                <a:solidFill>
                  <a:srgbClr val="0E78C0"/>
                </a:solidFill>
                <a:latin typeface="Roboto Slab" pitchFamily="2" charset="0"/>
                <a:ea typeface="Roboto Slab" pitchFamily="2" charset="0"/>
                <a:cs typeface="Roboto Slab" pitchFamily="2" charset="0"/>
                <a:sym typeface="Calibri"/>
              </a:rPr>
              <a:t>MODELING </a:t>
            </a:r>
          </a:p>
        </p:txBody>
      </p:sp>
      <p:sp>
        <p:nvSpPr>
          <p:cNvPr id="1654" name="Google Shape;1654;p100"/>
          <p:cNvSpPr txBox="1"/>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600"/>
              <a:buFont typeface="Arial"/>
              <a:buNone/>
            </a:pPr>
            <a:r>
              <a:rPr lang="en-US" sz="9600" b="1" i="0" u="none" strike="noStrike" cap="none">
                <a:solidFill>
                  <a:srgbClr val="0E78C0"/>
                </a:solidFill>
                <a:latin typeface="Exo 2"/>
                <a:ea typeface="Exo 2"/>
                <a:cs typeface="Exo 2"/>
                <a:sym typeface="Exo 2"/>
              </a:rPr>
              <a:t>04</a:t>
            </a:r>
            <a:endParaRPr sz="1400" b="0" i="0" u="none" strike="noStrike" cap="none">
              <a:solidFill>
                <a:srgbClr val="000000"/>
              </a:solidFill>
              <a:latin typeface="Arial"/>
              <a:ea typeface="Arial"/>
              <a:cs typeface="Arial"/>
              <a:sym typeface="Arial"/>
            </a:endParaRPr>
          </a:p>
        </p:txBody>
      </p:sp>
      <p:cxnSp>
        <p:nvCxnSpPr>
          <p:cNvPr id="1655" name="Google Shape;1655;p100"/>
          <p:cNvCxnSpPr/>
          <p:nvPr/>
        </p:nvCxnSpPr>
        <p:spPr>
          <a:xfrm>
            <a:off x="0" y="4028275"/>
            <a:ext cx="1561500" cy="0"/>
          </a:xfrm>
          <a:prstGeom prst="straightConnector1">
            <a:avLst/>
          </a:prstGeom>
          <a:noFill/>
          <a:ln w="9525" cap="flat" cmpd="sng">
            <a:solidFill>
              <a:srgbClr val="0091EA"/>
            </a:solidFill>
            <a:prstDash val="solid"/>
            <a:round/>
            <a:headEnd type="none" w="sm" len="sm"/>
            <a:tailEnd type="none" w="sm" len="sm"/>
          </a:ln>
        </p:spPr>
      </p:cxnSp>
      <p:pic>
        <p:nvPicPr>
          <p:cNvPr id="1657" name="Google Shape;1657;p100"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pic>
        <p:nvPicPr>
          <p:cNvPr id="1355" name="Google Shape;1355;p74"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8" name="Google Shape;1351;p74">
            <a:extLst>
              <a:ext uri="{FF2B5EF4-FFF2-40B4-BE49-F238E27FC236}">
                <a16:creationId xmlns:a16="http://schemas.microsoft.com/office/drawing/2014/main" id="{5089A336-D2B8-C1CC-C1E8-7CE760D8EDC3}"/>
              </a:ext>
            </a:extLst>
          </p:cNvPr>
          <p:cNvSpPr txBox="1">
            <a:spLocks/>
          </p:cNvSpPr>
          <p:nvPr/>
        </p:nvSpPr>
        <p:spPr>
          <a:xfrm flipH="1">
            <a:off x="1232935" y="-104050"/>
            <a:ext cx="2097061"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3600">
                <a:solidFill>
                  <a:srgbClr val="0E78C0"/>
                </a:solidFill>
                <a:cs typeface="Calibri"/>
                <a:sym typeface="Calibri"/>
              </a:rPr>
              <a:t>MODEL</a:t>
            </a:r>
            <a:endParaRPr lang="vi-VN" sz="3600"/>
          </a:p>
        </p:txBody>
      </p:sp>
      <p:cxnSp>
        <p:nvCxnSpPr>
          <p:cNvPr id="14" name="Straight Arrow Connector 31">
            <a:extLst>
              <a:ext uri="{FF2B5EF4-FFF2-40B4-BE49-F238E27FC236}">
                <a16:creationId xmlns:a16="http://schemas.microsoft.com/office/drawing/2014/main" id="{9304A3FA-2A7A-C060-46B0-05B17007C9D1}"/>
              </a:ext>
            </a:extLst>
          </p:cNvPr>
          <p:cNvCxnSpPr>
            <a:cxnSpLocks/>
          </p:cNvCxnSpPr>
          <p:nvPr/>
        </p:nvCxnSpPr>
        <p:spPr>
          <a:xfrm flipV="1">
            <a:off x="1460046" y="2415786"/>
            <a:ext cx="7852" cy="335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31">
            <a:extLst>
              <a:ext uri="{FF2B5EF4-FFF2-40B4-BE49-F238E27FC236}">
                <a16:creationId xmlns:a16="http://schemas.microsoft.com/office/drawing/2014/main" id="{F9A8BEBB-E47A-A210-F737-67BFB57CD2C7}"/>
              </a:ext>
            </a:extLst>
          </p:cNvPr>
          <p:cNvCxnSpPr>
            <a:cxnSpLocks/>
          </p:cNvCxnSpPr>
          <p:nvPr/>
        </p:nvCxnSpPr>
        <p:spPr>
          <a:xfrm flipV="1">
            <a:off x="2387697" y="3277178"/>
            <a:ext cx="7852" cy="335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Hình chữ nhật 8">
            <a:extLst>
              <a:ext uri="{FF2B5EF4-FFF2-40B4-BE49-F238E27FC236}">
                <a16:creationId xmlns:a16="http://schemas.microsoft.com/office/drawing/2014/main" id="{D931FC28-38FA-703F-DFF8-1F5A069C3476}"/>
              </a:ext>
            </a:extLst>
          </p:cNvPr>
          <p:cNvSpPr/>
          <p:nvPr/>
        </p:nvSpPr>
        <p:spPr>
          <a:xfrm>
            <a:off x="969065" y="2691847"/>
            <a:ext cx="3901108" cy="5880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Auto Regressive Transformer</a:t>
            </a:r>
            <a:endParaRPr lang="vi-VN">
              <a:solidFill>
                <a:schemeClr val="accent4">
                  <a:lumMod val="10000"/>
                </a:schemeClr>
              </a:solidFill>
            </a:endParaRPr>
          </a:p>
        </p:txBody>
      </p:sp>
      <p:sp>
        <p:nvSpPr>
          <p:cNvPr id="18" name="Hộp Văn bản 17">
            <a:extLst>
              <a:ext uri="{FF2B5EF4-FFF2-40B4-BE49-F238E27FC236}">
                <a16:creationId xmlns:a16="http://schemas.microsoft.com/office/drawing/2014/main" id="{76171FD1-4119-7E18-42D5-2A6E66EF527D}"/>
              </a:ext>
            </a:extLst>
          </p:cNvPr>
          <p:cNvSpPr txBox="1"/>
          <p:nvPr/>
        </p:nvSpPr>
        <p:spPr>
          <a:xfrm>
            <a:off x="1294952" y="4895021"/>
            <a:ext cx="4969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t>1</a:t>
            </a:r>
          </a:p>
        </p:txBody>
      </p:sp>
      <p:sp>
        <p:nvSpPr>
          <p:cNvPr id="19" name="Hộp Văn bản 18">
            <a:extLst>
              <a:ext uri="{FF2B5EF4-FFF2-40B4-BE49-F238E27FC236}">
                <a16:creationId xmlns:a16="http://schemas.microsoft.com/office/drawing/2014/main" id="{E9D0E90F-6465-9559-A4D2-EFADB7A61E42}"/>
              </a:ext>
            </a:extLst>
          </p:cNvPr>
          <p:cNvSpPr txBox="1"/>
          <p:nvPr/>
        </p:nvSpPr>
        <p:spPr>
          <a:xfrm>
            <a:off x="2244587" y="4895021"/>
            <a:ext cx="4969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a:t>2</a:t>
            </a:r>
          </a:p>
        </p:txBody>
      </p:sp>
      <p:sp>
        <p:nvSpPr>
          <p:cNvPr id="20" name="Hộp Văn bản 19">
            <a:extLst>
              <a:ext uri="{FF2B5EF4-FFF2-40B4-BE49-F238E27FC236}">
                <a16:creationId xmlns:a16="http://schemas.microsoft.com/office/drawing/2014/main" id="{F8121E75-A0A8-7D2C-7C9B-819A6FCBCE31}"/>
              </a:ext>
            </a:extLst>
          </p:cNvPr>
          <p:cNvSpPr txBox="1"/>
          <p:nvPr/>
        </p:nvSpPr>
        <p:spPr>
          <a:xfrm>
            <a:off x="1209261" y="744191"/>
            <a:ext cx="10353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 x F</a:t>
            </a:r>
            <a:r>
              <a:rPr lang="en-US" baseline="-25000"/>
              <a:t>r</a:t>
            </a:r>
            <a:endParaRPr lang="en-US"/>
          </a:p>
        </p:txBody>
      </p:sp>
      <p:cxnSp>
        <p:nvCxnSpPr>
          <p:cNvPr id="24" name="Đường kết nối Mũi tên Thẳng 23">
            <a:extLst>
              <a:ext uri="{FF2B5EF4-FFF2-40B4-BE49-F238E27FC236}">
                <a16:creationId xmlns:a16="http://schemas.microsoft.com/office/drawing/2014/main" id="{C0293883-9AC9-236A-4102-CF5DA085CE54}"/>
              </a:ext>
            </a:extLst>
          </p:cNvPr>
          <p:cNvCxnSpPr>
            <a:cxnSpLocks/>
          </p:cNvCxnSpPr>
          <p:nvPr/>
        </p:nvCxnSpPr>
        <p:spPr>
          <a:xfrm flipV="1">
            <a:off x="1681368" y="1714500"/>
            <a:ext cx="2020837" cy="28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Hộp Văn bản 33">
            <a:extLst>
              <a:ext uri="{FF2B5EF4-FFF2-40B4-BE49-F238E27FC236}">
                <a16:creationId xmlns:a16="http://schemas.microsoft.com/office/drawing/2014/main" id="{1EA8741E-921F-48F9-E0E3-E9DFEC943AED}"/>
              </a:ext>
            </a:extLst>
          </p:cNvPr>
          <p:cNvSpPr txBox="1"/>
          <p:nvPr/>
        </p:nvSpPr>
        <p:spPr>
          <a:xfrm>
            <a:off x="4736544" y="414921"/>
            <a:ext cx="14250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Output space</a:t>
            </a:r>
          </a:p>
        </p:txBody>
      </p:sp>
      <p:grpSp>
        <p:nvGrpSpPr>
          <p:cNvPr id="1352" name="Group 1351">
            <a:extLst>
              <a:ext uri="{FF2B5EF4-FFF2-40B4-BE49-F238E27FC236}">
                <a16:creationId xmlns:a16="http://schemas.microsoft.com/office/drawing/2014/main" id="{DC431010-68C7-6408-137B-6622EF0D306E}"/>
              </a:ext>
            </a:extLst>
          </p:cNvPr>
          <p:cNvGrpSpPr/>
          <p:nvPr/>
        </p:nvGrpSpPr>
        <p:grpSpPr>
          <a:xfrm>
            <a:off x="5044954" y="740765"/>
            <a:ext cx="573238" cy="1874341"/>
            <a:chOff x="5303562" y="1221118"/>
            <a:chExt cx="573238" cy="1874341"/>
          </a:xfrm>
        </p:grpSpPr>
        <p:sp>
          <p:nvSpPr>
            <p:cNvPr id="25" name="Hình chữ nhật 24">
              <a:extLst>
                <a:ext uri="{FF2B5EF4-FFF2-40B4-BE49-F238E27FC236}">
                  <a16:creationId xmlns:a16="http://schemas.microsoft.com/office/drawing/2014/main" id="{14DC07D8-CD46-CB82-D57E-842D2727AC2B}"/>
                </a:ext>
              </a:extLst>
            </p:cNvPr>
            <p:cNvSpPr/>
            <p:nvPr/>
          </p:nvSpPr>
          <p:spPr>
            <a:xfrm>
              <a:off x="5305509" y="1221118"/>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CB1</a:t>
              </a:r>
              <a:endParaRPr lang="vi-VN">
                <a:solidFill>
                  <a:schemeClr val="accent4">
                    <a:lumMod val="10000"/>
                  </a:schemeClr>
                </a:solidFill>
              </a:endParaRPr>
            </a:p>
          </p:txBody>
        </p:sp>
        <p:sp>
          <p:nvSpPr>
            <p:cNvPr id="1349" name="Hình chữ nhật 24">
              <a:extLst>
                <a:ext uri="{FF2B5EF4-FFF2-40B4-BE49-F238E27FC236}">
                  <a16:creationId xmlns:a16="http://schemas.microsoft.com/office/drawing/2014/main" id="{7FA297DE-F934-EEE9-8FC3-B5B1A4FF9BB7}"/>
                </a:ext>
              </a:extLst>
            </p:cNvPr>
            <p:cNvSpPr/>
            <p:nvPr/>
          </p:nvSpPr>
          <p:spPr>
            <a:xfrm>
              <a:off x="5306294" y="1687631"/>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CB2</a:t>
              </a:r>
              <a:endParaRPr lang="vi-VN">
                <a:solidFill>
                  <a:schemeClr val="accent4">
                    <a:lumMod val="10000"/>
                  </a:schemeClr>
                </a:solidFill>
              </a:endParaRPr>
            </a:p>
          </p:txBody>
        </p:sp>
        <p:sp>
          <p:nvSpPr>
            <p:cNvPr id="1350" name="Hình chữ nhật 24">
              <a:extLst>
                <a:ext uri="{FF2B5EF4-FFF2-40B4-BE49-F238E27FC236}">
                  <a16:creationId xmlns:a16="http://schemas.microsoft.com/office/drawing/2014/main" id="{5062C91B-6F1C-A331-196D-54DE5438F757}"/>
                </a:ext>
              </a:extLst>
            </p:cNvPr>
            <p:cNvSpPr/>
            <p:nvPr/>
          </p:nvSpPr>
          <p:spPr>
            <a:xfrm>
              <a:off x="5305799" y="2161599"/>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CB3</a:t>
              </a:r>
              <a:endParaRPr lang="vi-VN">
                <a:solidFill>
                  <a:schemeClr val="accent4">
                    <a:lumMod val="10000"/>
                  </a:schemeClr>
                </a:solidFill>
              </a:endParaRPr>
            </a:p>
          </p:txBody>
        </p:sp>
        <p:sp>
          <p:nvSpPr>
            <p:cNvPr id="1351" name="Hình chữ nhật 24">
              <a:extLst>
                <a:ext uri="{FF2B5EF4-FFF2-40B4-BE49-F238E27FC236}">
                  <a16:creationId xmlns:a16="http://schemas.microsoft.com/office/drawing/2014/main" id="{1FBF04CA-04A8-A955-37E5-B9847985D88D}"/>
                </a:ext>
              </a:extLst>
            </p:cNvPr>
            <p:cNvSpPr/>
            <p:nvPr/>
          </p:nvSpPr>
          <p:spPr>
            <a:xfrm>
              <a:off x="5303562" y="2623351"/>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CB4</a:t>
              </a:r>
              <a:endParaRPr lang="vi-VN">
                <a:solidFill>
                  <a:schemeClr val="accent4">
                    <a:lumMod val="10000"/>
                  </a:schemeClr>
                </a:solidFill>
              </a:endParaRPr>
            </a:p>
          </p:txBody>
        </p:sp>
      </p:grpSp>
      <p:grpSp>
        <p:nvGrpSpPr>
          <p:cNvPr id="1376" name="Group 1375">
            <a:extLst>
              <a:ext uri="{FF2B5EF4-FFF2-40B4-BE49-F238E27FC236}">
                <a16:creationId xmlns:a16="http://schemas.microsoft.com/office/drawing/2014/main" id="{8520D43A-40B2-3C74-1B71-1EF8F1B6C3F8}"/>
              </a:ext>
            </a:extLst>
          </p:cNvPr>
          <p:cNvGrpSpPr/>
          <p:nvPr/>
        </p:nvGrpSpPr>
        <p:grpSpPr>
          <a:xfrm>
            <a:off x="1294952" y="1068456"/>
            <a:ext cx="390145" cy="1350065"/>
            <a:chOff x="1294952" y="1068456"/>
            <a:chExt cx="390145" cy="1350065"/>
          </a:xfrm>
        </p:grpSpPr>
        <p:sp>
          <p:nvSpPr>
            <p:cNvPr id="6" name="Hình chữ nhật 5">
              <a:extLst>
                <a:ext uri="{FF2B5EF4-FFF2-40B4-BE49-F238E27FC236}">
                  <a16:creationId xmlns:a16="http://schemas.microsoft.com/office/drawing/2014/main" id="{5D49EB40-6827-0A86-EA04-D8E8DB5A7ABD}"/>
                </a:ext>
              </a:extLst>
            </p:cNvPr>
            <p:cNvSpPr/>
            <p:nvPr/>
          </p:nvSpPr>
          <p:spPr>
            <a:xfrm>
              <a:off x="1300368" y="1068456"/>
              <a:ext cx="381000" cy="13500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45" name="Đường kết nối Mũi tên Thẳng 1344">
              <a:extLst>
                <a:ext uri="{FF2B5EF4-FFF2-40B4-BE49-F238E27FC236}">
                  <a16:creationId xmlns:a16="http://schemas.microsoft.com/office/drawing/2014/main" id="{175181F3-AA8F-F775-6469-030D7831E7DF}"/>
                </a:ext>
              </a:extLst>
            </p:cNvPr>
            <p:cNvCxnSpPr/>
            <p:nvPr/>
          </p:nvCxnSpPr>
          <p:spPr>
            <a:xfrm>
              <a:off x="1300784" y="1362903"/>
              <a:ext cx="384313" cy="33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6" name="Đường kết nối Mũi tên Thẳng 1345">
              <a:extLst>
                <a:ext uri="{FF2B5EF4-FFF2-40B4-BE49-F238E27FC236}">
                  <a16:creationId xmlns:a16="http://schemas.microsoft.com/office/drawing/2014/main" id="{0C21AC3D-FC86-A627-077A-E07F9B5B6F8B}"/>
                </a:ext>
              </a:extLst>
            </p:cNvPr>
            <p:cNvCxnSpPr>
              <a:cxnSpLocks/>
            </p:cNvCxnSpPr>
            <p:nvPr/>
          </p:nvCxnSpPr>
          <p:spPr>
            <a:xfrm>
              <a:off x="1300783" y="1706969"/>
              <a:ext cx="384313" cy="33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 name="Đường kết nối Mũi tên Thẳng 1346">
              <a:extLst>
                <a:ext uri="{FF2B5EF4-FFF2-40B4-BE49-F238E27FC236}">
                  <a16:creationId xmlns:a16="http://schemas.microsoft.com/office/drawing/2014/main" id="{3391A718-58AA-07B0-DE1F-50444697666C}"/>
                </a:ext>
              </a:extLst>
            </p:cNvPr>
            <p:cNvCxnSpPr>
              <a:cxnSpLocks/>
            </p:cNvCxnSpPr>
            <p:nvPr/>
          </p:nvCxnSpPr>
          <p:spPr>
            <a:xfrm>
              <a:off x="1294952" y="2062699"/>
              <a:ext cx="384313" cy="33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5" name="Group 1374">
            <a:extLst>
              <a:ext uri="{FF2B5EF4-FFF2-40B4-BE49-F238E27FC236}">
                <a16:creationId xmlns:a16="http://schemas.microsoft.com/office/drawing/2014/main" id="{74605829-6088-58E1-526C-1C188494CE4B}"/>
              </a:ext>
            </a:extLst>
          </p:cNvPr>
          <p:cNvGrpSpPr/>
          <p:nvPr/>
        </p:nvGrpSpPr>
        <p:grpSpPr>
          <a:xfrm>
            <a:off x="1275521" y="3277178"/>
            <a:ext cx="392081" cy="1559865"/>
            <a:chOff x="1275521" y="3277178"/>
            <a:chExt cx="392081" cy="1559865"/>
          </a:xfrm>
        </p:grpSpPr>
        <p:cxnSp>
          <p:nvCxnSpPr>
            <p:cNvPr id="16" name="Straight Arrow Connector 31">
              <a:extLst>
                <a:ext uri="{FF2B5EF4-FFF2-40B4-BE49-F238E27FC236}">
                  <a16:creationId xmlns:a16="http://schemas.microsoft.com/office/drawing/2014/main" id="{1EB574B7-0244-FCF0-B7E2-A248396CEA5D}"/>
                </a:ext>
              </a:extLst>
            </p:cNvPr>
            <p:cNvCxnSpPr>
              <a:cxnSpLocks/>
            </p:cNvCxnSpPr>
            <p:nvPr/>
          </p:nvCxnSpPr>
          <p:spPr>
            <a:xfrm flipV="1">
              <a:off x="1460046" y="3277178"/>
              <a:ext cx="7852" cy="335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Hình chữ nhật 2">
              <a:extLst>
                <a:ext uri="{FF2B5EF4-FFF2-40B4-BE49-F238E27FC236}">
                  <a16:creationId xmlns:a16="http://schemas.microsoft.com/office/drawing/2014/main" id="{2DA0EDE6-FB7F-B0A2-1C72-BC58E7DED31D}"/>
                </a:ext>
              </a:extLst>
            </p:cNvPr>
            <p:cNvSpPr/>
            <p:nvPr/>
          </p:nvSpPr>
          <p:spPr>
            <a:xfrm>
              <a:off x="1275521" y="3486978"/>
              <a:ext cx="381000" cy="13500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56" name="Đường kết nối Mũi tên Thẳng 1355">
              <a:extLst>
                <a:ext uri="{FF2B5EF4-FFF2-40B4-BE49-F238E27FC236}">
                  <a16:creationId xmlns:a16="http://schemas.microsoft.com/office/drawing/2014/main" id="{2C4797FD-2077-D882-D7CA-657984919371}"/>
                </a:ext>
              </a:extLst>
            </p:cNvPr>
            <p:cNvCxnSpPr>
              <a:cxnSpLocks/>
            </p:cNvCxnSpPr>
            <p:nvPr/>
          </p:nvCxnSpPr>
          <p:spPr>
            <a:xfrm>
              <a:off x="1283289" y="3835515"/>
              <a:ext cx="384313" cy="33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7" name="Đường kết nối Mũi tên Thẳng 1356">
              <a:extLst>
                <a:ext uri="{FF2B5EF4-FFF2-40B4-BE49-F238E27FC236}">
                  <a16:creationId xmlns:a16="http://schemas.microsoft.com/office/drawing/2014/main" id="{60CF2B1D-3F4A-3D58-67F3-A031A8668AB4}"/>
                </a:ext>
              </a:extLst>
            </p:cNvPr>
            <p:cNvCxnSpPr>
              <a:cxnSpLocks/>
            </p:cNvCxnSpPr>
            <p:nvPr/>
          </p:nvCxnSpPr>
          <p:spPr>
            <a:xfrm>
              <a:off x="1283288" y="4179581"/>
              <a:ext cx="384313" cy="33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8" name="Đường kết nối Mũi tên Thẳng 1357">
              <a:extLst>
                <a:ext uri="{FF2B5EF4-FFF2-40B4-BE49-F238E27FC236}">
                  <a16:creationId xmlns:a16="http://schemas.microsoft.com/office/drawing/2014/main" id="{5DC88133-3548-94B9-189B-98D9DF19703A}"/>
                </a:ext>
              </a:extLst>
            </p:cNvPr>
            <p:cNvCxnSpPr>
              <a:cxnSpLocks/>
            </p:cNvCxnSpPr>
            <p:nvPr/>
          </p:nvCxnSpPr>
          <p:spPr>
            <a:xfrm>
              <a:off x="1277457" y="4535311"/>
              <a:ext cx="384313" cy="33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8" name="Group 1377">
            <a:extLst>
              <a:ext uri="{FF2B5EF4-FFF2-40B4-BE49-F238E27FC236}">
                <a16:creationId xmlns:a16="http://schemas.microsoft.com/office/drawing/2014/main" id="{F1B9FB2A-6F2E-B44C-69AB-901292C4638A}"/>
              </a:ext>
            </a:extLst>
          </p:cNvPr>
          <p:cNvGrpSpPr/>
          <p:nvPr/>
        </p:nvGrpSpPr>
        <p:grpSpPr>
          <a:xfrm>
            <a:off x="2198855" y="3486978"/>
            <a:ext cx="390145" cy="1350065"/>
            <a:chOff x="2198855" y="3486978"/>
            <a:chExt cx="390145" cy="1350065"/>
          </a:xfrm>
        </p:grpSpPr>
        <p:sp>
          <p:nvSpPr>
            <p:cNvPr id="4" name="Hình chữ nhật 3">
              <a:extLst>
                <a:ext uri="{FF2B5EF4-FFF2-40B4-BE49-F238E27FC236}">
                  <a16:creationId xmlns:a16="http://schemas.microsoft.com/office/drawing/2014/main" id="{6F8BBDA3-10EA-2EC6-8439-BA24FAE962A8}"/>
                </a:ext>
              </a:extLst>
            </p:cNvPr>
            <p:cNvSpPr/>
            <p:nvPr/>
          </p:nvSpPr>
          <p:spPr>
            <a:xfrm>
              <a:off x="2203174" y="3486978"/>
              <a:ext cx="381000" cy="13500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59" name="Đường kết nối Mũi tên Thẳng 1358">
              <a:extLst>
                <a:ext uri="{FF2B5EF4-FFF2-40B4-BE49-F238E27FC236}">
                  <a16:creationId xmlns:a16="http://schemas.microsoft.com/office/drawing/2014/main" id="{C74F7B28-98A6-14B9-EA4F-0FBEB1F03B56}"/>
                </a:ext>
              </a:extLst>
            </p:cNvPr>
            <p:cNvCxnSpPr>
              <a:cxnSpLocks/>
            </p:cNvCxnSpPr>
            <p:nvPr/>
          </p:nvCxnSpPr>
          <p:spPr>
            <a:xfrm>
              <a:off x="2204687" y="3818020"/>
              <a:ext cx="384313" cy="33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0" name="Đường kết nối Mũi tên Thẳng 1359">
              <a:extLst>
                <a:ext uri="{FF2B5EF4-FFF2-40B4-BE49-F238E27FC236}">
                  <a16:creationId xmlns:a16="http://schemas.microsoft.com/office/drawing/2014/main" id="{F879A151-5538-DE55-3012-E3AF0C66F671}"/>
                </a:ext>
              </a:extLst>
            </p:cNvPr>
            <p:cNvCxnSpPr>
              <a:cxnSpLocks/>
            </p:cNvCxnSpPr>
            <p:nvPr/>
          </p:nvCxnSpPr>
          <p:spPr>
            <a:xfrm>
              <a:off x="2204686" y="4162086"/>
              <a:ext cx="384313" cy="33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1" name="Đường kết nối Mũi tên Thẳng 1360">
              <a:extLst>
                <a:ext uri="{FF2B5EF4-FFF2-40B4-BE49-F238E27FC236}">
                  <a16:creationId xmlns:a16="http://schemas.microsoft.com/office/drawing/2014/main" id="{CB595CC0-6C56-3B18-C761-468BAD881FE1}"/>
                </a:ext>
              </a:extLst>
            </p:cNvPr>
            <p:cNvCxnSpPr>
              <a:cxnSpLocks/>
            </p:cNvCxnSpPr>
            <p:nvPr/>
          </p:nvCxnSpPr>
          <p:spPr>
            <a:xfrm>
              <a:off x="2198855" y="4517816"/>
              <a:ext cx="384313" cy="3313"/>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77C2E13-6A0D-1041-66CD-8F9BC762BAC8}"/>
              </a:ext>
            </a:extLst>
          </p:cNvPr>
          <p:cNvGrpSpPr/>
          <p:nvPr/>
        </p:nvGrpSpPr>
        <p:grpSpPr>
          <a:xfrm>
            <a:off x="6608821" y="756353"/>
            <a:ext cx="573238" cy="1874341"/>
            <a:chOff x="5303562" y="1221118"/>
            <a:chExt cx="573238" cy="1874341"/>
          </a:xfrm>
        </p:grpSpPr>
        <p:sp>
          <p:nvSpPr>
            <p:cNvPr id="23" name="Hình chữ nhật 24">
              <a:extLst>
                <a:ext uri="{FF2B5EF4-FFF2-40B4-BE49-F238E27FC236}">
                  <a16:creationId xmlns:a16="http://schemas.microsoft.com/office/drawing/2014/main" id="{DAB47319-9AD8-7D58-5F3A-CFF2137C7EC9}"/>
                </a:ext>
              </a:extLst>
            </p:cNvPr>
            <p:cNvSpPr/>
            <p:nvPr/>
          </p:nvSpPr>
          <p:spPr>
            <a:xfrm>
              <a:off x="5305509" y="1221118"/>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I</a:t>
              </a:r>
              <a:endParaRPr lang="vi-VN">
                <a:solidFill>
                  <a:schemeClr val="accent4">
                    <a:lumMod val="10000"/>
                  </a:schemeClr>
                </a:solidFill>
              </a:endParaRPr>
            </a:p>
          </p:txBody>
        </p:sp>
        <p:sp>
          <p:nvSpPr>
            <p:cNvPr id="26" name="Hình chữ nhật 24">
              <a:extLst>
                <a:ext uri="{FF2B5EF4-FFF2-40B4-BE49-F238E27FC236}">
                  <a16:creationId xmlns:a16="http://schemas.microsoft.com/office/drawing/2014/main" id="{D5BB269E-5953-A8D6-D63A-974E4AF6DCC3}"/>
                </a:ext>
              </a:extLst>
            </p:cNvPr>
            <p:cNvSpPr/>
            <p:nvPr/>
          </p:nvSpPr>
          <p:spPr>
            <a:xfrm>
              <a:off x="5306294" y="1687631"/>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I</a:t>
              </a:r>
              <a:endParaRPr lang="vi-VN">
                <a:solidFill>
                  <a:schemeClr val="accent4">
                    <a:lumMod val="10000"/>
                  </a:schemeClr>
                </a:solidFill>
              </a:endParaRPr>
            </a:p>
          </p:txBody>
        </p:sp>
        <p:sp>
          <p:nvSpPr>
            <p:cNvPr id="27" name="Hình chữ nhật 24">
              <a:extLst>
                <a:ext uri="{FF2B5EF4-FFF2-40B4-BE49-F238E27FC236}">
                  <a16:creationId xmlns:a16="http://schemas.microsoft.com/office/drawing/2014/main" id="{2014B1A1-A9DB-DD97-E936-8130CA759AC6}"/>
                </a:ext>
              </a:extLst>
            </p:cNvPr>
            <p:cNvSpPr/>
            <p:nvPr/>
          </p:nvSpPr>
          <p:spPr>
            <a:xfrm>
              <a:off x="5305799" y="2161599"/>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I</a:t>
              </a:r>
              <a:endParaRPr lang="vi-VN">
                <a:solidFill>
                  <a:schemeClr val="accent4">
                    <a:lumMod val="10000"/>
                  </a:schemeClr>
                </a:solidFill>
              </a:endParaRPr>
            </a:p>
          </p:txBody>
        </p:sp>
        <p:sp>
          <p:nvSpPr>
            <p:cNvPr id="28" name="Hình chữ nhật 24">
              <a:extLst>
                <a:ext uri="{FF2B5EF4-FFF2-40B4-BE49-F238E27FC236}">
                  <a16:creationId xmlns:a16="http://schemas.microsoft.com/office/drawing/2014/main" id="{1C368DB1-7BB8-5C49-7F9D-FD4F8E21AC0A}"/>
                </a:ext>
              </a:extLst>
            </p:cNvPr>
            <p:cNvSpPr/>
            <p:nvPr/>
          </p:nvSpPr>
          <p:spPr>
            <a:xfrm>
              <a:off x="5303562" y="2623351"/>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I</a:t>
              </a:r>
              <a:endParaRPr lang="vi-VN">
                <a:solidFill>
                  <a:schemeClr val="accent4">
                    <a:lumMod val="10000"/>
                  </a:schemeClr>
                </a:solidFill>
              </a:endParaRPr>
            </a:p>
          </p:txBody>
        </p:sp>
      </p:grpSp>
      <p:cxnSp>
        <p:nvCxnSpPr>
          <p:cNvPr id="32" name="Connector: Elbow 31">
            <a:extLst>
              <a:ext uri="{FF2B5EF4-FFF2-40B4-BE49-F238E27FC236}">
                <a16:creationId xmlns:a16="http://schemas.microsoft.com/office/drawing/2014/main" id="{FD65E651-E6AA-B787-85F2-F334CBACBD60}"/>
              </a:ext>
            </a:extLst>
          </p:cNvPr>
          <p:cNvCxnSpPr>
            <a:cxnSpLocks/>
            <a:stCxn id="28" idx="2"/>
            <a:endCxn id="4" idx="3"/>
          </p:cNvCxnSpPr>
          <p:nvPr/>
        </p:nvCxnSpPr>
        <p:spPr>
          <a:xfrm rot="5400000">
            <a:off x="3973466" y="1241402"/>
            <a:ext cx="1531317" cy="4309900"/>
          </a:xfrm>
          <a:prstGeom prst="bentConnector2">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5" name="TextBox 1364">
            <a:extLst>
              <a:ext uri="{FF2B5EF4-FFF2-40B4-BE49-F238E27FC236}">
                <a16:creationId xmlns:a16="http://schemas.microsoft.com/office/drawing/2014/main" id="{8A2B3519-BEAA-42A6-5DB8-CB94E0B20D37}"/>
              </a:ext>
            </a:extLst>
          </p:cNvPr>
          <p:cNvSpPr txBox="1"/>
          <p:nvPr/>
        </p:nvSpPr>
        <p:spPr>
          <a:xfrm>
            <a:off x="4176963" y="3863589"/>
            <a:ext cx="2831224" cy="307777"/>
          </a:xfrm>
          <a:prstGeom prst="rect">
            <a:avLst/>
          </a:prstGeom>
          <a:noFill/>
        </p:spPr>
        <p:txBody>
          <a:bodyPr wrap="none" rtlCol="0">
            <a:spAutoFit/>
          </a:bodyPr>
          <a:lstStyle/>
          <a:p>
            <a:r>
              <a:rPr lang="en-US"/>
              <a:t>Project index to Codebook entry</a:t>
            </a:r>
            <a:endParaRPr lang="vi-VN"/>
          </a:p>
        </p:txBody>
      </p:sp>
      <p:grpSp>
        <p:nvGrpSpPr>
          <p:cNvPr id="1377" name="Group 1376">
            <a:extLst>
              <a:ext uri="{FF2B5EF4-FFF2-40B4-BE49-F238E27FC236}">
                <a16:creationId xmlns:a16="http://schemas.microsoft.com/office/drawing/2014/main" id="{C2E7A247-8EB1-9CA7-88A5-C52CB855017D}"/>
              </a:ext>
            </a:extLst>
          </p:cNvPr>
          <p:cNvGrpSpPr/>
          <p:nvPr/>
        </p:nvGrpSpPr>
        <p:grpSpPr>
          <a:xfrm>
            <a:off x="5631306" y="1389740"/>
            <a:ext cx="962841" cy="307777"/>
            <a:chOff x="5617466" y="1479063"/>
            <a:chExt cx="962841" cy="307777"/>
          </a:xfrm>
        </p:grpSpPr>
        <p:cxnSp>
          <p:nvCxnSpPr>
            <p:cNvPr id="42" name="Đường kết nối Mũi tên Thẳng 41">
              <a:extLst>
                <a:ext uri="{FF2B5EF4-FFF2-40B4-BE49-F238E27FC236}">
                  <a16:creationId xmlns:a16="http://schemas.microsoft.com/office/drawing/2014/main" id="{DE1D826F-A4EF-F67E-F420-F50F3C6A5916}"/>
                </a:ext>
              </a:extLst>
            </p:cNvPr>
            <p:cNvCxnSpPr>
              <a:cxnSpLocks/>
            </p:cNvCxnSpPr>
            <p:nvPr/>
          </p:nvCxnSpPr>
          <p:spPr>
            <a:xfrm>
              <a:off x="5617466" y="1779919"/>
              <a:ext cx="953230" cy="6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0" name="TextBox 1369">
              <a:extLst>
                <a:ext uri="{FF2B5EF4-FFF2-40B4-BE49-F238E27FC236}">
                  <a16:creationId xmlns:a16="http://schemas.microsoft.com/office/drawing/2014/main" id="{A209300D-ABE5-2879-5A11-21C3F3F428B4}"/>
                </a:ext>
              </a:extLst>
            </p:cNvPr>
            <p:cNvSpPr txBox="1"/>
            <p:nvPr/>
          </p:nvSpPr>
          <p:spPr>
            <a:xfrm>
              <a:off x="5679098" y="1479063"/>
              <a:ext cx="901209" cy="307777"/>
            </a:xfrm>
            <a:prstGeom prst="rect">
              <a:avLst/>
            </a:prstGeom>
            <a:noFill/>
          </p:spPr>
          <p:txBody>
            <a:bodyPr wrap="none" rtlCol="0">
              <a:spAutoFit/>
            </a:bodyPr>
            <a:lstStyle/>
            <a:p>
              <a:r>
                <a:rPr lang="en-US"/>
                <a:t>sampling</a:t>
              </a:r>
              <a:endParaRPr lang="vi-VN"/>
            </a:p>
          </p:txBody>
        </p:sp>
      </p:grpSp>
      <p:sp>
        <p:nvSpPr>
          <p:cNvPr id="1379" name="Hộp Văn bản 33">
            <a:extLst>
              <a:ext uri="{FF2B5EF4-FFF2-40B4-BE49-F238E27FC236}">
                <a16:creationId xmlns:a16="http://schemas.microsoft.com/office/drawing/2014/main" id="{DB9CE0E4-D0E1-C14A-86AB-9576A1285025}"/>
              </a:ext>
            </a:extLst>
          </p:cNvPr>
          <p:cNvSpPr txBox="1"/>
          <p:nvPr/>
        </p:nvSpPr>
        <p:spPr>
          <a:xfrm>
            <a:off x="1810261" y="1431412"/>
            <a:ext cx="18010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Softmax</a:t>
            </a:r>
            <a:r>
              <a:rPr lang="en-US"/>
              <a:t> distribution</a:t>
            </a:r>
          </a:p>
        </p:txBody>
      </p:sp>
      <p:grpSp>
        <p:nvGrpSpPr>
          <p:cNvPr id="1381" name="Group 1380">
            <a:extLst>
              <a:ext uri="{FF2B5EF4-FFF2-40B4-BE49-F238E27FC236}">
                <a16:creationId xmlns:a16="http://schemas.microsoft.com/office/drawing/2014/main" id="{B15B2721-6638-66B2-8837-1DE9E6C2C83B}"/>
              </a:ext>
            </a:extLst>
          </p:cNvPr>
          <p:cNvGrpSpPr/>
          <p:nvPr/>
        </p:nvGrpSpPr>
        <p:grpSpPr>
          <a:xfrm>
            <a:off x="3724484" y="746085"/>
            <a:ext cx="573238" cy="1874341"/>
            <a:chOff x="5303562" y="1221118"/>
            <a:chExt cx="573238" cy="1874341"/>
          </a:xfrm>
        </p:grpSpPr>
        <p:sp>
          <p:nvSpPr>
            <p:cNvPr id="1382" name="Hình chữ nhật 24">
              <a:extLst>
                <a:ext uri="{FF2B5EF4-FFF2-40B4-BE49-F238E27FC236}">
                  <a16:creationId xmlns:a16="http://schemas.microsoft.com/office/drawing/2014/main" id="{09A902B5-BDFE-E9FC-580A-9E3C1E1A3174}"/>
                </a:ext>
              </a:extLst>
            </p:cNvPr>
            <p:cNvSpPr/>
            <p:nvPr/>
          </p:nvSpPr>
          <p:spPr>
            <a:xfrm>
              <a:off x="5305509" y="1221118"/>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CB1</a:t>
              </a:r>
              <a:endParaRPr lang="vi-VN">
                <a:solidFill>
                  <a:schemeClr val="accent4">
                    <a:lumMod val="10000"/>
                  </a:schemeClr>
                </a:solidFill>
              </a:endParaRPr>
            </a:p>
          </p:txBody>
        </p:sp>
        <p:sp>
          <p:nvSpPr>
            <p:cNvPr id="1383" name="Hình chữ nhật 24">
              <a:extLst>
                <a:ext uri="{FF2B5EF4-FFF2-40B4-BE49-F238E27FC236}">
                  <a16:creationId xmlns:a16="http://schemas.microsoft.com/office/drawing/2014/main" id="{67EFD932-1056-4DE4-48A1-56A74FE45951}"/>
                </a:ext>
              </a:extLst>
            </p:cNvPr>
            <p:cNvSpPr/>
            <p:nvPr/>
          </p:nvSpPr>
          <p:spPr>
            <a:xfrm>
              <a:off x="5306294" y="1687631"/>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CB2</a:t>
              </a:r>
              <a:endParaRPr lang="vi-VN">
                <a:solidFill>
                  <a:schemeClr val="accent4">
                    <a:lumMod val="10000"/>
                  </a:schemeClr>
                </a:solidFill>
              </a:endParaRPr>
            </a:p>
          </p:txBody>
        </p:sp>
        <p:sp>
          <p:nvSpPr>
            <p:cNvPr id="1384" name="Hình chữ nhật 24">
              <a:extLst>
                <a:ext uri="{FF2B5EF4-FFF2-40B4-BE49-F238E27FC236}">
                  <a16:creationId xmlns:a16="http://schemas.microsoft.com/office/drawing/2014/main" id="{A63839F7-F28E-0A35-636D-1A9A73B656FC}"/>
                </a:ext>
              </a:extLst>
            </p:cNvPr>
            <p:cNvSpPr/>
            <p:nvPr/>
          </p:nvSpPr>
          <p:spPr>
            <a:xfrm>
              <a:off x="5305799" y="2161599"/>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CB3</a:t>
              </a:r>
              <a:endParaRPr lang="vi-VN">
                <a:solidFill>
                  <a:schemeClr val="accent4">
                    <a:lumMod val="10000"/>
                  </a:schemeClr>
                </a:solidFill>
              </a:endParaRPr>
            </a:p>
          </p:txBody>
        </p:sp>
        <p:sp>
          <p:nvSpPr>
            <p:cNvPr id="1385" name="Hình chữ nhật 24">
              <a:extLst>
                <a:ext uri="{FF2B5EF4-FFF2-40B4-BE49-F238E27FC236}">
                  <a16:creationId xmlns:a16="http://schemas.microsoft.com/office/drawing/2014/main" id="{85D9CB8C-023A-1666-7370-5EDA0C46A413}"/>
                </a:ext>
              </a:extLst>
            </p:cNvPr>
            <p:cNvSpPr/>
            <p:nvPr/>
          </p:nvSpPr>
          <p:spPr>
            <a:xfrm>
              <a:off x="5303562" y="2623351"/>
              <a:ext cx="570506" cy="4721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lumMod val="10000"/>
                    </a:schemeClr>
                  </a:solidFill>
                </a:rPr>
                <a:t>CB4</a:t>
              </a:r>
              <a:endParaRPr lang="vi-VN">
                <a:solidFill>
                  <a:schemeClr val="accent4">
                    <a:lumMod val="10000"/>
                  </a:schemeClr>
                </a:solidFill>
              </a:endParaRPr>
            </a:p>
          </p:txBody>
        </p:sp>
      </p:grpSp>
      <p:sp>
        <p:nvSpPr>
          <p:cNvPr id="1388" name="TextBox 1387">
            <a:extLst>
              <a:ext uri="{FF2B5EF4-FFF2-40B4-BE49-F238E27FC236}">
                <a16:creationId xmlns:a16="http://schemas.microsoft.com/office/drawing/2014/main" id="{95569E55-1237-D0A7-41D6-85358E6B5E32}"/>
              </a:ext>
            </a:extLst>
          </p:cNvPr>
          <p:cNvSpPr txBox="1"/>
          <p:nvPr/>
        </p:nvSpPr>
        <p:spPr>
          <a:xfrm>
            <a:off x="3136314" y="427911"/>
            <a:ext cx="1654324" cy="307777"/>
          </a:xfrm>
          <a:prstGeom prst="rect">
            <a:avLst/>
          </a:prstGeom>
          <a:noFill/>
        </p:spPr>
        <p:txBody>
          <a:bodyPr wrap="square">
            <a:spAutoFit/>
          </a:bodyPr>
          <a:lstStyle/>
          <a:p>
            <a:pPr algn="ctr"/>
            <a:r>
              <a:rPr lang="en-US"/>
              <a:t>Every entries</a:t>
            </a:r>
          </a:p>
        </p:txBody>
      </p:sp>
      <p:cxnSp>
        <p:nvCxnSpPr>
          <p:cNvPr id="1390" name="Straight Arrow Connector 1389">
            <a:extLst>
              <a:ext uri="{FF2B5EF4-FFF2-40B4-BE49-F238E27FC236}">
                <a16:creationId xmlns:a16="http://schemas.microsoft.com/office/drawing/2014/main" id="{127EE437-E4C1-193C-DD89-118207618203}"/>
              </a:ext>
            </a:extLst>
          </p:cNvPr>
          <p:cNvCxnSpPr>
            <a:cxnSpLocks/>
          </p:cNvCxnSpPr>
          <p:nvPr/>
        </p:nvCxnSpPr>
        <p:spPr>
          <a:xfrm>
            <a:off x="4335095" y="1676076"/>
            <a:ext cx="7098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2" name="Hộp Văn bản 33">
            <a:extLst>
              <a:ext uri="{FF2B5EF4-FFF2-40B4-BE49-F238E27FC236}">
                <a16:creationId xmlns:a16="http://schemas.microsoft.com/office/drawing/2014/main" id="{CBC4CA72-FF0B-73BE-2847-9F92BD3FF98F}"/>
              </a:ext>
            </a:extLst>
          </p:cNvPr>
          <p:cNvSpPr txBox="1"/>
          <p:nvPr/>
        </p:nvSpPr>
        <p:spPr>
          <a:xfrm>
            <a:off x="6232826" y="391114"/>
            <a:ext cx="14250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Index vector</a:t>
            </a:r>
          </a:p>
        </p:txBody>
      </p:sp>
    </p:spTree>
    <p:extLst>
      <p:ext uri="{BB962C8B-B14F-4D97-AF65-F5344CB8AC3E}">
        <p14:creationId xmlns:p14="http://schemas.microsoft.com/office/powerpoint/2010/main" val="783463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7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7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19" grpId="0"/>
      <p:bldP spid="20" grpId="0"/>
      <p:bldP spid="34" grpId="0"/>
      <p:bldP spid="1365" grpId="0"/>
      <p:bldP spid="1379" grpId="0"/>
      <p:bldP spid="1388" grpId="0"/>
      <p:bldP spid="139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100"/>
          <p:cNvSpPr txBox="1">
            <a:spLocks noGrp="1"/>
          </p:cNvSpPr>
          <p:nvPr>
            <p:ph type="ctrTitle"/>
          </p:nvPr>
        </p:nvSpPr>
        <p:spPr>
          <a:xfrm flipH="1">
            <a:off x="1147649" y="3085150"/>
            <a:ext cx="7889559" cy="10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3600">
                <a:solidFill>
                  <a:srgbClr val="0E78C0"/>
                </a:solidFill>
                <a:latin typeface="Roboto Slab" pitchFamily="2" charset="0"/>
                <a:ea typeface="Roboto Slab" pitchFamily="2" charset="0"/>
                <a:cs typeface="Roboto Slab" pitchFamily="2" charset="0"/>
                <a:sym typeface="Calibri"/>
              </a:rPr>
              <a:t>RESULTS &amp; EVALUATION</a:t>
            </a:r>
          </a:p>
        </p:txBody>
      </p:sp>
      <p:sp>
        <p:nvSpPr>
          <p:cNvPr id="1654" name="Google Shape;1654;p100"/>
          <p:cNvSpPr txBox="1"/>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600"/>
              <a:buFont typeface="Arial"/>
              <a:buNone/>
            </a:pPr>
            <a:r>
              <a:rPr lang="en-US" sz="9600" b="1" i="0" u="none" strike="noStrike" cap="none">
                <a:solidFill>
                  <a:srgbClr val="0E78C0"/>
                </a:solidFill>
                <a:latin typeface="Exo 2"/>
                <a:ea typeface="Exo 2"/>
                <a:cs typeface="Exo 2"/>
                <a:sym typeface="Exo 2"/>
              </a:rPr>
              <a:t>05</a:t>
            </a:r>
            <a:endParaRPr sz="1400" b="0" i="0" u="none" strike="noStrike" cap="none">
              <a:solidFill>
                <a:srgbClr val="000000"/>
              </a:solidFill>
              <a:latin typeface="Arial"/>
              <a:ea typeface="Arial"/>
              <a:cs typeface="Arial"/>
              <a:sym typeface="Arial"/>
            </a:endParaRPr>
          </a:p>
        </p:txBody>
      </p:sp>
      <p:cxnSp>
        <p:nvCxnSpPr>
          <p:cNvPr id="1655" name="Google Shape;1655;p100"/>
          <p:cNvCxnSpPr/>
          <p:nvPr/>
        </p:nvCxnSpPr>
        <p:spPr>
          <a:xfrm>
            <a:off x="0" y="4028275"/>
            <a:ext cx="1561500" cy="0"/>
          </a:xfrm>
          <a:prstGeom prst="straightConnector1">
            <a:avLst/>
          </a:prstGeom>
          <a:noFill/>
          <a:ln w="9525" cap="flat" cmpd="sng">
            <a:solidFill>
              <a:srgbClr val="0091EA"/>
            </a:solidFill>
            <a:prstDash val="solid"/>
            <a:round/>
            <a:headEnd type="none" w="sm" len="sm"/>
            <a:tailEnd type="none" w="sm" len="sm"/>
          </a:ln>
        </p:spPr>
      </p:cxnSp>
      <p:pic>
        <p:nvPicPr>
          <p:cNvPr id="1657" name="Google Shape;1657;p100"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extLst>
      <p:ext uri="{BB962C8B-B14F-4D97-AF65-F5344CB8AC3E}">
        <p14:creationId xmlns:p14="http://schemas.microsoft.com/office/powerpoint/2010/main" val="4803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Title 1">
            <a:extLst>
              <a:ext uri="{FF2B5EF4-FFF2-40B4-BE49-F238E27FC236}">
                <a16:creationId xmlns:a16="http://schemas.microsoft.com/office/drawing/2014/main" id="{89938F40-7E79-FF1A-A890-EC109AB68313}"/>
              </a:ext>
            </a:extLst>
          </p:cNvPr>
          <p:cNvSpPr>
            <a:spLocks noGrp="1"/>
          </p:cNvSpPr>
          <p:nvPr>
            <p:ph type="title"/>
          </p:nvPr>
        </p:nvSpPr>
        <p:spPr>
          <a:xfrm>
            <a:off x="1202462" y="58578"/>
            <a:ext cx="7571700" cy="702600"/>
          </a:xfrm>
        </p:spPr>
        <p:txBody>
          <a:bodyPr/>
          <a:lstStyle/>
          <a:p>
            <a:r>
              <a:rPr lang="en-US">
                <a:solidFill>
                  <a:schemeClr val="accent1">
                    <a:lumMod val="75000"/>
                  </a:schemeClr>
                </a:solidFill>
              </a:rPr>
              <a:t>DATASET</a:t>
            </a:r>
            <a:endParaRPr lang="vi-VN">
              <a:solidFill>
                <a:schemeClr val="accent1">
                  <a:lumMod val="75000"/>
                </a:schemeClr>
              </a:solidFill>
            </a:endParaRPr>
          </a:p>
        </p:txBody>
      </p:sp>
      <p:sp>
        <p:nvSpPr>
          <p:cNvPr id="3" name="Text Placeholder 2">
            <a:extLst>
              <a:ext uri="{FF2B5EF4-FFF2-40B4-BE49-F238E27FC236}">
                <a16:creationId xmlns:a16="http://schemas.microsoft.com/office/drawing/2014/main" id="{1988D519-E867-2EB6-60B4-CE14DB788A66}"/>
              </a:ext>
            </a:extLst>
          </p:cNvPr>
          <p:cNvSpPr>
            <a:spLocks noGrp="1"/>
          </p:cNvSpPr>
          <p:nvPr>
            <p:ph type="body" idx="1"/>
          </p:nvPr>
        </p:nvSpPr>
        <p:spPr>
          <a:xfrm>
            <a:off x="741966" y="836364"/>
            <a:ext cx="8555433" cy="4307135"/>
          </a:xfrm>
        </p:spPr>
        <p:txBody>
          <a:bodyPr/>
          <a:lstStyle/>
          <a:p>
            <a:pPr marL="76200" indent="0">
              <a:buNone/>
            </a:pPr>
            <a:r>
              <a:rPr lang="en-US" sz="1400" b="1" err="1">
                <a:solidFill>
                  <a:srgbClr val="1F1F1F"/>
                </a:solidFill>
                <a:latin typeface="Roboto Slab"/>
                <a:ea typeface="Roboto Slab"/>
                <a:cs typeface="Roboto Slab"/>
              </a:rPr>
              <a:t>Dữ</a:t>
            </a:r>
            <a:r>
              <a:rPr lang="en-US" sz="1400" b="1">
                <a:solidFill>
                  <a:srgbClr val="1F1F1F"/>
                </a:solidFill>
                <a:latin typeface="Roboto Slab"/>
                <a:ea typeface="Roboto Slab"/>
                <a:cs typeface="Roboto Slab"/>
              </a:rPr>
              <a:t> </a:t>
            </a:r>
            <a:r>
              <a:rPr lang="en-US" sz="1400" b="1" err="1">
                <a:solidFill>
                  <a:srgbClr val="1F1F1F"/>
                </a:solidFill>
                <a:latin typeface="Roboto Slab"/>
                <a:ea typeface="Roboto Slab"/>
                <a:cs typeface="Roboto Slab"/>
              </a:rPr>
              <a:t>liệu</a:t>
            </a:r>
            <a:r>
              <a:rPr lang="en-US" sz="1400" b="1">
                <a:solidFill>
                  <a:srgbClr val="1F1F1F"/>
                </a:solidFill>
                <a:latin typeface="Roboto Slab"/>
                <a:ea typeface="Roboto Slab"/>
                <a:cs typeface="Roboto Slab"/>
              </a:rPr>
              <a:t> </a:t>
            </a:r>
            <a:r>
              <a:rPr lang="en-US" sz="1400" b="1" err="1">
                <a:solidFill>
                  <a:srgbClr val="1F1F1F"/>
                </a:solidFill>
                <a:latin typeface="Roboto Slab"/>
                <a:ea typeface="Roboto Slab"/>
                <a:cs typeface="Roboto Slab"/>
              </a:rPr>
              <a:t>huấn</a:t>
            </a:r>
            <a:r>
              <a:rPr lang="en-US" sz="1400" b="1">
                <a:solidFill>
                  <a:srgbClr val="1F1F1F"/>
                </a:solidFill>
                <a:latin typeface="Roboto Slab"/>
                <a:ea typeface="Roboto Slab"/>
                <a:cs typeface="Roboto Slab"/>
              </a:rPr>
              <a:t> </a:t>
            </a:r>
            <a:r>
              <a:rPr lang="en-US" sz="1400" b="1" err="1">
                <a:solidFill>
                  <a:srgbClr val="1F1F1F"/>
                </a:solidFill>
                <a:latin typeface="Roboto Slab"/>
                <a:ea typeface="Roboto Slab"/>
                <a:cs typeface="Roboto Slab"/>
              </a:rPr>
              <a:t>luyện</a:t>
            </a:r>
            <a:r>
              <a:rPr lang="vi-VN" sz="1400" b="1">
                <a:solidFill>
                  <a:srgbClr val="1F1F1F"/>
                </a:solidFill>
                <a:latin typeface="Roboto Slab"/>
                <a:ea typeface="Roboto Slab"/>
                <a:cs typeface="Roboto Slab"/>
              </a:rPr>
              <a:t>:</a:t>
            </a:r>
          </a:p>
          <a:p>
            <a:r>
              <a:rPr lang="en-US" sz="1400" b="1" err="1">
                <a:solidFill>
                  <a:srgbClr val="1F1F1F"/>
                </a:solidFill>
                <a:latin typeface="Roboto Slab"/>
                <a:ea typeface="Roboto Slab"/>
                <a:cs typeface="Roboto Slab"/>
              </a:rPr>
              <a:t>Tổng</a:t>
            </a:r>
            <a:r>
              <a:rPr lang="en-US" sz="1400" b="1">
                <a:solidFill>
                  <a:srgbClr val="1F1F1F"/>
                </a:solidFill>
                <a:latin typeface="Roboto Slab"/>
                <a:ea typeface="Roboto Slab"/>
                <a:cs typeface="Roboto Slab"/>
              </a:rPr>
              <a:t> k</a:t>
            </a:r>
            <a:r>
              <a:rPr lang="vi-VN" sz="1400" b="1">
                <a:solidFill>
                  <a:srgbClr val="1F1F1F"/>
                </a:solidFill>
                <a:latin typeface="Roboto Slab"/>
                <a:ea typeface="Roboto Slab"/>
                <a:cs typeface="Roboto Slab"/>
              </a:rPr>
              <a:t>ích thước: </a:t>
            </a:r>
            <a:r>
              <a:rPr lang="vi-VN" sz="1400">
                <a:solidFill>
                  <a:srgbClr val="1F1F1F"/>
                </a:solidFill>
                <a:latin typeface="Roboto Slab"/>
                <a:ea typeface="Roboto Slab"/>
                <a:cs typeface="Roboto Slab"/>
              </a:rPr>
              <a:t>20.000 giờ nhạc</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trích</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từ</a:t>
            </a:r>
            <a:r>
              <a:rPr lang="en-US" sz="1400">
                <a:solidFill>
                  <a:srgbClr val="1F1F1F"/>
                </a:solidFill>
                <a:latin typeface="Roboto Slab"/>
                <a:ea typeface="Roboto Slab"/>
                <a:cs typeface="Roboto Slab"/>
              </a:rPr>
              <a:t> 3 </a:t>
            </a:r>
            <a:r>
              <a:rPr lang="en-US" sz="1400" err="1">
                <a:solidFill>
                  <a:srgbClr val="1F1F1F"/>
                </a:solidFill>
                <a:latin typeface="Roboto Slab"/>
                <a:ea typeface="Roboto Slab"/>
                <a:cs typeface="Roboto Slab"/>
              </a:rPr>
              <a:t>bộ</a:t>
            </a:r>
            <a:r>
              <a:rPr lang="en-US" sz="1400">
                <a:solidFill>
                  <a:srgbClr val="1F1F1F"/>
                </a:solidFill>
                <a:latin typeface="Roboto Slab"/>
                <a:ea typeface="Roboto Slab"/>
                <a:cs typeface="Roboto Slab"/>
              </a:rPr>
              <a:t> </a:t>
            </a:r>
            <a:endParaRPr lang="vi-VN" sz="1800"/>
          </a:p>
          <a:p>
            <a:pPr lvl="1"/>
            <a:r>
              <a:rPr lang="vi-VN" sz="1400" b="1">
                <a:solidFill>
                  <a:srgbClr val="1F1F1F"/>
                </a:solidFill>
                <a:latin typeface="Roboto Slab"/>
                <a:ea typeface="Roboto Slab"/>
                <a:cs typeface="Roboto Slab"/>
              </a:rPr>
              <a:t>Dữ liệu nội bộ:</a:t>
            </a:r>
            <a:endParaRPr lang="vi-VN" sz="1400" b="1">
              <a:latin typeface="Roboto Slab"/>
              <a:ea typeface="Roboto Slab"/>
              <a:cs typeface="Roboto Slab"/>
            </a:endParaRPr>
          </a:p>
          <a:p>
            <a:pPr lvl="2">
              <a:buChar char="◎"/>
            </a:pPr>
            <a:r>
              <a:rPr lang="vi-VN" sz="1400" b="1">
                <a:solidFill>
                  <a:srgbClr val="1F1F1F"/>
                </a:solidFill>
                <a:latin typeface="Roboto Slab"/>
                <a:ea typeface="Roboto Slab"/>
                <a:cs typeface="Roboto Slab"/>
              </a:rPr>
              <a:t>Kích thước: </a:t>
            </a:r>
            <a:r>
              <a:rPr lang="vi-VN" sz="1400">
                <a:solidFill>
                  <a:srgbClr val="1F1F1F"/>
                </a:solidFill>
                <a:latin typeface="Roboto Slab"/>
                <a:ea typeface="Roboto Slab"/>
                <a:cs typeface="Roboto Slab"/>
              </a:rPr>
              <a:t>10.000 bản nhạc chất lượng cao.</a:t>
            </a:r>
            <a:endParaRPr lang="vi-VN" sz="1400">
              <a:latin typeface="Roboto Slab"/>
              <a:ea typeface="Roboto Slab"/>
              <a:cs typeface="Roboto Slab"/>
            </a:endParaRPr>
          </a:p>
          <a:p>
            <a:pPr lvl="2">
              <a:buChar char="◎"/>
            </a:pPr>
            <a:r>
              <a:rPr lang="vi-VN" sz="1400" b="1">
                <a:solidFill>
                  <a:srgbClr val="1F1F1F"/>
                </a:solidFill>
                <a:latin typeface="Roboto Slab"/>
                <a:ea typeface="Roboto Slab"/>
                <a:cs typeface="Roboto Slab"/>
              </a:rPr>
              <a:t>Mô tả: </a:t>
            </a:r>
            <a:r>
              <a:rPr lang="vi-VN" sz="1400">
                <a:solidFill>
                  <a:srgbClr val="1F1F1F"/>
                </a:solidFill>
                <a:latin typeface="Roboto Slab"/>
                <a:ea typeface="Roboto Slab"/>
                <a:cs typeface="Roboto Slab"/>
              </a:rPr>
              <a:t>Nhạc được lấy </a:t>
            </a:r>
            <a:r>
              <a:rPr lang="vi-VN" sz="1400" err="1">
                <a:solidFill>
                  <a:srgbClr val="1F1F1F"/>
                </a:solidFill>
                <a:latin typeface="Roboto Slab"/>
                <a:ea typeface="Roboto Slab"/>
                <a:cs typeface="Roboto Slab"/>
              </a:rPr>
              <a:t>sample</a:t>
            </a:r>
            <a:r>
              <a:rPr lang="vi-VN" sz="1400">
                <a:solidFill>
                  <a:srgbClr val="1F1F1F"/>
                </a:solidFill>
                <a:latin typeface="Roboto Slab"/>
                <a:ea typeface="Roboto Slab"/>
                <a:cs typeface="Roboto Slab"/>
              </a:rPr>
              <a:t> ở 32 </a:t>
            </a:r>
            <a:r>
              <a:rPr lang="vi-VN" sz="1400" err="1">
                <a:solidFill>
                  <a:srgbClr val="1F1F1F"/>
                </a:solidFill>
                <a:latin typeface="Roboto Slab"/>
                <a:ea typeface="Roboto Slab"/>
                <a:cs typeface="Roboto Slab"/>
              </a:rPr>
              <a:t>kHz</a:t>
            </a:r>
            <a:r>
              <a:rPr lang="vi-VN" sz="1400">
                <a:solidFill>
                  <a:srgbClr val="1F1F1F"/>
                </a:solidFill>
                <a:latin typeface="Roboto Slab"/>
                <a:ea typeface="Roboto Slab"/>
                <a:cs typeface="Roboto Slab"/>
              </a:rPr>
              <a:t> với </a:t>
            </a:r>
            <a:r>
              <a:rPr lang="vi-VN" sz="1400" err="1">
                <a:solidFill>
                  <a:srgbClr val="1F1F1F"/>
                </a:solidFill>
                <a:latin typeface="Roboto Slab"/>
                <a:ea typeface="Roboto Slab"/>
                <a:cs typeface="Roboto Slab"/>
              </a:rPr>
              <a:t>metadata</a:t>
            </a:r>
            <a:r>
              <a:rPr lang="vi-VN" sz="1400">
                <a:solidFill>
                  <a:srgbClr val="1F1F1F"/>
                </a:solidFill>
                <a:latin typeface="Roboto Slab"/>
                <a:ea typeface="Roboto Slab"/>
                <a:cs typeface="Roboto Slab"/>
              </a:rPr>
              <a:t> (miêu tả văn bản, thể loại, BPM, thẻ)</a:t>
            </a:r>
            <a:endParaRPr lang="vi-VN" sz="1400">
              <a:latin typeface="Roboto Slab"/>
              <a:ea typeface="Roboto Slab"/>
              <a:cs typeface="Roboto Slab"/>
            </a:endParaRPr>
          </a:p>
          <a:p>
            <a:pPr lvl="1"/>
            <a:r>
              <a:rPr lang="vi-VN" sz="1400" b="1">
                <a:solidFill>
                  <a:srgbClr val="1F1F1F"/>
                </a:solidFill>
                <a:latin typeface="Roboto Slab"/>
                <a:ea typeface="Roboto Slab"/>
                <a:cs typeface="Roboto Slab"/>
              </a:rPr>
              <a:t>Dữ liệu âm nhạc </a:t>
            </a:r>
            <a:r>
              <a:rPr lang="vi-VN" sz="1400" b="1" err="1">
                <a:solidFill>
                  <a:srgbClr val="1F1F1F"/>
                </a:solidFill>
                <a:latin typeface="Roboto Slab"/>
                <a:ea typeface="Roboto Slab"/>
                <a:cs typeface="Roboto Slab"/>
              </a:rPr>
              <a:t>Shutterstock</a:t>
            </a:r>
            <a:r>
              <a:rPr lang="vi-VN" sz="1400" b="1">
                <a:solidFill>
                  <a:srgbClr val="1F1F1F"/>
                </a:solidFill>
                <a:latin typeface="Roboto Slab"/>
                <a:ea typeface="Roboto Slab"/>
                <a:cs typeface="Roboto Slab"/>
              </a:rPr>
              <a:t>:</a:t>
            </a:r>
            <a:endParaRPr lang="vi-VN" sz="1400" b="1">
              <a:latin typeface="Roboto Slab"/>
              <a:ea typeface="Roboto Slab"/>
              <a:cs typeface="Roboto Slab"/>
            </a:endParaRPr>
          </a:p>
          <a:p>
            <a:pPr lvl="2">
              <a:buChar char="◎"/>
            </a:pPr>
            <a:r>
              <a:rPr lang="vi-VN" sz="1400" b="1">
                <a:solidFill>
                  <a:srgbClr val="1F1F1F"/>
                </a:solidFill>
                <a:latin typeface="Roboto Slab"/>
                <a:ea typeface="Roboto Slab"/>
                <a:cs typeface="Roboto Slab"/>
              </a:rPr>
              <a:t>Kích thước: </a:t>
            </a:r>
            <a:r>
              <a:rPr lang="vi-VN" sz="1400">
                <a:solidFill>
                  <a:srgbClr val="1F1F1F"/>
                </a:solidFill>
                <a:latin typeface="Roboto Slab"/>
                <a:ea typeface="Roboto Slab"/>
                <a:cs typeface="Roboto Slab"/>
              </a:rPr>
              <a:t>25.000 bản nhạc chỉ nhạc cụ</a:t>
            </a:r>
            <a:endParaRPr lang="vi-VN" sz="1400">
              <a:latin typeface="Roboto Slab"/>
              <a:ea typeface="Roboto Slab"/>
              <a:cs typeface="Roboto Slab"/>
            </a:endParaRPr>
          </a:p>
          <a:p>
            <a:pPr lvl="2">
              <a:buChar char="◎"/>
            </a:pPr>
            <a:r>
              <a:rPr lang="vi-VN" sz="1400" b="1">
                <a:solidFill>
                  <a:srgbClr val="1F1F1F"/>
                </a:solidFill>
                <a:latin typeface="Roboto Slab"/>
                <a:ea typeface="Roboto Slab"/>
                <a:cs typeface="Roboto Slab"/>
              </a:rPr>
              <a:t>Mô tả: </a:t>
            </a:r>
            <a:r>
              <a:rPr lang="vi-VN" sz="1400">
                <a:solidFill>
                  <a:srgbClr val="1F1F1F"/>
                </a:solidFill>
                <a:latin typeface="Roboto Slab"/>
                <a:ea typeface="Roboto Slab"/>
                <a:cs typeface="Roboto Slab"/>
              </a:rPr>
              <a:t>Nhạc được lấy </a:t>
            </a:r>
            <a:r>
              <a:rPr lang="vi-VN" sz="1400" err="1">
                <a:solidFill>
                  <a:srgbClr val="1F1F1F"/>
                </a:solidFill>
                <a:latin typeface="Roboto Slab"/>
                <a:ea typeface="Roboto Slab"/>
                <a:cs typeface="Roboto Slab"/>
              </a:rPr>
              <a:t>sample</a:t>
            </a:r>
            <a:r>
              <a:rPr lang="vi-VN" sz="1400">
                <a:solidFill>
                  <a:srgbClr val="1F1F1F"/>
                </a:solidFill>
                <a:latin typeface="Roboto Slab"/>
                <a:ea typeface="Roboto Slab"/>
                <a:cs typeface="Roboto Slab"/>
              </a:rPr>
              <a:t> ở 32 </a:t>
            </a:r>
            <a:r>
              <a:rPr lang="vi-VN" sz="1400" err="1">
                <a:solidFill>
                  <a:srgbClr val="1F1F1F"/>
                </a:solidFill>
                <a:latin typeface="Roboto Slab"/>
                <a:ea typeface="Roboto Slab"/>
                <a:cs typeface="Roboto Slab"/>
              </a:rPr>
              <a:t>kHz</a:t>
            </a:r>
            <a:endParaRPr lang="vi-VN" sz="1400">
              <a:latin typeface="Roboto Slab"/>
              <a:ea typeface="Roboto Slab"/>
              <a:cs typeface="Roboto Slab"/>
            </a:endParaRPr>
          </a:p>
          <a:p>
            <a:pPr lvl="1"/>
            <a:r>
              <a:rPr lang="vi-VN" sz="1400" b="1">
                <a:solidFill>
                  <a:srgbClr val="1F1F1F"/>
                </a:solidFill>
                <a:latin typeface="Roboto Slab"/>
                <a:ea typeface="Roboto Slab"/>
                <a:cs typeface="Roboto Slab"/>
              </a:rPr>
              <a:t>Dữ liệu âm nhạc Pond5:</a:t>
            </a:r>
            <a:endParaRPr lang="vi-VN" sz="1400" b="1">
              <a:latin typeface="Roboto Slab"/>
              <a:ea typeface="Roboto Slab"/>
              <a:cs typeface="Roboto Slab"/>
            </a:endParaRPr>
          </a:p>
          <a:p>
            <a:pPr lvl="2">
              <a:buChar char="◎"/>
            </a:pPr>
            <a:r>
              <a:rPr lang="vi-VN" sz="1400" b="1">
                <a:solidFill>
                  <a:srgbClr val="1F1F1F"/>
                </a:solidFill>
                <a:latin typeface="Roboto Slab"/>
                <a:ea typeface="Roboto Slab"/>
                <a:cs typeface="Roboto Slab"/>
              </a:rPr>
              <a:t>Kích thước: </a:t>
            </a:r>
            <a:r>
              <a:rPr lang="vi-VN" sz="1400">
                <a:solidFill>
                  <a:srgbClr val="1F1F1F"/>
                </a:solidFill>
                <a:latin typeface="Roboto Slab"/>
                <a:ea typeface="Roboto Slab"/>
                <a:cs typeface="Roboto Slab"/>
              </a:rPr>
              <a:t>365.000 bản nhạc chỉ nhạc cụ</a:t>
            </a:r>
            <a:endParaRPr lang="vi-VN" sz="1400">
              <a:latin typeface="Roboto Slab"/>
              <a:ea typeface="Roboto Slab"/>
              <a:cs typeface="Roboto Slab"/>
            </a:endParaRPr>
          </a:p>
          <a:p>
            <a:pPr lvl="2">
              <a:buChar char="◎"/>
            </a:pPr>
            <a:r>
              <a:rPr lang="vi-VN" sz="1400" b="1">
                <a:solidFill>
                  <a:srgbClr val="1F1F1F"/>
                </a:solidFill>
                <a:latin typeface="Roboto Slab"/>
                <a:ea typeface="Roboto Slab"/>
                <a:cs typeface="Roboto Slab"/>
              </a:rPr>
              <a:t>Mô tả: </a:t>
            </a:r>
            <a:r>
              <a:rPr lang="vi-VN" sz="1400">
                <a:solidFill>
                  <a:srgbClr val="1F1F1F"/>
                </a:solidFill>
                <a:latin typeface="Roboto Slab"/>
                <a:ea typeface="Roboto Slab"/>
                <a:cs typeface="Roboto Slab"/>
              </a:rPr>
              <a:t>Nhạc được lấy </a:t>
            </a:r>
            <a:r>
              <a:rPr lang="vi-VN" sz="1400" err="1">
                <a:solidFill>
                  <a:srgbClr val="1F1F1F"/>
                </a:solidFill>
                <a:latin typeface="Roboto Slab"/>
                <a:ea typeface="Roboto Slab"/>
                <a:cs typeface="Roboto Slab"/>
              </a:rPr>
              <a:t>sample</a:t>
            </a:r>
            <a:r>
              <a:rPr lang="vi-VN" sz="1400">
                <a:solidFill>
                  <a:srgbClr val="1F1F1F"/>
                </a:solidFill>
                <a:latin typeface="Roboto Slab"/>
                <a:ea typeface="Roboto Slab"/>
                <a:cs typeface="Roboto Slab"/>
              </a:rPr>
              <a:t> ở 32 </a:t>
            </a:r>
            <a:r>
              <a:rPr lang="vi-VN" sz="1400" err="1">
                <a:solidFill>
                  <a:srgbClr val="1F1F1F"/>
                </a:solidFill>
                <a:latin typeface="Roboto Slab"/>
                <a:ea typeface="Roboto Slab"/>
                <a:cs typeface="Roboto Slab"/>
              </a:rPr>
              <a:t>kHz</a:t>
            </a:r>
            <a:endParaRPr lang="en-US" sz="1400">
              <a:solidFill>
                <a:srgbClr val="1F1F1F"/>
              </a:solidFill>
              <a:latin typeface="Roboto Slab"/>
              <a:ea typeface="Roboto Slab"/>
              <a:cs typeface="Roboto Slab"/>
            </a:endParaRPr>
          </a:p>
          <a:p>
            <a:pPr marL="76200" indent="0">
              <a:lnSpc>
                <a:spcPct val="150000"/>
              </a:lnSpc>
              <a:buNone/>
            </a:pPr>
            <a:r>
              <a:rPr lang="en-US" sz="1400" b="1" err="1">
                <a:solidFill>
                  <a:srgbClr val="1F1F1F"/>
                </a:solidFill>
                <a:latin typeface="Roboto Slab"/>
                <a:ea typeface="Roboto Slab"/>
                <a:cs typeface="Roboto Slab"/>
              </a:rPr>
              <a:t>Dữ</a:t>
            </a:r>
            <a:r>
              <a:rPr lang="en-US" sz="1400" b="1">
                <a:solidFill>
                  <a:srgbClr val="1F1F1F"/>
                </a:solidFill>
                <a:latin typeface="Roboto Slab"/>
                <a:ea typeface="Roboto Slab"/>
                <a:cs typeface="Roboto Slab"/>
              </a:rPr>
              <a:t> </a:t>
            </a:r>
            <a:r>
              <a:rPr lang="en-US" sz="1400" b="1" err="1">
                <a:solidFill>
                  <a:srgbClr val="1F1F1F"/>
                </a:solidFill>
                <a:latin typeface="Roboto Slab"/>
                <a:ea typeface="Roboto Slab"/>
                <a:cs typeface="Roboto Slab"/>
              </a:rPr>
              <a:t>liệu</a:t>
            </a:r>
            <a:r>
              <a:rPr lang="en-US" sz="1400" b="1">
                <a:solidFill>
                  <a:srgbClr val="1F1F1F"/>
                </a:solidFill>
                <a:latin typeface="Roboto Slab"/>
                <a:ea typeface="Roboto Slab"/>
                <a:cs typeface="Roboto Slab"/>
              </a:rPr>
              <a:t> </a:t>
            </a:r>
            <a:r>
              <a:rPr lang="en-US" sz="1400" b="1" err="1">
                <a:solidFill>
                  <a:srgbClr val="1F1F1F"/>
                </a:solidFill>
                <a:latin typeface="Roboto Slab"/>
                <a:ea typeface="Roboto Slab"/>
                <a:cs typeface="Roboto Slab"/>
              </a:rPr>
              <a:t>đánh</a:t>
            </a:r>
            <a:r>
              <a:rPr lang="en-US" sz="1400" b="1">
                <a:solidFill>
                  <a:srgbClr val="1F1F1F"/>
                </a:solidFill>
                <a:latin typeface="Roboto Slab"/>
                <a:ea typeface="Roboto Slab"/>
                <a:cs typeface="Roboto Slab"/>
              </a:rPr>
              <a:t> </a:t>
            </a:r>
            <a:r>
              <a:rPr lang="en-US" sz="1400" b="1" err="1">
                <a:solidFill>
                  <a:srgbClr val="1F1F1F"/>
                </a:solidFill>
                <a:latin typeface="Roboto Slab"/>
                <a:ea typeface="Roboto Slab"/>
                <a:cs typeface="Roboto Slab"/>
              </a:rPr>
              <a:t>giá</a:t>
            </a:r>
            <a:r>
              <a:rPr lang="en-US" sz="1400" b="1">
                <a:solidFill>
                  <a:srgbClr val="1F1F1F"/>
                </a:solidFill>
                <a:latin typeface="Roboto Slab"/>
                <a:ea typeface="Roboto Slab"/>
                <a:cs typeface="Roboto Slab"/>
              </a:rPr>
              <a:t>:</a:t>
            </a:r>
            <a:r>
              <a:rPr lang="en-US" sz="1400">
                <a:latin typeface="Roboto Slab"/>
                <a:ea typeface="Roboto Slab"/>
                <a:cs typeface="Roboto Slab"/>
              </a:rPr>
              <a:t> </a:t>
            </a:r>
            <a:r>
              <a:rPr lang="en-US" sz="1400" err="1">
                <a:latin typeface="Roboto Slab"/>
                <a:ea typeface="Roboto Slab"/>
                <a:cs typeface="Roboto Slab"/>
              </a:rPr>
              <a:t>lấy</a:t>
            </a:r>
            <a:r>
              <a:rPr lang="en-US" sz="1400">
                <a:latin typeface="Roboto Slab"/>
                <a:ea typeface="Roboto Slab"/>
                <a:cs typeface="Roboto Slab"/>
              </a:rPr>
              <a:t> </a:t>
            </a:r>
            <a:r>
              <a:rPr lang="en-US" sz="1400" err="1">
                <a:latin typeface="Roboto Slab"/>
                <a:ea typeface="Roboto Slab"/>
                <a:cs typeface="Roboto Slab"/>
              </a:rPr>
              <a:t>từ</a:t>
            </a:r>
            <a:r>
              <a:rPr lang="en-US" sz="1400">
                <a:latin typeface="Roboto Slab"/>
                <a:ea typeface="Roboto Slab"/>
                <a:cs typeface="Roboto Slab"/>
              </a:rPr>
              <a:t> </a:t>
            </a:r>
            <a:r>
              <a:rPr lang="en-US" sz="1400" b="1" err="1">
                <a:solidFill>
                  <a:srgbClr val="1F1F1F"/>
                </a:solidFill>
                <a:latin typeface="Roboto Slab"/>
                <a:ea typeface="Roboto Slab"/>
                <a:cs typeface="Roboto Slab"/>
              </a:rPr>
              <a:t>MusicCaps</a:t>
            </a:r>
            <a:endParaRPr lang="en-US" sz="1400" b="1">
              <a:solidFill>
                <a:srgbClr val="1F1F1F"/>
              </a:solidFill>
              <a:latin typeface="Roboto Slab"/>
              <a:ea typeface="Roboto Slab"/>
              <a:cs typeface="Roboto Slab"/>
            </a:endParaRPr>
          </a:p>
          <a:p>
            <a:pPr marL="171450" lvl="1" indent="-171450">
              <a:lnSpc>
                <a:spcPct val="150000"/>
              </a:lnSpc>
              <a:buFont typeface="Arial"/>
              <a:buChar char="•"/>
            </a:pPr>
            <a:r>
              <a:rPr lang="en-US" sz="1400" b="1" err="1">
                <a:solidFill>
                  <a:srgbClr val="1F1F1F"/>
                </a:solidFill>
                <a:latin typeface="Roboto Slab"/>
                <a:ea typeface="Roboto Slab"/>
                <a:cs typeface="Roboto Slab"/>
              </a:rPr>
              <a:t>Kích</a:t>
            </a:r>
            <a:r>
              <a:rPr lang="en-US" sz="1400" b="1">
                <a:solidFill>
                  <a:srgbClr val="1F1F1F"/>
                </a:solidFill>
                <a:latin typeface="Roboto Slab"/>
                <a:ea typeface="Roboto Slab"/>
                <a:cs typeface="Roboto Slab"/>
              </a:rPr>
              <a:t> </a:t>
            </a:r>
            <a:r>
              <a:rPr lang="en-US" sz="1400" b="1" err="1">
                <a:solidFill>
                  <a:srgbClr val="1F1F1F"/>
                </a:solidFill>
                <a:latin typeface="Roboto Slab"/>
                <a:ea typeface="Roboto Slab"/>
                <a:cs typeface="Roboto Slab"/>
              </a:rPr>
              <a:t>thước</a:t>
            </a:r>
            <a:r>
              <a:rPr lang="en-US" sz="1400" b="1">
                <a:solidFill>
                  <a:srgbClr val="1F1F1F"/>
                </a:solidFill>
                <a:latin typeface="Roboto Slab"/>
                <a:ea typeface="Roboto Slab"/>
                <a:cs typeface="Roboto Slab"/>
              </a:rPr>
              <a:t>:</a:t>
            </a:r>
            <a:r>
              <a:rPr lang="en-US" sz="1400">
                <a:solidFill>
                  <a:srgbClr val="1F1F1F"/>
                </a:solidFill>
                <a:latin typeface="Roboto Slab"/>
                <a:ea typeface="Roboto Slab"/>
                <a:cs typeface="Roboto Slab"/>
              </a:rPr>
              <a:t> 5.500 </a:t>
            </a:r>
            <a:r>
              <a:rPr lang="en-US" sz="1400" err="1">
                <a:solidFill>
                  <a:srgbClr val="1F1F1F"/>
                </a:solidFill>
                <a:latin typeface="Roboto Slab"/>
                <a:ea typeface="Roboto Slab"/>
                <a:cs typeface="Roboto Slab"/>
              </a:rPr>
              <a:t>mẫu</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nhạc</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mỗi</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mẫu</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dài</a:t>
            </a:r>
            <a:r>
              <a:rPr lang="en-US" sz="1400">
                <a:solidFill>
                  <a:srgbClr val="1F1F1F"/>
                </a:solidFill>
                <a:latin typeface="Roboto Slab"/>
                <a:ea typeface="Roboto Slab"/>
                <a:cs typeface="Roboto Slab"/>
              </a:rPr>
              <a:t> 10 </a:t>
            </a:r>
            <a:r>
              <a:rPr lang="en-US" sz="1400" err="1">
                <a:solidFill>
                  <a:srgbClr val="1F1F1F"/>
                </a:solidFill>
                <a:latin typeface="Roboto Slab"/>
                <a:ea typeface="Roboto Slab"/>
                <a:cs typeface="Roboto Slab"/>
              </a:rPr>
              <a:t>giây</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được</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chuẩn</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bị</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bởi</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các</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nhạc</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sĩ</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chuyên</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nghiệp</a:t>
            </a:r>
            <a:endParaRPr lang="en-US" sz="1400">
              <a:solidFill>
                <a:srgbClr val="1F1F1F"/>
              </a:solidFill>
              <a:latin typeface="Roboto Slab"/>
              <a:ea typeface="Roboto Slab"/>
              <a:cs typeface="Roboto Slab"/>
            </a:endParaRPr>
          </a:p>
          <a:p>
            <a:pPr marL="171450" indent="-171450">
              <a:lnSpc>
                <a:spcPct val="150000"/>
              </a:lnSpc>
              <a:buFont typeface="Arial"/>
              <a:buChar char="•"/>
            </a:pPr>
            <a:r>
              <a:rPr lang="en-US" sz="1400">
                <a:solidFill>
                  <a:srgbClr val="1F1F1F"/>
                </a:solidFill>
                <a:latin typeface="Roboto Slab"/>
                <a:ea typeface="Roboto Slab"/>
                <a:cs typeface="Roboto Slab"/>
              </a:rPr>
              <a:t>Trong </a:t>
            </a:r>
            <a:r>
              <a:rPr lang="en-US" sz="1400" err="1">
                <a:solidFill>
                  <a:srgbClr val="1F1F1F"/>
                </a:solidFill>
                <a:latin typeface="Roboto Slab"/>
                <a:ea typeface="Roboto Slab"/>
                <a:cs typeface="Roboto Slab"/>
              </a:rPr>
              <a:t>đó</a:t>
            </a:r>
            <a:r>
              <a:rPr lang="en-US" sz="1400" b="1">
                <a:solidFill>
                  <a:srgbClr val="1F1F1F"/>
                </a:solidFill>
                <a:latin typeface="Roboto Slab"/>
                <a:ea typeface="Roboto Slab"/>
                <a:cs typeface="Roboto Slab"/>
              </a:rPr>
              <a:t> </a:t>
            </a:r>
            <a:r>
              <a:rPr lang="en-US" sz="1400">
                <a:solidFill>
                  <a:srgbClr val="1F1F1F"/>
                </a:solidFill>
                <a:latin typeface="Roboto Slab"/>
                <a:ea typeface="Roboto Slab"/>
                <a:cs typeface="Roboto Slab"/>
              </a:rPr>
              <a:t>1000/5500 </a:t>
            </a:r>
            <a:r>
              <a:rPr lang="en-US" sz="1400" b="1" err="1">
                <a:solidFill>
                  <a:srgbClr val="1F1F1F"/>
                </a:solidFill>
                <a:latin typeface="Roboto Slab"/>
                <a:ea typeface="Roboto Slab"/>
                <a:cs typeface="Roboto Slab"/>
              </a:rPr>
              <a:t>mẫu</a:t>
            </a:r>
            <a:r>
              <a:rPr lang="en-US" sz="1400" b="1">
                <a:solidFill>
                  <a:srgbClr val="1F1F1F"/>
                </a:solidFill>
                <a:latin typeface="Roboto Slab"/>
                <a:ea typeface="Roboto Slab"/>
                <a:cs typeface="Roboto Slab"/>
              </a:rPr>
              <a:t> </a:t>
            </a:r>
            <a:r>
              <a:rPr lang="en-US" sz="1400" b="1" err="1">
                <a:solidFill>
                  <a:srgbClr val="1F1F1F"/>
                </a:solidFill>
                <a:latin typeface="Roboto Slab"/>
                <a:ea typeface="Roboto Slab"/>
                <a:cs typeface="Roboto Slab"/>
              </a:rPr>
              <a:t>được</a:t>
            </a:r>
            <a:r>
              <a:rPr lang="en-US" sz="1400" b="1">
                <a:solidFill>
                  <a:srgbClr val="1F1F1F"/>
                </a:solidFill>
                <a:latin typeface="Roboto Slab"/>
                <a:ea typeface="Roboto Slab"/>
                <a:cs typeface="Roboto Slab"/>
              </a:rPr>
              <a:t> </a:t>
            </a:r>
            <a:r>
              <a:rPr lang="en-US" sz="1400" b="1" err="1">
                <a:solidFill>
                  <a:srgbClr val="1F1F1F"/>
                </a:solidFill>
                <a:latin typeface="Roboto Slab"/>
                <a:ea typeface="Roboto Slab"/>
                <a:cs typeface="Roboto Slab"/>
              </a:rPr>
              <a:t>cân</a:t>
            </a:r>
            <a:r>
              <a:rPr lang="en-US" sz="1400" b="1">
                <a:solidFill>
                  <a:srgbClr val="1F1F1F"/>
                </a:solidFill>
                <a:latin typeface="Roboto Slab"/>
                <a:ea typeface="Roboto Slab"/>
                <a:cs typeface="Roboto Slab"/>
              </a:rPr>
              <a:t> </a:t>
            </a:r>
            <a:r>
              <a:rPr lang="en-US" sz="1400" b="1" err="1">
                <a:solidFill>
                  <a:srgbClr val="1F1F1F"/>
                </a:solidFill>
                <a:latin typeface="Roboto Slab"/>
                <a:ea typeface="Roboto Slab"/>
                <a:cs typeface="Roboto Slab"/>
              </a:rPr>
              <a:t>bằng</a:t>
            </a:r>
            <a:r>
              <a:rPr lang="en-US" sz="1400" b="1">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cho</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toàn</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bộ</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thể</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loại</a:t>
            </a:r>
            <a:r>
              <a:rPr lang="en-US" sz="1400">
                <a:solidFill>
                  <a:srgbClr val="1F1F1F"/>
                </a:solidFill>
                <a:latin typeface="Roboto Slab"/>
                <a:ea typeface="Roboto Slab"/>
                <a:cs typeface="Roboto Slab"/>
              </a:rPr>
              <a:t> </a:t>
            </a:r>
            <a:r>
              <a:rPr lang="en-US" sz="1400" err="1">
                <a:solidFill>
                  <a:srgbClr val="1F1F1F"/>
                </a:solidFill>
                <a:latin typeface="Roboto Slab"/>
                <a:ea typeface="Roboto Slab"/>
                <a:cs typeface="Roboto Slab"/>
              </a:rPr>
              <a:t>nhạc</a:t>
            </a:r>
            <a:r>
              <a:rPr lang="en-US" sz="1400">
                <a:solidFill>
                  <a:srgbClr val="1F1F1F"/>
                </a:solidFill>
                <a:latin typeface="Roboto Slab"/>
                <a:ea typeface="Roboto Slab"/>
                <a:cs typeface="Roboto Slab"/>
              </a:rPr>
              <a:t>.</a:t>
            </a:r>
          </a:p>
          <a:p>
            <a:pPr marL="990600" lvl="2" indent="0">
              <a:buNone/>
            </a:pPr>
            <a:endParaRPr lang="vi-VN" sz="1400">
              <a:latin typeface="Roboto Slab" pitchFamily="2" charset="0"/>
              <a:ea typeface="Roboto Slab" pitchFamily="2" charset="0"/>
              <a:cs typeface="Roboto Slab" pitchFamily="2" charset="0"/>
            </a:endParaRPr>
          </a:p>
          <a:p>
            <a:endParaRPr lang="vi-VN" sz="1800"/>
          </a:p>
        </p:txBody>
      </p:sp>
    </p:spTree>
    <p:extLst>
      <p:ext uri="{BB962C8B-B14F-4D97-AF65-F5344CB8AC3E}">
        <p14:creationId xmlns:p14="http://schemas.microsoft.com/office/powerpoint/2010/main" val="219702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Title 1">
            <a:extLst>
              <a:ext uri="{FF2B5EF4-FFF2-40B4-BE49-F238E27FC236}">
                <a16:creationId xmlns:a16="http://schemas.microsoft.com/office/drawing/2014/main" id="{89938F40-7E79-FF1A-A890-EC109AB68313}"/>
              </a:ext>
            </a:extLst>
          </p:cNvPr>
          <p:cNvSpPr>
            <a:spLocks noGrp="1"/>
          </p:cNvSpPr>
          <p:nvPr>
            <p:ph type="title"/>
          </p:nvPr>
        </p:nvSpPr>
        <p:spPr>
          <a:xfrm>
            <a:off x="1202462" y="58578"/>
            <a:ext cx="7571700" cy="702600"/>
          </a:xfrm>
        </p:spPr>
        <p:txBody>
          <a:bodyPr/>
          <a:lstStyle/>
          <a:p>
            <a:r>
              <a:rPr lang="vi-VN">
                <a:solidFill>
                  <a:schemeClr val="accent1">
                    <a:lumMod val="75000"/>
                  </a:schemeClr>
                </a:solidFill>
              </a:rPr>
              <a:t>THANG ĐỘ ĐO</a:t>
            </a:r>
          </a:p>
        </p:txBody>
      </p:sp>
      <p:sp>
        <p:nvSpPr>
          <p:cNvPr id="3" name="Text Placeholder 2">
            <a:extLst>
              <a:ext uri="{FF2B5EF4-FFF2-40B4-BE49-F238E27FC236}">
                <a16:creationId xmlns:a16="http://schemas.microsoft.com/office/drawing/2014/main" id="{1988D519-E867-2EB6-60B4-CE14DB788A66}"/>
              </a:ext>
            </a:extLst>
          </p:cNvPr>
          <p:cNvSpPr>
            <a:spLocks noGrp="1"/>
          </p:cNvSpPr>
          <p:nvPr>
            <p:ph type="body" idx="1"/>
          </p:nvPr>
        </p:nvSpPr>
        <p:spPr>
          <a:xfrm>
            <a:off x="694258" y="1043516"/>
            <a:ext cx="7571700" cy="3400468"/>
          </a:xfrm>
        </p:spPr>
        <p:txBody>
          <a:bodyPr/>
          <a:lstStyle/>
          <a:p>
            <a:pPr marL="76200" indent="0">
              <a:buNone/>
            </a:pPr>
            <a:r>
              <a:rPr lang="en-US" sz="1400" b="1">
                <a:solidFill>
                  <a:srgbClr val="263238"/>
                </a:solidFill>
                <a:latin typeface="Roboto Slab"/>
                <a:ea typeface="Roboto Slab"/>
                <a:cs typeface="Roboto Slab"/>
              </a:rPr>
              <a:t>Fréchet Audio Distance (FAD) </a:t>
            </a:r>
            <a:endParaRPr lang="vi-VN" sz="1400" b="1"/>
          </a:p>
          <a:p>
            <a:pPr marL="247650" indent="-171450"/>
            <a:r>
              <a:rPr lang="vi-VN" sz="1400">
                <a:solidFill>
                  <a:srgbClr val="263238"/>
                </a:solidFill>
                <a:latin typeface="Roboto Slab"/>
                <a:ea typeface="Roboto Slab"/>
                <a:cs typeface="Roboto Slab"/>
              </a:rPr>
              <a:t>FAD đo lường sự tương đồng trong </a:t>
            </a:r>
            <a:r>
              <a:rPr lang="vi-VN" sz="1400" b="1">
                <a:solidFill>
                  <a:srgbClr val="263238"/>
                </a:solidFill>
                <a:latin typeface="Roboto Slab"/>
                <a:ea typeface="Roboto Slab"/>
                <a:cs typeface="Roboto Slab"/>
              </a:rPr>
              <a:t>phân phối </a:t>
            </a:r>
            <a:r>
              <a:rPr lang="vi-VN" sz="1400">
                <a:solidFill>
                  <a:srgbClr val="263238"/>
                </a:solidFill>
                <a:latin typeface="Roboto Slab"/>
                <a:ea typeface="Roboto Slab"/>
                <a:cs typeface="Roboto Slab"/>
              </a:rPr>
              <a:t>giữa âm thanh được tạo ra và âm thanh thực tế, </a:t>
            </a:r>
            <a:r>
              <a:rPr lang="vi-VN" sz="1400" b="1">
                <a:solidFill>
                  <a:srgbClr val="263238"/>
                </a:solidFill>
                <a:latin typeface="Roboto Slab"/>
                <a:ea typeface="Roboto Slab"/>
                <a:cs typeface="Roboto Slab"/>
              </a:rPr>
              <a:t>FAD càng thấp mô hình càng tốt. </a:t>
            </a:r>
            <a:endParaRPr lang="en-US" sz="1400" b="1"/>
          </a:p>
          <a:p>
            <a:pPr marL="76200" indent="0">
              <a:buNone/>
            </a:pPr>
            <a:r>
              <a:rPr lang="en-US" sz="1400" b="1" err="1">
                <a:solidFill>
                  <a:srgbClr val="263238"/>
                </a:solidFill>
                <a:latin typeface="Roboto Slab"/>
                <a:ea typeface="Roboto Slab"/>
                <a:cs typeface="Roboto Slab"/>
              </a:rPr>
              <a:t>Kullback-Leibler</a:t>
            </a:r>
            <a:r>
              <a:rPr lang="en-US" sz="1400" b="1">
                <a:solidFill>
                  <a:srgbClr val="263238"/>
                </a:solidFill>
                <a:latin typeface="Roboto Slab"/>
                <a:ea typeface="Roboto Slab"/>
                <a:cs typeface="Roboto Slab"/>
              </a:rPr>
              <a:t> Divergence (KL) </a:t>
            </a:r>
            <a:endParaRPr lang="en-US" sz="1400" b="1">
              <a:solidFill>
                <a:srgbClr val="263238"/>
              </a:solidFill>
            </a:endParaRPr>
          </a:p>
          <a:p>
            <a:pPr marL="247650" indent="-171450"/>
            <a:r>
              <a:rPr lang="en-US" sz="1400" err="1">
                <a:solidFill>
                  <a:srgbClr val="263238"/>
                </a:solidFill>
                <a:latin typeface="Roboto Slab"/>
                <a:ea typeface="Roboto Slab"/>
                <a:cs typeface="Roboto Slab"/>
              </a:rPr>
              <a:t>Đo</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mức</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độ</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lệch</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của</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phân</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phối</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âm</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thanh</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tạo</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ra</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đối</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với</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phân</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phối</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âm</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thanh</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thực</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tế</a:t>
            </a:r>
            <a:r>
              <a:rPr lang="en-US" sz="1400">
                <a:solidFill>
                  <a:srgbClr val="263238"/>
                </a:solidFill>
                <a:latin typeface="Roboto Slab"/>
                <a:ea typeface="Roboto Slab"/>
                <a:cs typeface="Roboto Slab"/>
              </a:rPr>
              <a:t>.</a:t>
            </a:r>
            <a:endParaRPr lang="en-US" sz="1400"/>
          </a:p>
          <a:p>
            <a:pPr marL="76200" indent="0">
              <a:buNone/>
            </a:pPr>
            <a:r>
              <a:rPr lang="en-US" sz="1400" b="1">
                <a:solidFill>
                  <a:srgbClr val="263238"/>
                </a:solidFill>
                <a:latin typeface="Roboto Slab"/>
                <a:ea typeface="Roboto Slab"/>
                <a:cs typeface="Roboto Slab"/>
              </a:rPr>
              <a:t>CLAP score (CLAP): </a:t>
            </a:r>
            <a:r>
              <a:rPr lang="en-US" sz="1400" err="1">
                <a:solidFill>
                  <a:srgbClr val="263238"/>
                </a:solidFill>
                <a:latin typeface="Roboto Slab"/>
                <a:ea typeface="Roboto Slab"/>
                <a:cs typeface="Roboto Slab"/>
              </a:rPr>
              <a:t>Là</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một</a:t>
            </a:r>
            <a:r>
              <a:rPr lang="en-US" sz="1400">
                <a:solidFill>
                  <a:srgbClr val="263238"/>
                </a:solidFill>
                <a:latin typeface="Roboto Slab"/>
                <a:ea typeface="Roboto Slab"/>
                <a:cs typeface="Roboto Slab"/>
              </a:rPr>
              <a:t> </a:t>
            </a:r>
            <a:r>
              <a:rPr lang="en-US" sz="1400" err="1">
                <a:solidFill>
                  <a:srgbClr val="263238"/>
                </a:solidFill>
                <a:latin typeface="Roboto Slab"/>
                <a:ea typeface="Roboto Slab"/>
                <a:cs typeface="Roboto Slab"/>
              </a:rPr>
              <a:t>m</a:t>
            </a:r>
            <a:r>
              <a:rPr lang="en-US" sz="1400" err="1">
                <a:latin typeface="Roboto Slab"/>
                <a:ea typeface="Roboto Slab"/>
                <a:cs typeface="Roboto Slab"/>
              </a:rPr>
              <a:t>ô</a:t>
            </a:r>
            <a:r>
              <a:rPr lang="en-US" sz="1400">
                <a:latin typeface="Roboto Slab"/>
                <a:ea typeface="Roboto Slab"/>
                <a:cs typeface="Roboto Slab"/>
              </a:rPr>
              <a:t> </a:t>
            </a:r>
            <a:r>
              <a:rPr lang="en-US" sz="1400" err="1">
                <a:latin typeface="Roboto Slab"/>
                <a:ea typeface="Roboto Slab"/>
                <a:cs typeface="Roboto Slab"/>
              </a:rPr>
              <a:t>hình</a:t>
            </a:r>
            <a:r>
              <a:rPr lang="en-US" sz="1400">
                <a:latin typeface="Roboto Slab"/>
                <a:ea typeface="Roboto Slab"/>
                <a:cs typeface="Roboto Slab"/>
              </a:rPr>
              <a:t> pretrained </a:t>
            </a:r>
            <a:endParaRPr lang="en-US" sz="1400" b="1"/>
          </a:p>
          <a:p>
            <a:pPr marL="76200" indent="0">
              <a:buNone/>
            </a:pPr>
            <a:r>
              <a:rPr lang="en-US" sz="1400" err="1">
                <a:latin typeface="Roboto Slab"/>
                <a:ea typeface="Roboto Slab"/>
                <a:cs typeface="Roboto Slab"/>
              </a:rPr>
              <a:t>Được</a:t>
            </a:r>
            <a:r>
              <a:rPr lang="en-US" sz="1400">
                <a:latin typeface="Roboto Slab"/>
                <a:ea typeface="Roboto Slab"/>
                <a:cs typeface="Roboto Slab"/>
              </a:rPr>
              <a:t> </a:t>
            </a:r>
            <a:r>
              <a:rPr lang="en-US" sz="1400" err="1">
                <a:latin typeface="Roboto Slab"/>
                <a:ea typeface="Roboto Slab"/>
                <a:cs typeface="Roboto Slab"/>
              </a:rPr>
              <a:t>dùng</a:t>
            </a:r>
            <a:r>
              <a:rPr lang="en-US" sz="1400">
                <a:latin typeface="Roboto Slab"/>
                <a:ea typeface="Roboto Slab"/>
                <a:cs typeface="Roboto Slab"/>
              </a:rPr>
              <a:t> </a:t>
            </a:r>
            <a:r>
              <a:rPr lang="en-US" sz="1400" err="1">
                <a:latin typeface="Roboto Slab"/>
                <a:ea typeface="Roboto Slab"/>
                <a:cs typeface="Roboto Slab"/>
              </a:rPr>
              <a:t>để</a:t>
            </a:r>
            <a:r>
              <a:rPr lang="en-US" sz="1400">
                <a:latin typeface="Roboto Slab"/>
                <a:ea typeface="Roboto Slab"/>
                <a:cs typeface="Roboto Slab"/>
              </a:rPr>
              <a:t> </a:t>
            </a:r>
            <a:r>
              <a:rPr lang="en-US" sz="1400" err="1">
                <a:latin typeface="Roboto Slab"/>
                <a:ea typeface="Roboto Slab"/>
                <a:cs typeface="Roboto Slab"/>
              </a:rPr>
              <a:t>trích</a:t>
            </a:r>
            <a:r>
              <a:rPr lang="en-US" sz="1400">
                <a:latin typeface="Roboto Slab"/>
                <a:ea typeface="Roboto Slab"/>
                <a:cs typeface="Roboto Slab"/>
              </a:rPr>
              <a:t> </a:t>
            </a:r>
            <a:r>
              <a:rPr lang="en-US" sz="1400" err="1">
                <a:latin typeface="Roboto Slab"/>
                <a:ea typeface="Roboto Slab"/>
                <a:cs typeface="Roboto Slab"/>
              </a:rPr>
              <a:t>xuất</a:t>
            </a:r>
            <a:r>
              <a:rPr lang="en-US" sz="1400">
                <a:latin typeface="Roboto Slab"/>
                <a:ea typeface="Roboto Slab"/>
                <a:cs typeface="Roboto Slab"/>
              </a:rPr>
              <a:t> </a:t>
            </a:r>
            <a:r>
              <a:rPr lang="en-US" sz="1400" err="1">
                <a:latin typeface="Roboto Slab"/>
                <a:ea typeface="Roboto Slab"/>
                <a:cs typeface="Roboto Slab"/>
              </a:rPr>
              <a:t>các</a:t>
            </a:r>
            <a:r>
              <a:rPr lang="en-US" sz="1400">
                <a:latin typeface="Roboto Slab"/>
                <a:ea typeface="Roboto Slab"/>
                <a:cs typeface="Roboto Slab"/>
              </a:rPr>
              <a:t> </a:t>
            </a:r>
            <a:r>
              <a:rPr lang="en-US" sz="1400" err="1">
                <a:latin typeface="Roboto Slab"/>
                <a:ea typeface="Roboto Slab"/>
                <a:cs typeface="Roboto Slab"/>
              </a:rPr>
              <a:t>đại</a:t>
            </a:r>
            <a:r>
              <a:rPr lang="en-US" sz="1400">
                <a:latin typeface="Roboto Slab"/>
                <a:ea typeface="Roboto Slab"/>
                <a:cs typeface="Roboto Slab"/>
              </a:rPr>
              <a:t> </a:t>
            </a:r>
            <a:r>
              <a:rPr lang="en-US" sz="1400" err="1">
                <a:latin typeface="Roboto Slab"/>
                <a:ea typeface="Roboto Slab"/>
                <a:cs typeface="Roboto Slab"/>
              </a:rPr>
              <a:t>diện</a:t>
            </a:r>
            <a:r>
              <a:rPr lang="en-US" sz="1400">
                <a:latin typeface="Roboto Slab"/>
                <a:ea typeface="Roboto Slab"/>
                <a:cs typeface="Roboto Slab"/>
              </a:rPr>
              <a:t> </a:t>
            </a:r>
            <a:r>
              <a:rPr lang="en-US" sz="1400" err="1">
                <a:latin typeface="Roboto Slab"/>
                <a:ea typeface="Roboto Slab"/>
                <a:cs typeface="Roboto Slab"/>
              </a:rPr>
              <a:t>trừu</a:t>
            </a:r>
            <a:r>
              <a:rPr lang="en-US" sz="1400">
                <a:latin typeface="Roboto Slab"/>
                <a:ea typeface="Roboto Slab"/>
                <a:cs typeface="Roboto Slab"/>
              </a:rPr>
              <a:t> </a:t>
            </a:r>
            <a:r>
              <a:rPr lang="en-US" sz="1400" err="1">
                <a:latin typeface="Roboto Slab"/>
                <a:ea typeface="Roboto Slab"/>
                <a:cs typeface="Roboto Slab"/>
              </a:rPr>
              <a:t>tượng</a:t>
            </a:r>
            <a:r>
              <a:rPr lang="en-US" sz="1400">
                <a:latin typeface="Roboto Slab"/>
                <a:ea typeface="Roboto Slab"/>
                <a:cs typeface="Roboto Slab"/>
              </a:rPr>
              <a:t> (latent representation) </a:t>
            </a:r>
            <a:r>
              <a:rPr lang="en-US" sz="1400" err="1">
                <a:latin typeface="Roboto Slab"/>
                <a:ea typeface="Roboto Slab"/>
                <a:cs typeface="Roboto Slab"/>
              </a:rPr>
              <a:t>của</a:t>
            </a:r>
            <a:r>
              <a:rPr lang="en-US" sz="1400">
                <a:latin typeface="Roboto Slab"/>
                <a:ea typeface="Roboto Slab"/>
                <a:cs typeface="Roboto Slab"/>
              </a:rPr>
              <a:t> Audio </a:t>
            </a:r>
            <a:r>
              <a:rPr lang="en-US" sz="1400" err="1">
                <a:latin typeface="Roboto Slab"/>
                <a:ea typeface="Roboto Slab"/>
                <a:cs typeface="Roboto Slab"/>
              </a:rPr>
              <a:t>và</a:t>
            </a:r>
            <a:r>
              <a:rPr lang="en-US" sz="1400">
                <a:latin typeface="Roboto Slab"/>
                <a:ea typeface="Roboto Slab"/>
                <a:cs typeface="Roboto Slab"/>
              </a:rPr>
              <a:t> Text, </a:t>
            </a:r>
            <a:r>
              <a:rPr lang="en-US" sz="1400" err="1">
                <a:latin typeface="Roboto Slab"/>
                <a:ea typeface="Roboto Slab"/>
                <a:cs typeface="Roboto Slab"/>
              </a:rPr>
              <a:t>từ</a:t>
            </a:r>
            <a:r>
              <a:rPr lang="en-US" sz="1400">
                <a:latin typeface="Roboto Slab"/>
                <a:ea typeface="Roboto Slab"/>
                <a:cs typeface="Roboto Slab"/>
              </a:rPr>
              <a:t> </a:t>
            </a:r>
            <a:r>
              <a:rPr lang="en-US" sz="1400" err="1">
                <a:latin typeface="Roboto Slab"/>
                <a:ea typeface="Roboto Slab"/>
                <a:cs typeface="Roboto Slab"/>
              </a:rPr>
              <a:t>đó</a:t>
            </a:r>
            <a:r>
              <a:rPr lang="en-US" sz="1400">
                <a:latin typeface="Roboto Slab"/>
                <a:ea typeface="Roboto Slab"/>
                <a:cs typeface="Roboto Slab"/>
              </a:rPr>
              <a:t> </a:t>
            </a:r>
            <a:r>
              <a:rPr lang="en-US" sz="1400" err="1">
                <a:latin typeface="Roboto Slab"/>
                <a:ea typeface="Roboto Slab"/>
                <a:cs typeface="Roboto Slab"/>
              </a:rPr>
              <a:t>tìm</a:t>
            </a:r>
            <a:r>
              <a:rPr lang="en-US" sz="1400">
                <a:latin typeface="Roboto Slab"/>
                <a:ea typeface="Roboto Slab"/>
                <a:cs typeface="Roboto Slab"/>
              </a:rPr>
              <a:t> </a:t>
            </a:r>
            <a:r>
              <a:rPr lang="en-US" sz="1400" err="1">
                <a:latin typeface="Roboto Slab"/>
                <a:ea typeface="Roboto Slab"/>
                <a:cs typeface="Roboto Slab"/>
              </a:rPr>
              <a:t>ra</a:t>
            </a:r>
            <a:r>
              <a:rPr lang="en-US" sz="1400">
                <a:latin typeface="Roboto Slab"/>
                <a:ea typeface="Roboto Slab"/>
                <a:cs typeface="Roboto Slab"/>
              </a:rPr>
              <a:t> </a:t>
            </a:r>
            <a:r>
              <a:rPr lang="en-US" sz="1400" err="1">
                <a:latin typeface="Roboto Slab"/>
                <a:ea typeface="Roboto Slab"/>
                <a:cs typeface="Roboto Slab"/>
              </a:rPr>
              <a:t>sự</a:t>
            </a:r>
            <a:r>
              <a:rPr lang="en-US" sz="1400">
                <a:latin typeface="Roboto Slab"/>
                <a:ea typeface="Roboto Slab"/>
                <a:cs typeface="Roboto Slab"/>
              </a:rPr>
              <a:t> </a:t>
            </a:r>
            <a:r>
              <a:rPr lang="en-US" sz="1400" err="1">
                <a:latin typeface="Roboto Slab"/>
                <a:ea typeface="Roboto Slab"/>
                <a:cs typeface="Roboto Slab"/>
              </a:rPr>
              <a:t>tương</a:t>
            </a:r>
            <a:r>
              <a:rPr lang="en-US" sz="1400">
                <a:latin typeface="Roboto Slab"/>
                <a:ea typeface="Roboto Slab"/>
                <a:cs typeface="Roboto Slab"/>
              </a:rPr>
              <a:t> </a:t>
            </a:r>
            <a:r>
              <a:rPr lang="en-US" sz="1400" err="1">
                <a:latin typeface="Roboto Slab"/>
                <a:ea typeface="Roboto Slab"/>
                <a:cs typeface="Roboto Slab"/>
              </a:rPr>
              <a:t>đồng</a:t>
            </a:r>
            <a:r>
              <a:rPr lang="en-US" sz="1400">
                <a:latin typeface="Roboto Slab"/>
                <a:ea typeface="Roboto Slab"/>
                <a:cs typeface="Roboto Slab"/>
              </a:rPr>
              <a:t> </a:t>
            </a:r>
            <a:r>
              <a:rPr lang="en-US" sz="1400" err="1">
                <a:latin typeface="Roboto Slab"/>
                <a:ea typeface="Roboto Slab"/>
                <a:cs typeface="Roboto Slab"/>
              </a:rPr>
              <a:t>giữa</a:t>
            </a:r>
            <a:r>
              <a:rPr lang="en-US" sz="1400">
                <a:latin typeface="Roboto Slab"/>
                <a:ea typeface="Roboto Slab"/>
                <a:cs typeface="Roboto Slab"/>
              </a:rPr>
              <a:t> </a:t>
            </a:r>
            <a:r>
              <a:rPr lang="en-US" sz="1400" err="1">
                <a:latin typeface="Roboto Slab"/>
                <a:ea typeface="Roboto Slab"/>
                <a:cs typeface="Roboto Slab"/>
              </a:rPr>
              <a:t>chúng</a:t>
            </a:r>
            <a:r>
              <a:rPr lang="en-US" sz="1400">
                <a:latin typeface="Roboto Slab"/>
                <a:ea typeface="Roboto Slab"/>
                <a:cs typeface="Roboto Slab"/>
              </a:rPr>
              <a:t>.</a:t>
            </a:r>
          </a:p>
          <a:p>
            <a:pPr marL="76200" indent="0">
              <a:buNone/>
            </a:pPr>
            <a:r>
              <a:rPr lang="en-US" sz="1400">
                <a:latin typeface="Roboto Slab"/>
                <a:ea typeface="Roboto Slab"/>
                <a:cs typeface="Roboto Slab"/>
              </a:rPr>
              <a:t>CLAP score </a:t>
            </a:r>
            <a:r>
              <a:rPr lang="en-US" sz="1400" err="1">
                <a:latin typeface="Roboto Slab"/>
                <a:ea typeface="Roboto Slab"/>
                <a:cs typeface="Roboto Slab"/>
              </a:rPr>
              <a:t>được</a:t>
            </a:r>
            <a:r>
              <a:rPr lang="en-US" sz="1400">
                <a:latin typeface="Roboto Slab"/>
                <a:ea typeface="Roboto Slab"/>
                <a:cs typeface="Roboto Slab"/>
              </a:rPr>
              <a:t> </a:t>
            </a:r>
            <a:r>
              <a:rPr lang="en-US" sz="1400" err="1">
                <a:latin typeface="Roboto Slab"/>
                <a:ea typeface="Roboto Slab"/>
                <a:cs typeface="Roboto Slab"/>
              </a:rPr>
              <a:t>sử</a:t>
            </a:r>
            <a:r>
              <a:rPr lang="en-US" sz="1400">
                <a:latin typeface="Roboto Slab"/>
                <a:ea typeface="Roboto Slab"/>
                <a:cs typeface="Roboto Slab"/>
              </a:rPr>
              <a:t> </a:t>
            </a:r>
            <a:r>
              <a:rPr lang="en-US" sz="1400" err="1">
                <a:latin typeface="Roboto Slab"/>
                <a:ea typeface="Roboto Slab"/>
                <a:cs typeface="Roboto Slab"/>
              </a:rPr>
              <a:t>dụng</a:t>
            </a:r>
            <a:r>
              <a:rPr lang="en-US" sz="1400">
                <a:latin typeface="Roboto Slab"/>
                <a:ea typeface="Roboto Slab"/>
                <a:cs typeface="Roboto Slab"/>
              </a:rPr>
              <a:t> </a:t>
            </a:r>
            <a:r>
              <a:rPr lang="en-US" sz="1400" err="1">
                <a:latin typeface="Roboto Slab"/>
                <a:ea typeface="Roboto Slab"/>
                <a:cs typeface="Roboto Slab"/>
              </a:rPr>
              <a:t>định</a:t>
            </a:r>
            <a:r>
              <a:rPr lang="en-US" sz="1400">
                <a:latin typeface="Roboto Slab"/>
                <a:ea typeface="Roboto Slab"/>
                <a:cs typeface="Roboto Slab"/>
              </a:rPr>
              <a:t> </a:t>
            </a:r>
            <a:r>
              <a:rPr lang="en-US" sz="1400" err="1">
                <a:latin typeface="Roboto Slab"/>
                <a:ea typeface="Roboto Slab"/>
                <a:cs typeface="Roboto Slab"/>
              </a:rPr>
              <a:t>lượng</a:t>
            </a:r>
            <a:r>
              <a:rPr lang="en-US" sz="1400">
                <a:latin typeface="Roboto Slab"/>
                <a:ea typeface="Roboto Slab"/>
                <a:cs typeface="Roboto Slab"/>
              </a:rPr>
              <a:t> </a:t>
            </a:r>
            <a:r>
              <a:rPr lang="en-US" sz="1400" err="1">
                <a:latin typeface="Roboto Slab"/>
                <a:ea typeface="Roboto Slab"/>
                <a:cs typeface="Roboto Slab"/>
              </a:rPr>
              <a:t>được</a:t>
            </a:r>
            <a:r>
              <a:rPr lang="en-US" sz="1400">
                <a:latin typeface="Roboto Slab"/>
                <a:ea typeface="Roboto Slab"/>
                <a:cs typeface="Roboto Slab"/>
              </a:rPr>
              <a:t> </a:t>
            </a:r>
            <a:r>
              <a:rPr lang="en-US" sz="1400" err="1">
                <a:latin typeface="Roboto Slab"/>
                <a:ea typeface="Roboto Slab"/>
                <a:cs typeface="Roboto Slab"/>
              </a:rPr>
              <a:t>sự</a:t>
            </a:r>
            <a:r>
              <a:rPr lang="en-US" sz="1400">
                <a:latin typeface="Roboto Slab"/>
                <a:ea typeface="Roboto Slab"/>
                <a:cs typeface="Roboto Slab"/>
              </a:rPr>
              <a:t> </a:t>
            </a:r>
            <a:r>
              <a:rPr lang="en-US" sz="1400" err="1">
                <a:latin typeface="Roboto Slab"/>
                <a:ea typeface="Roboto Slab"/>
                <a:cs typeface="Roboto Slab"/>
              </a:rPr>
              <a:t>liên</a:t>
            </a:r>
            <a:r>
              <a:rPr lang="en-US" sz="1400">
                <a:latin typeface="Roboto Slab"/>
                <a:ea typeface="Roboto Slab"/>
                <a:cs typeface="Roboto Slab"/>
              </a:rPr>
              <a:t> </a:t>
            </a:r>
            <a:r>
              <a:rPr lang="en-US" sz="1400" err="1">
                <a:latin typeface="Roboto Slab"/>
                <a:ea typeface="Roboto Slab"/>
                <a:cs typeface="Roboto Slab"/>
              </a:rPr>
              <a:t>kết</a:t>
            </a:r>
            <a:r>
              <a:rPr lang="en-US" sz="1400">
                <a:latin typeface="Roboto Slab"/>
                <a:ea typeface="Roboto Slab"/>
                <a:cs typeface="Roboto Slab"/>
              </a:rPr>
              <a:t> </a:t>
            </a:r>
            <a:r>
              <a:rPr lang="en-US" sz="1400" err="1">
                <a:latin typeface="Roboto Slab"/>
                <a:ea typeface="Roboto Slab"/>
                <a:cs typeface="Roboto Slab"/>
              </a:rPr>
              <a:t>của</a:t>
            </a:r>
            <a:r>
              <a:rPr lang="en-US" sz="1400">
                <a:latin typeface="Roboto Slab"/>
                <a:ea typeface="Roboto Slab"/>
                <a:cs typeface="Roboto Slab"/>
              </a:rPr>
              <a:t> </a:t>
            </a:r>
            <a:r>
              <a:rPr lang="en-US" sz="1400" err="1">
                <a:latin typeface="Roboto Slab"/>
                <a:ea typeface="Roboto Slab"/>
                <a:cs typeface="Roboto Slab"/>
              </a:rPr>
              <a:t>âm</a:t>
            </a:r>
            <a:r>
              <a:rPr lang="en-US" sz="1400">
                <a:latin typeface="Roboto Slab"/>
                <a:ea typeface="Roboto Slab"/>
                <a:cs typeface="Roboto Slab"/>
              </a:rPr>
              <a:t> </a:t>
            </a:r>
            <a:r>
              <a:rPr lang="en-US" sz="1400" err="1">
                <a:latin typeface="Roboto Slab"/>
                <a:ea typeface="Roboto Slab"/>
                <a:cs typeface="Roboto Slab"/>
              </a:rPr>
              <a:t>thanh</a:t>
            </a:r>
            <a:r>
              <a:rPr lang="en-US" sz="1400">
                <a:latin typeface="Roboto Slab"/>
                <a:ea typeface="Roboto Slab"/>
                <a:cs typeface="Roboto Slab"/>
              </a:rPr>
              <a:t> - </a:t>
            </a:r>
            <a:r>
              <a:rPr lang="en-US" sz="1400" err="1">
                <a:latin typeface="Roboto Slab"/>
                <a:ea typeface="Roboto Slab"/>
                <a:cs typeface="Roboto Slab"/>
              </a:rPr>
              <a:t>văn</a:t>
            </a:r>
            <a:r>
              <a:rPr lang="en-US" sz="1400">
                <a:latin typeface="Roboto Slab"/>
                <a:ea typeface="Roboto Slab"/>
                <a:cs typeface="Roboto Slab"/>
              </a:rPr>
              <a:t> </a:t>
            </a:r>
            <a:r>
              <a:rPr lang="en-US" sz="1400" err="1">
                <a:latin typeface="Roboto Slab"/>
                <a:ea typeface="Roboto Slab"/>
                <a:cs typeface="Roboto Slab"/>
              </a:rPr>
              <a:t>bản</a:t>
            </a:r>
            <a:r>
              <a:rPr lang="en-US" sz="1400">
                <a:latin typeface="Roboto Slab"/>
                <a:ea typeface="Roboto Slab"/>
                <a:cs typeface="Roboto Slab"/>
              </a:rPr>
              <a:t>. </a:t>
            </a:r>
            <a:br>
              <a:rPr lang="en-US" sz="1400">
                <a:latin typeface="Roboto Slab"/>
                <a:ea typeface="Roboto Slab"/>
                <a:cs typeface="Roboto Slab"/>
              </a:rPr>
            </a:br>
            <a:r>
              <a:rPr lang="en-US" sz="1400">
                <a:latin typeface="Roboto Slab"/>
                <a:ea typeface="Roboto Slab"/>
                <a:cs typeface="Roboto Slab"/>
              </a:rPr>
              <a:t>So </a:t>
            </a:r>
            <a:r>
              <a:rPr lang="en-US" sz="1400" err="1">
                <a:latin typeface="Roboto Slab"/>
                <a:ea typeface="Roboto Slab"/>
                <a:cs typeface="Roboto Slab"/>
              </a:rPr>
              <a:t>sánh</a:t>
            </a:r>
            <a:r>
              <a:rPr lang="en-US" sz="1400">
                <a:latin typeface="Roboto Slab"/>
                <a:ea typeface="Roboto Slab"/>
                <a:cs typeface="Roboto Slab"/>
              </a:rPr>
              <a:t> </a:t>
            </a:r>
            <a:r>
              <a:rPr lang="en-US" sz="1400" err="1">
                <a:latin typeface="Roboto Slab"/>
                <a:ea typeface="Roboto Slab"/>
                <a:cs typeface="Roboto Slab"/>
              </a:rPr>
              <a:t>giữa</a:t>
            </a:r>
            <a:r>
              <a:rPr lang="en-US" sz="1400">
                <a:latin typeface="Roboto Slab"/>
                <a:ea typeface="Roboto Slab"/>
                <a:cs typeface="Roboto Slab"/>
              </a:rPr>
              <a:t> </a:t>
            </a:r>
            <a:r>
              <a:rPr lang="en-US" sz="1400" b="1" err="1">
                <a:latin typeface="Roboto Slab"/>
                <a:ea typeface="Roboto Slab"/>
                <a:cs typeface="Roboto Slab"/>
              </a:rPr>
              <a:t>mô</a:t>
            </a:r>
            <a:r>
              <a:rPr lang="en-US" sz="1400" b="1">
                <a:latin typeface="Roboto Slab"/>
                <a:ea typeface="Roboto Slab"/>
                <a:cs typeface="Roboto Slab"/>
              </a:rPr>
              <a:t> </a:t>
            </a:r>
            <a:r>
              <a:rPr lang="en-US" sz="1400" b="1" err="1">
                <a:latin typeface="Roboto Slab"/>
                <a:ea typeface="Roboto Slab"/>
                <a:cs typeface="Roboto Slab"/>
              </a:rPr>
              <a:t>tả</a:t>
            </a:r>
            <a:r>
              <a:rPr lang="en-US" sz="1400" b="1">
                <a:latin typeface="Roboto Slab"/>
                <a:ea typeface="Roboto Slab"/>
                <a:cs typeface="Roboto Slab"/>
              </a:rPr>
              <a:t> </a:t>
            </a:r>
            <a:r>
              <a:rPr lang="en-US" sz="1400" b="1" err="1">
                <a:latin typeface="Roboto Slab"/>
                <a:ea typeface="Roboto Slab"/>
                <a:cs typeface="Roboto Slab"/>
              </a:rPr>
              <a:t>đầu</a:t>
            </a:r>
            <a:r>
              <a:rPr lang="en-US" sz="1400" b="1">
                <a:latin typeface="Roboto Slab"/>
                <a:ea typeface="Roboto Slab"/>
                <a:cs typeface="Roboto Slab"/>
              </a:rPr>
              <a:t> </a:t>
            </a:r>
            <a:r>
              <a:rPr lang="en-US" sz="1400" b="1" err="1">
                <a:latin typeface="Roboto Slab"/>
                <a:ea typeface="Roboto Slab"/>
                <a:cs typeface="Roboto Slab"/>
              </a:rPr>
              <a:t>vào</a:t>
            </a:r>
            <a:r>
              <a:rPr lang="en-US" sz="1400" b="1">
                <a:latin typeface="Roboto Slab"/>
                <a:ea typeface="Roboto Slab"/>
                <a:cs typeface="Roboto Slab"/>
              </a:rPr>
              <a:t> </a:t>
            </a:r>
            <a:r>
              <a:rPr lang="en-US" sz="1400" err="1">
                <a:latin typeface="Roboto Slab"/>
                <a:ea typeface="Roboto Slab"/>
                <a:cs typeface="Roboto Slab"/>
              </a:rPr>
              <a:t>và</a:t>
            </a:r>
            <a:r>
              <a:rPr lang="en-US" sz="1400">
                <a:latin typeface="Roboto Slab"/>
                <a:ea typeface="Roboto Slab"/>
                <a:cs typeface="Roboto Slab"/>
              </a:rPr>
              <a:t> </a:t>
            </a:r>
            <a:r>
              <a:rPr lang="en-US" sz="1400" b="1">
                <a:latin typeface="Roboto Slab"/>
                <a:ea typeface="Roboto Slab"/>
                <a:cs typeface="Roboto Slab"/>
              </a:rPr>
              <a:t>audio </a:t>
            </a:r>
            <a:r>
              <a:rPr lang="en-US" sz="1400" b="1" err="1">
                <a:latin typeface="Roboto Slab"/>
                <a:ea typeface="Roboto Slab"/>
                <a:cs typeface="Roboto Slab"/>
              </a:rPr>
              <a:t>được</a:t>
            </a:r>
            <a:r>
              <a:rPr lang="en-US" sz="1400" b="1">
                <a:latin typeface="Roboto Slab"/>
                <a:ea typeface="Roboto Slab"/>
                <a:cs typeface="Roboto Slab"/>
              </a:rPr>
              <a:t> </a:t>
            </a:r>
            <a:r>
              <a:rPr lang="en-US" sz="1400" b="1" err="1">
                <a:latin typeface="Roboto Slab"/>
                <a:ea typeface="Roboto Slab"/>
                <a:cs typeface="Roboto Slab"/>
              </a:rPr>
              <a:t>tạo</a:t>
            </a:r>
            <a:r>
              <a:rPr lang="en-US" sz="1400" b="1">
                <a:latin typeface="Roboto Slab"/>
                <a:ea typeface="Roboto Slab"/>
                <a:cs typeface="Roboto Slab"/>
              </a:rPr>
              <a:t> </a:t>
            </a:r>
            <a:r>
              <a:rPr lang="en-US" sz="1400" b="1" err="1">
                <a:latin typeface="Roboto Slab"/>
                <a:ea typeface="Roboto Slab"/>
                <a:cs typeface="Roboto Slab"/>
              </a:rPr>
              <a:t>ra</a:t>
            </a:r>
            <a:r>
              <a:rPr lang="en-US" sz="1400" err="1">
                <a:latin typeface="Roboto Slab"/>
                <a:ea typeface="Roboto Slab"/>
                <a:cs typeface="Roboto Slab"/>
              </a:rPr>
              <a:t>.</a:t>
            </a:r>
            <a:r>
              <a:rPr lang="en-US" sz="1400">
                <a:latin typeface="Roboto Slab"/>
                <a:ea typeface="Roboto Slab"/>
                <a:cs typeface="Roboto Slab"/>
              </a:rPr>
              <a:t> </a:t>
            </a:r>
            <a:r>
              <a:rPr lang="en-US" sz="1400" err="1">
                <a:latin typeface="Roboto Slab"/>
                <a:ea typeface="Roboto Slab"/>
                <a:cs typeface="Roboto Slab"/>
              </a:rPr>
              <a:t>Từ</a:t>
            </a:r>
            <a:r>
              <a:rPr lang="en-US" sz="1400">
                <a:latin typeface="Roboto Slab"/>
                <a:ea typeface="Roboto Slab"/>
                <a:cs typeface="Roboto Slab"/>
              </a:rPr>
              <a:t> </a:t>
            </a:r>
            <a:r>
              <a:rPr lang="en-US" sz="1400" err="1">
                <a:latin typeface="Roboto Slab"/>
                <a:ea typeface="Roboto Slab"/>
                <a:cs typeface="Roboto Slab"/>
              </a:rPr>
              <a:t>đó</a:t>
            </a:r>
            <a:r>
              <a:rPr lang="en-US" sz="1400">
                <a:latin typeface="Roboto Slab"/>
                <a:ea typeface="Roboto Slab"/>
                <a:cs typeface="Roboto Slab"/>
              </a:rPr>
              <a:t> </a:t>
            </a:r>
            <a:r>
              <a:rPr lang="en-US" sz="1400" err="1">
                <a:latin typeface="Roboto Slab"/>
                <a:ea typeface="Roboto Slab"/>
                <a:cs typeface="Roboto Slab"/>
              </a:rPr>
              <a:t>đánh</a:t>
            </a:r>
            <a:r>
              <a:rPr lang="en-US" sz="1400">
                <a:latin typeface="Roboto Slab"/>
                <a:ea typeface="Roboto Slab"/>
                <a:cs typeface="Roboto Slab"/>
              </a:rPr>
              <a:t> </a:t>
            </a:r>
            <a:r>
              <a:rPr lang="en-US" sz="1400" err="1">
                <a:latin typeface="Roboto Slab"/>
                <a:ea typeface="Roboto Slab"/>
                <a:cs typeface="Roboto Slab"/>
              </a:rPr>
              <a:t>giá</a:t>
            </a:r>
            <a:r>
              <a:rPr lang="en-US" sz="1400">
                <a:latin typeface="Roboto Slab"/>
                <a:ea typeface="Roboto Slab"/>
                <a:cs typeface="Roboto Slab"/>
              </a:rPr>
              <a:t> </a:t>
            </a:r>
            <a:r>
              <a:rPr lang="en-US" sz="1400" err="1">
                <a:latin typeface="Roboto Slab"/>
                <a:ea typeface="Roboto Slab"/>
                <a:cs typeface="Roboto Slab"/>
              </a:rPr>
              <a:t>sự</a:t>
            </a:r>
            <a:r>
              <a:rPr lang="en-US" sz="1400">
                <a:latin typeface="Roboto Slab"/>
                <a:ea typeface="Roboto Slab"/>
                <a:cs typeface="Roboto Slab"/>
              </a:rPr>
              <a:t> </a:t>
            </a:r>
            <a:r>
              <a:rPr lang="en-US" sz="1400" err="1">
                <a:latin typeface="Roboto Slab"/>
                <a:ea typeface="Roboto Slab"/>
                <a:cs typeface="Roboto Slab"/>
              </a:rPr>
              <a:t>hiệu</a:t>
            </a:r>
            <a:r>
              <a:rPr lang="en-US" sz="1400">
                <a:latin typeface="Roboto Slab"/>
                <a:ea typeface="Roboto Slab"/>
                <a:cs typeface="Roboto Slab"/>
              </a:rPr>
              <a:t> </a:t>
            </a:r>
            <a:r>
              <a:rPr lang="en-US" sz="1400" err="1">
                <a:latin typeface="Roboto Slab"/>
                <a:ea typeface="Roboto Slab"/>
                <a:cs typeface="Roboto Slab"/>
              </a:rPr>
              <a:t>quả</a:t>
            </a:r>
            <a:r>
              <a:rPr lang="en-US" sz="1400">
                <a:latin typeface="Roboto Slab"/>
                <a:ea typeface="Roboto Slab"/>
                <a:cs typeface="Roboto Slab"/>
              </a:rPr>
              <a:t> </a:t>
            </a:r>
            <a:r>
              <a:rPr lang="en-US" sz="1400" err="1">
                <a:latin typeface="Roboto Slab"/>
                <a:ea typeface="Roboto Slab"/>
                <a:cs typeface="Roboto Slab"/>
              </a:rPr>
              <a:t>của</a:t>
            </a:r>
            <a:r>
              <a:rPr lang="en-US" sz="1400">
                <a:latin typeface="Roboto Slab"/>
                <a:ea typeface="Roboto Slab"/>
                <a:cs typeface="Roboto Slab"/>
              </a:rPr>
              <a:t> </a:t>
            </a:r>
            <a:r>
              <a:rPr lang="en-US" sz="1400" err="1">
                <a:latin typeface="Roboto Slab"/>
                <a:ea typeface="Roboto Slab"/>
                <a:cs typeface="Roboto Slab"/>
              </a:rPr>
              <a:t>mô</a:t>
            </a:r>
            <a:r>
              <a:rPr lang="en-US" sz="1400">
                <a:latin typeface="Roboto Slab"/>
                <a:ea typeface="Roboto Slab"/>
                <a:cs typeface="Roboto Slab"/>
              </a:rPr>
              <a:t> </a:t>
            </a:r>
            <a:r>
              <a:rPr lang="en-US" sz="1400" err="1">
                <a:latin typeface="Roboto Slab"/>
                <a:ea typeface="Roboto Slab"/>
                <a:cs typeface="Roboto Slab"/>
              </a:rPr>
              <a:t>hình</a:t>
            </a:r>
            <a:r>
              <a:rPr lang="en-US" sz="1400">
                <a:latin typeface="Roboto Slab"/>
                <a:ea typeface="Roboto Slab"/>
                <a:cs typeface="Roboto Slab"/>
              </a:rPr>
              <a:t>.</a:t>
            </a:r>
          </a:p>
        </p:txBody>
      </p:sp>
    </p:spTree>
    <p:extLst>
      <p:ext uri="{BB962C8B-B14F-4D97-AF65-F5344CB8AC3E}">
        <p14:creationId xmlns:p14="http://schemas.microsoft.com/office/powerpoint/2010/main" val="335299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Title 1">
            <a:extLst>
              <a:ext uri="{FF2B5EF4-FFF2-40B4-BE49-F238E27FC236}">
                <a16:creationId xmlns:a16="http://schemas.microsoft.com/office/drawing/2014/main" id="{89938F40-7E79-FF1A-A890-EC109AB68313}"/>
              </a:ext>
            </a:extLst>
          </p:cNvPr>
          <p:cNvSpPr>
            <a:spLocks noGrp="1"/>
          </p:cNvSpPr>
          <p:nvPr>
            <p:ph type="title"/>
          </p:nvPr>
        </p:nvSpPr>
        <p:spPr>
          <a:xfrm>
            <a:off x="1202462" y="58578"/>
            <a:ext cx="7571700" cy="702600"/>
          </a:xfrm>
        </p:spPr>
        <p:txBody>
          <a:bodyPr/>
          <a:lstStyle/>
          <a:p>
            <a:r>
              <a:rPr lang="vi-VN">
                <a:solidFill>
                  <a:schemeClr val="accent1">
                    <a:lumMod val="75000"/>
                  </a:schemeClr>
                </a:solidFill>
              </a:rPr>
              <a:t>KẾT QUẢ</a:t>
            </a:r>
          </a:p>
        </p:txBody>
      </p:sp>
      <p:pic>
        <p:nvPicPr>
          <p:cNvPr id="5" name="Hình ảnh 4" descr="Ảnh có chứa văn bản, ảnh chụp màn hình, Phông chữ, số&#10;&#10;Mô tả được tự động tạo">
            <a:extLst>
              <a:ext uri="{FF2B5EF4-FFF2-40B4-BE49-F238E27FC236}">
                <a16:creationId xmlns:a16="http://schemas.microsoft.com/office/drawing/2014/main" id="{714673B3-9981-F0B7-7163-ADB8EBCAA412}"/>
              </a:ext>
            </a:extLst>
          </p:cNvPr>
          <p:cNvPicPr>
            <a:picLocks noChangeAspect="1"/>
          </p:cNvPicPr>
          <p:nvPr/>
        </p:nvPicPr>
        <p:blipFill>
          <a:blip r:embed="rId4"/>
          <a:stretch>
            <a:fillRect/>
          </a:stretch>
        </p:blipFill>
        <p:spPr>
          <a:xfrm>
            <a:off x="887555" y="1380511"/>
            <a:ext cx="7365340" cy="2381228"/>
          </a:xfrm>
          <a:prstGeom prst="rect">
            <a:avLst/>
          </a:prstGeom>
        </p:spPr>
      </p:pic>
      <p:sp>
        <p:nvSpPr>
          <p:cNvPr id="4" name="Hộp Văn bản 3">
            <a:extLst>
              <a:ext uri="{FF2B5EF4-FFF2-40B4-BE49-F238E27FC236}">
                <a16:creationId xmlns:a16="http://schemas.microsoft.com/office/drawing/2014/main" id="{4B78C73D-EAA9-F4F2-67D6-FCF50A63C838}"/>
              </a:ext>
            </a:extLst>
          </p:cNvPr>
          <p:cNvSpPr txBox="1"/>
          <p:nvPr/>
        </p:nvSpPr>
        <p:spPr>
          <a:xfrm>
            <a:off x="1107722" y="4099277"/>
            <a:ext cx="60183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Roboto Slab"/>
                <a:ea typeface="Roboto Slab"/>
                <a:cs typeface="Roboto Slab"/>
              </a:rPr>
              <a:t>OVL: Biểu thị chất lượng tổng thể </a:t>
            </a:r>
          </a:p>
          <a:p>
            <a:r>
              <a:rPr lang="vi-VN">
                <a:latin typeface="Roboto Slab"/>
                <a:ea typeface="Roboto Slab"/>
                <a:cs typeface="Roboto Slab"/>
              </a:rPr>
              <a:t>REL: Biểu thị mối quan hệ giữa văn bản và âm thanh được tạo ra</a:t>
            </a:r>
          </a:p>
        </p:txBody>
      </p:sp>
    </p:spTree>
    <p:extLst>
      <p:ext uri="{BB962C8B-B14F-4D97-AF65-F5344CB8AC3E}">
        <p14:creationId xmlns:p14="http://schemas.microsoft.com/office/powerpoint/2010/main" val="2709453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100"/>
          <p:cNvSpPr txBox="1">
            <a:spLocks noGrp="1"/>
          </p:cNvSpPr>
          <p:nvPr>
            <p:ph type="ctrTitle"/>
          </p:nvPr>
        </p:nvSpPr>
        <p:spPr>
          <a:xfrm flipH="1">
            <a:off x="1147649" y="3085150"/>
            <a:ext cx="7889559" cy="10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3600">
                <a:solidFill>
                  <a:srgbClr val="0E78C0"/>
                </a:solidFill>
                <a:latin typeface="Roboto Slab" pitchFamily="2" charset="0"/>
                <a:ea typeface="Roboto Slab" pitchFamily="2" charset="0"/>
                <a:cs typeface="Roboto Slab" pitchFamily="2" charset="0"/>
                <a:sym typeface="Calibri"/>
              </a:rPr>
              <a:t>CONCLUSION</a:t>
            </a:r>
          </a:p>
        </p:txBody>
      </p:sp>
      <p:sp>
        <p:nvSpPr>
          <p:cNvPr id="1654" name="Google Shape;1654;p100"/>
          <p:cNvSpPr txBox="1"/>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600"/>
              <a:buFont typeface="Arial"/>
              <a:buNone/>
            </a:pPr>
            <a:r>
              <a:rPr lang="en-US" sz="9600" b="1" i="0" u="none" strike="noStrike" cap="none">
                <a:solidFill>
                  <a:srgbClr val="0E78C0"/>
                </a:solidFill>
                <a:latin typeface="Exo 2"/>
                <a:ea typeface="Exo 2"/>
                <a:cs typeface="Exo 2"/>
                <a:sym typeface="Exo 2"/>
              </a:rPr>
              <a:t>06</a:t>
            </a:r>
            <a:endParaRPr sz="1400" b="0" i="0" u="none" strike="noStrike" cap="none">
              <a:solidFill>
                <a:srgbClr val="000000"/>
              </a:solidFill>
              <a:latin typeface="Arial"/>
              <a:ea typeface="Arial"/>
              <a:cs typeface="Arial"/>
              <a:sym typeface="Arial"/>
            </a:endParaRPr>
          </a:p>
        </p:txBody>
      </p:sp>
      <p:cxnSp>
        <p:nvCxnSpPr>
          <p:cNvPr id="1655" name="Google Shape;1655;p100"/>
          <p:cNvCxnSpPr/>
          <p:nvPr/>
        </p:nvCxnSpPr>
        <p:spPr>
          <a:xfrm>
            <a:off x="0" y="4028275"/>
            <a:ext cx="1561500" cy="0"/>
          </a:xfrm>
          <a:prstGeom prst="straightConnector1">
            <a:avLst/>
          </a:prstGeom>
          <a:noFill/>
          <a:ln w="9525" cap="flat" cmpd="sng">
            <a:solidFill>
              <a:srgbClr val="0091EA"/>
            </a:solidFill>
            <a:prstDash val="solid"/>
            <a:round/>
            <a:headEnd type="none" w="sm" len="sm"/>
            <a:tailEnd type="none" w="sm" len="sm"/>
          </a:ln>
        </p:spPr>
      </p:cxnSp>
      <p:pic>
        <p:nvPicPr>
          <p:cNvPr id="1657" name="Google Shape;1657;p100"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extLst>
      <p:ext uri="{BB962C8B-B14F-4D97-AF65-F5344CB8AC3E}">
        <p14:creationId xmlns:p14="http://schemas.microsoft.com/office/powerpoint/2010/main" val="120790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Title 1">
            <a:extLst>
              <a:ext uri="{FF2B5EF4-FFF2-40B4-BE49-F238E27FC236}">
                <a16:creationId xmlns:a16="http://schemas.microsoft.com/office/drawing/2014/main" id="{89938F40-7E79-FF1A-A890-EC109AB68313}"/>
              </a:ext>
            </a:extLst>
          </p:cNvPr>
          <p:cNvSpPr>
            <a:spLocks noGrp="1"/>
          </p:cNvSpPr>
          <p:nvPr>
            <p:ph type="title"/>
          </p:nvPr>
        </p:nvSpPr>
        <p:spPr>
          <a:xfrm>
            <a:off x="1202462" y="58578"/>
            <a:ext cx="7571700" cy="702600"/>
          </a:xfrm>
        </p:spPr>
        <p:txBody>
          <a:bodyPr/>
          <a:lstStyle/>
          <a:p>
            <a:r>
              <a:rPr lang="vi-VN">
                <a:solidFill>
                  <a:schemeClr val="accent1">
                    <a:lumMod val="75000"/>
                  </a:schemeClr>
                </a:solidFill>
              </a:rPr>
              <a:t>ƯU ĐIỂM</a:t>
            </a:r>
          </a:p>
        </p:txBody>
      </p:sp>
      <p:sp>
        <p:nvSpPr>
          <p:cNvPr id="3" name="Text Placeholder 2">
            <a:extLst>
              <a:ext uri="{FF2B5EF4-FFF2-40B4-BE49-F238E27FC236}">
                <a16:creationId xmlns:a16="http://schemas.microsoft.com/office/drawing/2014/main" id="{1988D519-E867-2EB6-60B4-CE14DB788A66}"/>
              </a:ext>
            </a:extLst>
          </p:cNvPr>
          <p:cNvSpPr>
            <a:spLocks noGrp="1"/>
          </p:cNvSpPr>
          <p:nvPr>
            <p:ph type="body" idx="1"/>
          </p:nvPr>
        </p:nvSpPr>
        <p:spPr>
          <a:xfrm>
            <a:off x="786150" y="1090085"/>
            <a:ext cx="7571700" cy="4136817"/>
          </a:xfrm>
        </p:spPr>
        <p:txBody>
          <a:bodyPr/>
          <a:lstStyle/>
          <a:p>
            <a:r>
              <a:rPr lang="vi-VN">
                <a:solidFill>
                  <a:srgbClr val="1F1F1F"/>
                </a:solidFill>
                <a:latin typeface="Roboto Slab"/>
                <a:ea typeface="Roboto Slab"/>
                <a:cs typeface="Roboto Slab"/>
              </a:rPr>
              <a:t>Tạo ra âm thanh chất lượng cao, ngay cả ở định dạng </a:t>
            </a:r>
            <a:r>
              <a:rPr lang="vi-VN" err="1">
                <a:solidFill>
                  <a:srgbClr val="1F1F1F"/>
                </a:solidFill>
                <a:latin typeface="Roboto Slab"/>
                <a:ea typeface="Roboto Slab"/>
                <a:cs typeface="Roboto Slab"/>
              </a:rPr>
              <a:t>stereo</a:t>
            </a:r>
            <a:r>
              <a:rPr lang="vi-VN">
                <a:solidFill>
                  <a:srgbClr val="1F1F1F"/>
                </a:solidFill>
                <a:latin typeface="Roboto Slab"/>
                <a:ea typeface="Roboto Slab"/>
                <a:cs typeface="Roboto Slab"/>
              </a:rPr>
              <a:t>.</a:t>
            </a:r>
            <a:endParaRPr lang="en-US">
              <a:solidFill>
                <a:srgbClr val="1F1F1F"/>
              </a:solidFill>
              <a:latin typeface="Roboto Slab"/>
              <a:ea typeface="Roboto Slab"/>
              <a:cs typeface="Roboto Slab"/>
            </a:endParaRPr>
          </a:p>
          <a:p>
            <a:pPr marL="76200" indent="0">
              <a:buNone/>
            </a:pPr>
            <a:r>
              <a:rPr lang="vi-VN">
                <a:solidFill>
                  <a:srgbClr val="1F1F1F"/>
                </a:solidFill>
                <a:latin typeface="Roboto Slab"/>
                <a:ea typeface="Roboto Slab"/>
                <a:cs typeface="Roboto Slab"/>
              </a:rPr>
              <a:t>Thử nghiệm trên </a:t>
            </a:r>
            <a:r>
              <a:rPr lang="vi-VN" err="1">
                <a:solidFill>
                  <a:srgbClr val="1F1F1F"/>
                </a:solidFill>
                <a:latin typeface="Roboto Slab"/>
                <a:ea typeface="Roboto Slab"/>
                <a:cs typeface="Roboto Slab"/>
              </a:rPr>
              <a:t>stereophonic</a:t>
            </a:r>
            <a:r>
              <a:rPr lang="vi-VN">
                <a:solidFill>
                  <a:srgbClr val="1F1F1F"/>
                </a:solidFill>
                <a:latin typeface="Roboto Slab"/>
                <a:ea typeface="Roboto Slab"/>
                <a:cs typeface="Roboto Slab"/>
              </a:rPr>
              <a:t> </a:t>
            </a:r>
            <a:r>
              <a:rPr lang="vi-VN" err="1">
                <a:solidFill>
                  <a:srgbClr val="1F1F1F"/>
                </a:solidFill>
                <a:latin typeface="Roboto Slab"/>
                <a:ea typeface="Roboto Slab"/>
                <a:cs typeface="Roboto Slab"/>
              </a:rPr>
              <a:t>generation</a:t>
            </a:r>
            <a:r>
              <a:rPr lang="vi-VN">
                <a:solidFill>
                  <a:srgbClr val="1F1F1F"/>
                </a:solidFill>
                <a:latin typeface="Roboto Slab"/>
                <a:ea typeface="Roboto Slab"/>
                <a:cs typeface="Roboto Slab"/>
              </a:rPr>
              <a:t> bằng cách tạo ra 2.K=8 </a:t>
            </a:r>
            <a:r>
              <a:rPr lang="vi-VN" err="1">
                <a:solidFill>
                  <a:srgbClr val="1F1F1F"/>
                </a:solidFill>
                <a:latin typeface="Roboto Slab"/>
                <a:ea typeface="Roboto Slab"/>
                <a:cs typeface="Roboto Slab"/>
              </a:rPr>
              <a:t>codebooks</a:t>
            </a:r>
            <a:r>
              <a:rPr lang="vi-VN">
                <a:solidFill>
                  <a:srgbClr val="1F1F1F"/>
                </a:solidFill>
                <a:latin typeface="Roboto Slab"/>
                <a:ea typeface="Roboto Slab"/>
                <a:cs typeface="Roboto Slab"/>
              </a:rPr>
              <a:t> cho mỗi </a:t>
            </a:r>
            <a:r>
              <a:rPr lang="vi-VN" err="1">
                <a:solidFill>
                  <a:srgbClr val="1F1F1F"/>
                </a:solidFill>
                <a:latin typeface="Roboto Slab"/>
                <a:ea typeface="Roboto Slab"/>
                <a:cs typeface="Roboto Slab"/>
              </a:rPr>
              <a:t>frame</a:t>
            </a:r>
            <a:endParaRPr lang="vi-VN">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pPr marL="76200" indent="0">
              <a:buNone/>
            </a:pPr>
            <a:r>
              <a:rPr lang="en-US" err="1">
                <a:solidFill>
                  <a:srgbClr val="1F1F1F"/>
                </a:solidFill>
                <a:latin typeface="Roboto Slab"/>
                <a:ea typeface="Roboto Slab"/>
                <a:cs typeface="Roboto Slab"/>
              </a:rPr>
              <a:t>Tác</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giả</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thử</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nghiệm</a:t>
            </a:r>
            <a:r>
              <a:rPr lang="en-US">
                <a:solidFill>
                  <a:srgbClr val="1F1F1F"/>
                </a:solidFill>
                <a:latin typeface="Roboto Slab"/>
                <a:ea typeface="Roboto Slab"/>
                <a:cs typeface="Roboto Slab"/>
              </a:rPr>
              <a:t> 2 </a:t>
            </a:r>
            <a:r>
              <a:rPr lang="en-US" err="1">
                <a:solidFill>
                  <a:srgbClr val="1F1F1F"/>
                </a:solidFill>
                <a:latin typeface="Roboto Slab"/>
                <a:ea typeface="Roboto Slab"/>
                <a:cs typeface="Roboto Slab"/>
              </a:rPr>
              <a:t>cách</a:t>
            </a:r>
            <a:r>
              <a:rPr lang="en-US">
                <a:solidFill>
                  <a:srgbClr val="1F1F1F"/>
                </a:solidFill>
                <a:latin typeface="Roboto Slab"/>
                <a:ea typeface="Roboto Slab"/>
                <a:cs typeface="Roboto Slab"/>
              </a:rPr>
              <a:t>: </a:t>
            </a:r>
            <a:r>
              <a:rPr lang="en-US" b="1">
                <a:solidFill>
                  <a:srgbClr val="1F1F1F"/>
                </a:solidFill>
                <a:latin typeface="Roboto Slab"/>
                <a:ea typeface="Roboto Slab"/>
                <a:cs typeface="Roboto Slab"/>
              </a:rPr>
              <a:t>Stereo Delay Pattern </a:t>
            </a:r>
            <a:r>
              <a:rPr lang="en-US" err="1">
                <a:solidFill>
                  <a:srgbClr val="1F1F1F"/>
                </a:solidFill>
                <a:latin typeface="Roboto Slab"/>
                <a:ea typeface="Roboto Slab"/>
                <a:cs typeface="Roboto Slab"/>
              </a:rPr>
              <a:t>và</a:t>
            </a:r>
            <a:r>
              <a:rPr lang="en-US" b="1">
                <a:solidFill>
                  <a:srgbClr val="1F1F1F"/>
                </a:solidFill>
                <a:latin typeface="Roboto Slab"/>
                <a:ea typeface="Roboto Slab"/>
                <a:cs typeface="Roboto Slab"/>
              </a:rPr>
              <a:t> Stereo Partial Delay Pattern</a:t>
            </a:r>
            <a:endParaRPr lang="en-US" b="1">
              <a:solidFill>
                <a:srgbClr val="1F1F1F"/>
              </a:solidFill>
              <a:highlight>
                <a:srgbClr val="FFFF00"/>
              </a:highlight>
              <a:latin typeface="Roboto Slab"/>
              <a:ea typeface="Roboto Slab"/>
              <a:cs typeface="Roboto Slab"/>
            </a:endParaRPr>
          </a:p>
          <a:p>
            <a:endParaRPr lang="vi-VN">
              <a:solidFill>
                <a:srgbClr val="FF0000"/>
              </a:solidFill>
            </a:endParaRPr>
          </a:p>
        </p:txBody>
      </p:sp>
      <p:pic>
        <p:nvPicPr>
          <p:cNvPr id="5" name="Hình ảnh 4" descr="Ảnh có chứa văn bản, ảnh chụp màn hình, biểu đồ, Nhiều màu sắc&#10;&#10;Mô tả được tự động tạo">
            <a:extLst>
              <a:ext uri="{FF2B5EF4-FFF2-40B4-BE49-F238E27FC236}">
                <a16:creationId xmlns:a16="http://schemas.microsoft.com/office/drawing/2014/main" id="{6D710821-1F32-29D3-EB7A-C7691DBFB49F}"/>
              </a:ext>
            </a:extLst>
          </p:cNvPr>
          <p:cNvPicPr>
            <a:picLocks noChangeAspect="1"/>
          </p:cNvPicPr>
          <p:nvPr/>
        </p:nvPicPr>
        <p:blipFill>
          <a:blip r:embed="rId4"/>
          <a:stretch>
            <a:fillRect/>
          </a:stretch>
        </p:blipFill>
        <p:spPr>
          <a:xfrm>
            <a:off x="2526661" y="1971146"/>
            <a:ext cx="4015476" cy="1944000"/>
          </a:xfrm>
          <a:prstGeom prst="rect">
            <a:avLst/>
          </a:prstGeom>
        </p:spPr>
      </p:pic>
    </p:spTree>
    <p:extLst>
      <p:ext uri="{BB962C8B-B14F-4D97-AF65-F5344CB8AC3E}">
        <p14:creationId xmlns:p14="http://schemas.microsoft.com/office/powerpoint/2010/main" val="179522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Title 1">
            <a:extLst>
              <a:ext uri="{FF2B5EF4-FFF2-40B4-BE49-F238E27FC236}">
                <a16:creationId xmlns:a16="http://schemas.microsoft.com/office/drawing/2014/main" id="{89938F40-7E79-FF1A-A890-EC109AB68313}"/>
              </a:ext>
            </a:extLst>
          </p:cNvPr>
          <p:cNvSpPr>
            <a:spLocks noGrp="1"/>
          </p:cNvSpPr>
          <p:nvPr>
            <p:ph type="title"/>
          </p:nvPr>
        </p:nvSpPr>
        <p:spPr>
          <a:xfrm>
            <a:off x="1202462" y="58578"/>
            <a:ext cx="7571700" cy="702600"/>
          </a:xfrm>
        </p:spPr>
        <p:txBody>
          <a:bodyPr/>
          <a:lstStyle/>
          <a:p>
            <a:r>
              <a:rPr lang="vi-VN">
                <a:solidFill>
                  <a:schemeClr val="accent1">
                    <a:lumMod val="75000"/>
                  </a:schemeClr>
                </a:solidFill>
              </a:rPr>
              <a:t>ƯU ĐIỂM</a:t>
            </a:r>
          </a:p>
        </p:txBody>
      </p:sp>
      <p:sp>
        <p:nvSpPr>
          <p:cNvPr id="3" name="Text Placeholder 2">
            <a:extLst>
              <a:ext uri="{FF2B5EF4-FFF2-40B4-BE49-F238E27FC236}">
                <a16:creationId xmlns:a16="http://schemas.microsoft.com/office/drawing/2014/main" id="{1988D519-E867-2EB6-60B4-CE14DB788A66}"/>
              </a:ext>
            </a:extLst>
          </p:cNvPr>
          <p:cNvSpPr>
            <a:spLocks noGrp="1"/>
          </p:cNvSpPr>
          <p:nvPr>
            <p:ph type="body" idx="1"/>
          </p:nvPr>
        </p:nvSpPr>
        <p:spPr>
          <a:xfrm>
            <a:off x="786150" y="1007259"/>
            <a:ext cx="7571700" cy="3573600"/>
          </a:xfrm>
        </p:spPr>
        <p:txBody>
          <a:bodyPr/>
          <a:lstStyle/>
          <a:p>
            <a:endParaRPr lang="vi-VN">
              <a:solidFill>
                <a:srgbClr val="1F1F1F"/>
              </a:solidFill>
              <a:latin typeface="Roboto Slab"/>
              <a:ea typeface="Roboto Slab"/>
              <a:cs typeface="Roboto Slab"/>
            </a:endParaRPr>
          </a:p>
          <a:p>
            <a:endParaRPr lang="en-US">
              <a:solidFill>
                <a:srgbClr val="1F1F1F"/>
              </a:solidFill>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endParaRPr lang="en-US" b="1">
              <a:solidFill>
                <a:srgbClr val="1F1F1F"/>
              </a:solidFill>
              <a:highlight>
                <a:srgbClr val="FFFF00"/>
              </a:highlight>
              <a:latin typeface="Roboto Slab"/>
              <a:ea typeface="Roboto Slab"/>
              <a:cs typeface="Roboto Slab"/>
            </a:endParaRPr>
          </a:p>
          <a:p>
            <a:endParaRPr lang="vi-VN">
              <a:solidFill>
                <a:srgbClr val="FF0000"/>
              </a:solidFill>
            </a:endParaRPr>
          </a:p>
        </p:txBody>
      </p:sp>
      <p:sp>
        <p:nvSpPr>
          <p:cNvPr id="7" name="Hộp Văn bản 6">
            <a:extLst>
              <a:ext uri="{FF2B5EF4-FFF2-40B4-BE49-F238E27FC236}">
                <a16:creationId xmlns:a16="http://schemas.microsoft.com/office/drawing/2014/main" id="{95A08C5E-C081-F6D1-7064-C2F19EED7AF9}"/>
              </a:ext>
            </a:extLst>
          </p:cNvPr>
          <p:cNvSpPr txBox="1"/>
          <p:nvPr/>
        </p:nvSpPr>
        <p:spPr>
          <a:xfrm>
            <a:off x="2087217" y="3495260"/>
            <a:ext cx="57398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200" b="1">
              <a:solidFill>
                <a:srgbClr val="1F1F1F"/>
              </a:solidFill>
              <a:latin typeface="Roboto Slab"/>
            </a:endParaRPr>
          </a:p>
          <a:p>
            <a:r>
              <a:rPr lang="vi-VN" sz="1200">
                <a:solidFill>
                  <a:srgbClr val="1F1F1F"/>
                </a:solidFill>
                <a:latin typeface="Roboto Slab"/>
              </a:rPr>
              <a:t>*Âm thanh tạo </a:t>
            </a:r>
            <a:r>
              <a:rPr lang="en-US" sz="1200" err="1">
                <a:solidFill>
                  <a:srgbClr val="1F1F1F"/>
                </a:solidFill>
                <a:latin typeface="Roboto Slab"/>
              </a:rPr>
              <a:t>ra</a:t>
            </a:r>
            <a:r>
              <a:rPr lang="en-US" sz="1200">
                <a:solidFill>
                  <a:srgbClr val="1F1F1F"/>
                </a:solidFill>
                <a:latin typeface="Roboto Slab"/>
              </a:rPr>
              <a:t> </a:t>
            </a:r>
            <a:r>
              <a:rPr lang="vi-VN" sz="1200">
                <a:solidFill>
                  <a:srgbClr val="1F1F1F"/>
                </a:solidFill>
                <a:latin typeface="Roboto Slab"/>
              </a:rPr>
              <a:t>ở định dạng </a:t>
            </a:r>
            <a:r>
              <a:rPr lang="vi-VN" sz="1200" err="1">
                <a:solidFill>
                  <a:srgbClr val="1F1F1F"/>
                </a:solidFill>
                <a:latin typeface="Roboto Slab"/>
              </a:rPr>
              <a:t>stereo</a:t>
            </a:r>
            <a:r>
              <a:rPr lang="vi-VN" sz="1200">
                <a:solidFill>
                  <a:srgbClr val="1F1F1F"/>
                </a:solidFill>
                <a:latin typeface="Roboto Slab"/>
              </a:rPr>
              <a:t> nhưng sau đó </a:t>
            </a:r>
            <a:r>
              <a:rPr lang="en-US" sz="1200">
                <a:solidFill>
                  <a:srgbClr val="1F1F1F"/>
                </a:solidFill>
                <a:latin typeface="Roboto Slab"/>
              </a:rPr>
              <a:t>convert </a:t>
            </a:r>
            <a:r>
              <a:rPr lang="en-US" sz="1200" err="1">
                <a:solidFill>
                  <a:srgbClr val="1F1F1F"/>
                </a:solidFill>
                <a:latin typeface="Roboto Slab"/>
              </a:rPr>
              <a:t>thành</a:t>
            </a:r>
            <a:r>
              <a:rPr lang="en-US" sz="1200">
                <a:solidFill>
                  <a:srgbClr val="1F1F1F"/>
                </a:solidFill>
                <a:latin typeface="Roboto Slab"/>
              </a:rPr>
              <a:t> </a:t>
            </a:r>
            <a:r>
              <a:rPr lang="vi-VN" sz="1200" err="1">
                <a:solidFill>
                  <a:srgbClr val="1F1F1F"/>
                </a:solidFill>
                <a:latin typeface="Roboto Slab"/>
              </a:rPr>
              <a:t>mono</a:t>
            </a:r>
            <a:r>
              <a:rPr lang="en-US" sz="1200">
                <a:solidFill>
                  <a:srgbClr val="1F1F1F"/>
                </a:solidFill>
                <a:latin typeface="Roboto Slab"/>
              </a:rPr>
              <a:t> </a:t>
            </a:r>
            <a:r>
              <a:rPr lang="en-US" sz="1200" err="1">
                <a:solidFill>
                  <a:srgbClr val="1F1F1F"/>
                </a:solidFill>
                <a:latin typeface="Roboto Slab"/>
              </a:rPr>
              <a:t>để</a:t>
            </a:r>
            <a:r>
              <a:rPr lang="en-US" sz="1200">
                <a:solidFill>
                  <a:srgbClr val="1F1F1F"/>
                </a:solidFill>
                <a:latin typeface="Roboto Slab"/>
              </a:rPr>
              <a:t> so </a:t>
            </a:r>
            <a:r>
              <a:rPr lang="en-US" sz="1200" err="1">
                <a:solidFill>
                  <a:srgbClr val="1F1F1F"/>
                </a:solidFill>
                <a:latin typeface="Roboto Slab"/>
              </a:rPr>
              <a:t>sánh</a:t>
            </a:r>
            <a:r>
              <a:rPr lang="en-US" sz="1200">
                <a:solidFill>
                  <a:srgbClr val="1F1F1F"/>
                </a:solidFill>
                <a:latin typeface="Roboto Slab"/>
              </a:rPr>
              <a:t> </a:t>
            </a:r>
            <a:r>
              <a:rPr lang="en-US" sz="1200" err="1">
                <a:solidFill>
                  <a:srgbClr val="1F1F1F"/>
                </a:solidFill>
                <a:latin typeface="Roboto Slab"/>
              </a:rPr>
              <a:t>với</a:t>
            </a:r>
            <a:r>
              <a:rPr lang="en-US" sz="1200">
                <a:solidFill>
                  <a:srgbClr val="1F1F1F"/>
                </a:solidFill>
                <a:latin typeface="Roboto Slab"/>
              </a:rPr>
              <a:t> </a:t>
            </a:r>
            <a:r>
              <a:rPr lang="en-US" sz="1200" b="1">
                <a:solidFill>
                  <a:srgbClr val="1F1F1F"/>
                </a:solidFill>
                <a:latin typeface="Roboto Slab"/>
              </a:rPr>
              <a:t>Mono Delay</a:t>
            </a:r>
            <a:endParaRPr lang="vi-VN" sz="1200" i="1">
              <a:latin typeface="Roboto Slab"/>
            </a:endParaRPr>
          </a:p>
        </p:txBody>
      </p:sp>
      <p:pic>
        <p:nvPicPr>
          <p:cNvPr id="9" name="Hình ảnh 8" descr="Ảnh có chứa văn bản, ảnh chụp màn hình, Phông chữ, số&#10;&#10;Mô tả được tự động tạo">
            <a:extLst>
              <a:ext uri="{FF2B5EF4-FFF2-40B4-BE49-F238E27FC236}">
                <a16:creationId xmlns:a16="http://schemas.microsoft.com/office/drawing/2014/main" id="{7FAE2DB4-C3B4-41CB-66DA-384A4E2D2099}"/>
              </a:ext>
            </a:extLst>
          </p:cNvPr>
          <p:cNvPicPr>
            <a:picLocks noChangeAspect="1"/>
          </p:cNvPicPr>
          <p:nvPr/>
        </p:nvPicPr>
        <p:blipFill>
          <a:blip r:embed="rId4"/>
          <a:stretch>
            <a:fillRect/>
          </a:stretch>
        </p:blipFill>
        <p:spPr>
          <a:xfrm>
            <a:off x="1138030" y="1338381"/>
            <a:ext cx="7008742" cy="2267954"/>
          </a:xfrm>
          <a:prstGeom prst="rect">
            <a:avLst/>
          </a:prstGeom>
        </p:spPr>
      </p:pic>
    </p:spTree>
    <p:extLst>
      <p:ext uri="{BB962C8B-B14F-4D97-AF65-F5344CB8AC3E}">
        <p14:creationId xmlns:p14="http://schemas.microsoft.com/office/powerpoint/2010/main" val="124490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Title 1">
            <a:extLst>
              <a:ext uri="{FF2B5EF4-FFF2-40B4-BE49-F238E27FC236}">
                <a16:creationId xmlns:a16="http://schemas.microsoft.com/office/drawing/2014/main" id="{89938F40-7E79-FF1A-A890-EC109AB68313}"/>
              </a:ext>
            </a:extLst>
          </p:cNvPr>
          <p:cNvSpPr>
            <a:spLocks noGrp="1"/>
          </p:cNvSpPr>
          <p:nvPr>
            <p:ph type="title"/>
          </p:nvPr>
        </p:nvSpPr>
        <p:spPr>
          <a:xfrm>
            <a:off x="1202462" y="58578"/>
            <a:ext cx="7571700" cy="702600"/>
          </a:xfrm>
        </p:spPr>
        <p:txBody>
          <a:bodyPr/>
          <a:lstStyle/>
          <a:p>
            <a:r>
              <a:rPr lang="vi-VN">
                <a:solidFill>
                  <a:schemeClr val="accent1">
                    <a:lumMod val="75000"/>
                  </a:schemeClr>
                </a:solidFill>
              </a:rPr>
              <a:t>ƯU ĐIỂM</a:t>
            </a:r>
          </a:p>
        </p:txBody>
      </p:sp>
      <p:sp>
        <p:nvSpPr>
          <p:cNvPr id="3" name="Text Placeholder 2">
            <a:extLst>
              <a:ext uri="{FF2B5EF4-FFF2-40B4-BE49-F238E27FC236}">
                <a16:creationId xmlns:a16="http://schemas.microsoft.com/office/drawing/2014/main" id="{1988D519-E867-2EB6-60B4-CE14DB788A66}"/>
              </a:ext>
            </a:extLst>
          </p:cNvPr>
          <p:cNvSpPr>
            <a:spLocks noGrp="1"/>
          </p:cNvSpPr>
          <p:nvPr>
            <p:ph type="body" idx="1"/>
          </p:nvPr>
        </p:nvSpPr>
        <p:spPr>
          <a:xfrm>
            <a:off x="879018" y="1150134"/>
            <a:ext cx="7572039" cy="3755660"/>
          </a:xfrm>
        </p:spPr>
        <p:txBody>
          <a:bodyPr/>
          <a:lstStyle/>
          <a:p>
            <a:r>
              <a:rPr lang="vi-VN">
                <a:solidFill>
                  <a:schemeClr val="tx1"/>
                </a:solidFill>
                <a:latin typeface="Roboto Slab"/>
                <a:ea typeface="Roboto Slab"/>
                <a:cs typeface="Roboto Slab"/>
              </a:rPr>
              <a:t>Giảm thời gian thực hiện c</a:t>
            </a:r>
            <a:r>
              <a:rPr lang="en-US">
                <a:solidFill>
                  <a:schemeClr val="tx1"/>
                </a:solidFill>
                <a:latin typeface="Roboto Slab"/>
                <a:ea typeface="Roboto Slab"/>
                <a:cs typeface="Roboto Slab"/>
              </a:rPr>
              <a:t>á</a:t>
            </a:r>
            <a:r>
              <a:rPr lang="vi-VN">
                <a:solidFill>
                  <a:schemeClr val="tx1"/>
                </a:solidFill>
                <a:latin typeface="Roboto Slab"/>
                <a:ea typeface="Roboto Slab"/>
                <a:cs typeface="Roboto Slab"/>
              </a:rPr>
              <a:t>c bước </a:t>
            </a:r>
            <a:r>
              <a:rPr lang="vi-VN" err="1">
                <a:solidFill>
                  <a:schemeClr val="tx1"/>
                </a:solidFill>
                <a:latin typeface="Roboto Slab"/>
                <a:ea typeface="Roboto Slab"/>
                <a:cs typeface="Roboto Slab"/>
              </a:rPr>
              <a:t>autoregressive</a:t>
            </a:r>
            <a:r>
              <a:rPr lang="vi-VN">
                <a:solidFill>
                  <a:schemeClr val="tx1"/>
                </a:solidFill>
                <a:latin typeface="Roboto Slab"/>
                <a:ea typeface="Roboto Slab"/>
                <a:cs typeface="Roboto Slab"/>
              </a:rPr>
              <a:t> với cách </a:t>
            </a:r>
            <a:r>
              <a:rPr lang="en-US" sz="1600" b="1">
                <a:latin typeface="Roboto Slab"/>
                <a:ea typeface="Roboto Slab"/>
                <a:cs typeface="Roboto Slab"/>
              </a:rPr>
              <a:t>Flattening </a:t>
            </a:r>
            <a:r>
              <a:rPr lang="en-US" b="1">
                <a:latin typeface="Roboto Slab"/>
                <a:ea typeface="Roboto Slab"/>
                <a:cs typeface="Roboto Slab"/>
              </a:rPr>
              <a:t>Approach</a:t>
            </a:r>
            <a:r>
              <a:rPr lang="en-US" sz="1600" b="1">
                <a:latin typeface="Roboto Slab"/>
                <a:ea typeface="Roboto Slab"/>
                <a:cs typeface="Roboto Slab"/>
              </a:rPr>
              <a:t>.</a:t>
            </a:r>
            <a:endParaRPr lang="en-US">
              <a:latin typeface="Roboto Slab"/>
              <a:ea typeface="Roboto Slab"/>
              <a:cs typeface="Roboto Slab"/>
            </a:endParaRPr>
          </a:p>
          <a:p>
            <a:r>
              <a:rPr lang="vi-VN">
                <a:solidFill>
                  <a:schemeClr val="tx1"/>
                </a:solidFill>
                <a:latin typeface="Roboto Slab"/>
                <a:ea typeface="Roboto Slab"/>
                <a:cs typeface="Roboto Slab"/>
              </a:rPr>
              <a:t>Cung cấp nghiên cứu toàn diện về: </a:t>
            </a:r>
            <a:r>
              <a:rPr lang="vi-VN" err="1">
                <a:solidFill>
                  <a:schemeClr val="tx1"/>
                </a:solidFill>
                <a:latin typeface="Roboto Slab"/>
                <a:ea typeface="Roboto Slab"/>
                <a:cs typeface="Roboto Slab"/>
              </a:rPr>
              <a:t>model</a:t>
            </a:r>
            <a:r>
              <a:rPr lang="vi-VN">
                <a:solidFill>
                  <a:schemeClr val="tx1"/>
                </a:solidFill>
                <a:latin typeface="Roboto Slab"/>
                <a:ea typeface="Roboto Slab"/>
                <a:cs typeface="Roboto Slab"/>
              </a:rPr>
              <a:t> </a:t>
            </a:r>
            <a:r>
              <a:rPr lang="vi-VN" err="1">
                <a:solidFill>
                  <a:schemeClr val="tx1"/>
                </a:solidFill>
                <a:latin typeface="Roboto Slab"/>
                <a:ea typeface="Roboto Slab"/>
                <a:cs typeface="Roboto Slab"/>
              </a:rPr>
              <a:t>sizes</a:t>
            </a:r>
            <a:r>
              <a:rPr lang="vi-VN">
                <a:solidFill>
                  <a:schemeClr val="tx1"/>
                </a:solidFill>
                <a:latin typeface="Roboto Slab"/>
                <a:ea typeface="Roboto Slab"/>
                <a:cs typeface="Roboto Slab"/>
              </a:rPr>
              <a:t>, </a:t>
            </a:r>
            <a:r>
              <a:rPr lang="vi-VN" err="1">
                <a:solidFill>
                  <a:schemeClr val="tx1"/>
                </a:solidFill>
                <a:latin typeface="Roboto Slab"/>
                <a:ea typeface="Roboto Slab"/>
                <a:cs typeface="Roboto Slab"/>
              </a:rPr>
              <a:t>conditioning</a:t>
            </a:r>
            <a:r>
              <a:rPr lang="vi-VN">
                <a:solidFill>
                  <a:schemeClr val="tx1"/>
                </a:solidFill>
                <a:latin typeface="Roboto Slab"/>
                <a:ea typeface="Roboto Slab"/>
                <a:cs typeface="Roboto Slab"/>
              </a:rPr>
              <a:t> </a:t>
            </a:r>
            <a:r>
              <a:rPr lang="vi-VN" err="1">
                <a:solidFill>
                  <a:schemeClr val="tx1"/>
                </a:solidFill>
                <a:latin typeface="Roboto Slab"/>
                <a:ea typeface="Roboto Slab"/>
                <a:cs typeface="Roboto Slab"/>
              </a:rPr>
              <a:t>methods</a:t>
            </a:r>
            <a:r>
              <a:rPr lang="vi-VN">
                <a:solidFill>
                  <a:schemeClr val="tx1"/>
                </a:solidFill>
                <a:latin typeface="Roboto Slab"/>
                <a:ea typeface="Roboto Slab"/>
                <a:cs typeface="Roboto Slab"/>
              </a:rPr>
              <a:t>, </a:t>
            </a:r>
            <a:r>
              <a:rPr lang="vi-VN" err="1">
                <a:solidFill>
                  <a:schemeClr val="tx1"/>
                </a:solidFill>
                <a:latin typeface="Roboto Slab"/>
                <a:ea typeface="Roboto Slab"/>
                <a:cs typeface="Roboto Slab"/>
              </a:rPr>
              <a:t>text</a:t>
            </a:r>
            <a:r>
              <a:rPr lang="vi-VN">
                <a:solidFill>
                  <a:schemeClr val="tx1"/>
                </a:solidFill>
                <a:latin typeface="Roboto Slab"/>
                <a:ea typeface="Roboto Slab"/>
                <a:cs typeface="Roboto Slab"/>
              </a:rPr>
              <a:t> </a:t>
            </a:r>
            <a:r>
              <a:rPr lang="vi-VN" err="1">
                <a:solidFill>
                  <a:schemeClr val="tx1"/>
                </a:solidFill>
                <a:latin typeface="Roboto Slab"/>
                <a:ea typeface="Roboto Slab"/>
                <a:cs typeface="Roboto Slab"/>
              </a:rPr>
              <a:t>pre-processing</a:t>
            </a:r>
            <a:r>
              <a:rPr lang="vi-VN">
                <a:solidFill>
                  <a:schemeClr val="tx1"/>
                </a:solidFill>
                <a:latin typeface="Roboto Slab"/>
                <a:ea typeface="Roboto Slab"/>
                <a:cs typeface="Roboto Slab"/>
              </a:rPr>
              <a:t> </a:t>
            </a:r>
            <a:r>
              <a:rPr lang="vi-VN" err="1">
                <a:solidFill>
                  <a:schemeClr val="tx1"/>
                </a:solidFill>
                <a:latin typeface="Roboto Slab"/>
                <a:ea typeface="Roboto Slab"/>
                <a:cs typeface="Roboto Slab"/>
              </a:rPr>
              <a:t>techniques</a:t>
            </a:r>
            <a:r>
              <a:rPr lang="vi-VN">
                <a:solidFill>
                  <a:schemeClr val="tx1"/>
                </a:solidFill>
                <a:latin typeface="Roboto Slab"/>
                <a:ea typeface="Roboto Slab"/>
                <a:cs typeface="Roboto Slab"/>
              </a:rPr>
              <a:t>.</a:t>
            </a:r>
          </a:p>
          <a:p>
            <a:r>
              <a:rPr lang="vi-VN">
                <a:solidFill>
                  <a:schemeClr val="tx1"/>
                </a:solidFill>
                <a:latin typeface="Roboto Slab"/>
                <a:ea typeface="Roboto Slab"/>
                <a:cs typeface="Roboto Slab"/>
              </a:rPr>
              <a:t>Giới thiệu việc kiểm soát giai điệu của âm thanh được tạo ra dựa trên </a:t>
            </a:r>
            <a:r>
              <a:rPr lang="vi-VN" b="1" err="1">
                <a:solidFill>
                  <a:schemeClr val="tx1"/>
                </a:solidFill>
                <a:latin typeface="Roboto Slab"/>
                <a:ea typeface="Roboto Slab"/>
                <a:cs typeface="Roboto Slab"/>
              </a:rPr>
              <a:t>chromagram-based</a:t>
            </a:r>
            <a:r>
              <a:rPr lang="vi-VN" b="1">
                <a:solidFill>
                  <a:schemeClr val="tx1"/>
                </a:solidFill>
                <a:latin typeface="Roboto Slab"/>
                <a:ea typeface="Roboto Slab"/>
                <a:cs typeface="Roboto Slab"/>
              </a:rPr>
              <a:t>.</a:t>
            </a:r>
            <a:endParaRPr lang="en-US" b="1">
              <a:solidFill>
                <a:schemeClr val="tx1"/>
              </a:solidFill>
              <a:latin typeface="Roboto Slab"/>
              <a:ea typeface="Roboto Slab"/>
              <a:cs typeface="Roboto Slab"/>
            </a:endParaRPr>
          </a:p>
          <a:p>
            <a:r>
              <a:rPr lang="en-US" err="1">
                <a:solidFill>
                  <a:schemeClr val="tx1"/>
                </a:solidFill>
                <a:latin typeface="Roboto Slab"/>
                <a:ea typeface="Roboto Slab"/>
                <a:cs typeface="Roboto Slab"/>
              </a:rPr>
              <a:t>Đánh</a:t>
            </a:r>
            <a:r>
              <a:rPr lang="en-US">
                <a:solidFill>
                  <a:schemeClr val="tx1"/>
                </a:solidFill>
                <a:latin typeface="Roboto Slab"/>
                <a:ea typeface="Roboto Slab"/>
                <a:cs typeface="Roboto Slab"/>
              </a:rPr>
              <a:t> </a:t>
            </a:r>
            <a:r>
              <a:rPr lang="en-US" err="1">
                <a:solidFill>
                  <a:schemeClr val="tx1"/>
                </a:solidFill>
                <a:latin typeface="Roboto Slab"/>
                <a:ea typeface="Roboto Slab"/>
                <a:cs typeface="Roboto Slab"/>
              </a:rPr>
              <a:t>giá</a:t>
            </a:r>
            <a:r>
              <a:rPr lang="en-US">
                <a:solidFill>
                  <a:schemeClr val="tx1"/>
                </a:solidFill>
                <a:latin typeface="Roboto Slab"/>
                <a:ea typeface="Roboto Slab"/>
                <a:cs typeface="Roboto Slab"/>
              </a:rPr>
              <a:t> </a:t>
            </a:r>
            <a:r>
              <a:rPr lang="en-US" err="1">
                <a:solidFill>
                  <a:schemeClr val="tx1"/>
                </a:solidFill>
                <a:latin typeface="Roboto Slab"/>
                <a:ea typeface="Roboto Slab"/>
                <a:cs typeface="Roboto Slab"/>
              </a:rPr>
              <a:t>vượt</a:t>
            </a:r>
            <a:r>
              <a:rPr lang="en-US">
                <a:solidFill>
                  <a:schemeClr val="tx1"/>
                </a:solidFill>
                <a:latin typeface="Roboto Slab"/>
                <a:ea typeface="Roboto Slab"/>
                <a:cs typeface="Roboto Slab"/>
              </a:rPr>
              <a:t> </a:t>
            </a:r>
            <a:r>
              <a:rPr lang="en-US" err="1">
                <a:solidFill>
                  <a:schemeClr val="tx1"/>
                </a:solidFill>
                <a:latin typeface="Roboto Slab"/>
                <a:ea typeface="Roboto Slab"/>
                <a:cs typeface="Roboto Slab"/>
              </a:rPr>
              <a:t>trội</a:t>
            </a:r>
            <a:r>
              <a:rPr lang="en-US">
                <a:solidFill>
                  <a:schemeClr val="tx1"/>
                </a:solidFill>
                <a:latin typeface="Roboto Slab"/>
                <a:ea typeface="Roboto Slab"/>
                <a:cs typeface="Roboto Slab"/>
              </a:rPr>
              <a:t> </a:t>
            </a:r>
            <a:r>
              <a:rPr lang="en-US" err="1">
                <a:solidFill>
                  <a:schemeClr val="tx1"/>
                </a:solidFill>
                <a:latin typeface="Roboto Slab"/>
                <a:ea typeface="Roboto Slab"/>
                <a:cs typeface="Roboto Slab"/>
              </a:rPr>
              <a:t>hơn</a:t>
            </a:r>
            <a:r>
              <a:rPr lang="en-US">
                <a:solidFill>
                  <a:schemeClr val="tx1"/>
                </a:solidFill>
                <a:latin typeface="Roboto Slab"/>
                <a:ea typeface="Roboto Slab"/>
                <a:cs typeface="Roboto Slab"/>
              </a:rPr>
              <a:t> so </a:t>
            </a:r>
            <a:r>
              <a:rPr lang="en-US" err="1">
                <a:solidFill>
                  <a:schemeClr val="tx1"/>
                </a:solidFill>
                <a:latin typeface="Roboto Slab"/>
                <a:ea typeface="Roboto Slab"/>
                <a:cs typeface="Roboto Slab"/>
              </a:rPr>
              <a:t>với</a:t>
            </a:r>
            <a:r>
              <a:rPr lang="en-US">
                <a:solidFill>
                  <a:schemeClr val="tx1"/>
                </a:solidFill>
                <a:latin typeface="Roboto Slab"/>
                <a:ea typeface="Roboto Slab"/>
                <a:cs typeface="Roboto Slab"/>
              </a:rPr>
              <a:t> </a:t>
            </a:r>
            <a:r>
              <a:rPr lang="en-US" err="1">
                <a:solidFill>
                  <a:schemeClr val="tx1"/>
                </a:solidFill>
                <a:latin typeface="Roboto Slab"/>
                <a:ea typeface="Roboto Slab"/>
                <a:cs typeface="Roboto Slab"/>
              </a:rPr>
              <a:t>các</a:t>
            </a:r>
            <a:r>
              <a:rPr lang="en-US">
                <a:solidFill>
                  <a:schemeClr val="tx1"/>
                </a:solidFill>
                <a:latin typeface="Roboto Slab"/>
                <a:ea typeface="Roboto Slab"/>
                <a:cs typeface="Roboto Slab"/>
              </a:rPr>
              <a:t> evaluated baseline ở </a:t>
            </a:r>
            <a:r>
              <a:rPr lang="en-US" err="1">
                <a:solidFill>
                  <a:schemeClr val="tx1"/>
                </a:solidFill>
                <a:latin typeface="Roboto Slab"/>
                <a:ea typeface="Roboto Slab"/>
                <a:cs typeface="Roboto Slab"/>
              </a:rPr>
              <a:t>mức</a:t>
            </a:r>
            <a:r>
              <a:rPr lang="en-US">
                <a:solidFill>
                  <a:schemeClr val="tx1"/>
                </a:solidFill>
                <a:latin typeface="Roboto Slab"/>
                <a:ea typeface="Roboto Slab"/>
                <a:cs typeface="Roboto Slab"/>
              </a:rPr>
              <a:t> </a:t>
            </a:r>
            <a:r>
              <a:rPr lang="en-US" err="1">
                <a:solidFill>
                  <a:schemeClr val="tx1"/>
                </a:solidFill>
                <a:latin typeface="Roboto Slab"/>
                <a:ea typeface="Roboto Slab"/>
                <a:cs typeface="Roboto Slab"/>
              </a:rPr>
              <a:t>chênh</a:t>
            </a:r>
            <a:r>
              <a:rPr lang="en-US">
                <a:solidFill>
                  <a:schemeClr val="tx1"/>
                </a:solidFill>
                <a:latin typeface="Roboto Slab"/>
                <a:ea typeface="Roboto Slab"/>
                <a:cs typeface="Roboto Slab"/>
              </a:rPr>
              <a:t> </a:t>
            </a:r>
            <a:r>
              <a:rPr lang="en-US" err="1">
                <a:solidFill>
                  <a:schemeClr val="tx1"/>
                </a:solidFill>
                <a:latin typeface="Roboto Slab"/>
                <a:ea typeface="Roboto Slab"/>
                <a:cs typeface="Roboto Slab"/>
              </a:rPr>
              <a:t>lệch</a:t>
            </a:r>
            <a:r>
              <a:rPr lang="en-US">
                <a:solidFill>
                  <a:schemeClr val="tx1"/>
                </a:solidFill>
                <a:latin typeface="Roboto Slab"/>
                <a:ea typeface="Roboto Slab"/>
                <a:cs typeface="Roboto Slab"/>
              </a:rPr>
              <a:t> </a:t>
            </a:r>
            <a:r>
              <a:rPr lang="en-US" err="1">
                <a:solidFill>
                  <a:schemeClr val="tx1"/>
                </a:solidFill>
                <a:latin typeface="Roboto Slab"/>
                <a:ea typeface="Roboto Slab"/>
                <a:cs typeface="Roboto Slab"/>
              </a:rPr>
              <a:t>lớn</a:t>
            </a:r>
            <a:endParaRPr lang="en-US">
              <a:solidFill>
                <a:schemeClr val="tx1"/>
              </a:solidFill>
              <a:latin typeface="Roboto Slab"/>
              <a:ea typeface="Roboto Slab"/>
              <a:cs typeface="Roboto Slab"/>
            </a:endParaRPr>
          </a:p>
          <a:p>
            <a:pPr lvl="1"/>
            <a:r>
              <a:rPr lang="en-US" sz="1600">
                <a:solidFill>
                  <a:schemeClr val="tx1"/>
                </a:solidFill>
                <a:latin typeface="Roboto Slab"/>
                <a:ea typeface="Roboto Slab"/>
                <a:cs typeface="Roboto Slab"/>
              </a:rPr>
              <a:t>84.8 </a:t>
            </a:r>
            <a:r>
              <a:rPr lang="en-US" sz="1600" err="1">
                <a:solidFill>
                  <a:schemeClr val="tx1"/>
                </a:solidFill>
                <a:latin typeface="Roboto Slab"/>
                <a:ea typeface="Roboto Slab"/>
                <a:cs typeface="Roboto Slab"/>
              </a:rPr>
              <a:t>trên</a:t>
            </a:r>
            <a:r>
              <a:rPr lang="en-US" sz="1600">
                <a:solidFill>
                  <a:schemeClr val="tx1"/>
                </a:solidFill>
                <a:latin typeface="Roboto Slab"/>
                <a:ea typeface="Roboto Slab"/>
                <a:cs typeface="Roboto Slab"/>
              </a:rPr>
              <a:t> 100 </a:t>
            </a:r>
            <a:r>
              <a:rPr lang="en-US" sz="1600" err="1">
                <a:solidFill>
                  <a:schemeClr val="tx1"/>
                </a:solidFill>
                <a:latin typeface="Roboto Slab"/>
                <a:ea typeface="Roboto Slab"/>
                <a:cs typeface="Roboto Slab"/>
              </a:rPr>
              <a:t>cho</a:t>
            </a:r>
            <a:r>
              <a:rPr lang="en-US" sz="1600">
                <a:solidFill>
                  <a:schemeClr val="tx1"/>
                </a:solidFill>
                <a:latin typeface="Roboto Slab"/>
                <a:ea typeface="Roboto Slab"/>
                <a:cs typeface="Roboto Slab"/>
              </a:rPr>
              <a:t> MUSICGEN </a:t>
            </a:r>
          </a:p>
          <a:p>
            <a:pPr lvl="1"/>
            <a:r>
              <a:rPr lang="en-US" sz="1600">
                <a:solidFill>
                  <a:schemeClr val="tx1"/>
                </a:solidFill>
                <a:latin typeface="Roboto Slab"/>
                <a:ea typeface="Roboto Slab"/>
                <a:cs typeface="Roboto Slab"/>
              </a:rPr>
              <a:t>80.5 </a:t>
            </a:r>
            <a:r>
              <a:rPr lang="en-US" sz="1600" err="1">
                <a:solidFill>
                  <a:schemeClr val="tx1"/>
                </a:solidFill>
                <a:latin typeface="Roboto Slab"/>
                <a:ea typeface="Roboto Slab"/>
                <a:cs typeface="Roboto Slab"/>
              </a:rPr>
              <a:t>trên</a:t>
            </a:r>
            <a:r>
              <a:rPr lang="en-US" sz="1600">
                <a:solidFill>
                  <a:schemeClr val="tx1"/>
                </a:solidFill>
                <a:latin typeface="Roboto Slab"/>
                <a:ea typeface="Roboto Slab"/>
                <a:cs typeface="Roboto Slab"/>
              </a:rPr>
              <a:t> 100 </a:t>
            </a:r>
            <a:r>
              <a:rPr lang="en-US" sz="1600" err="1">
                <a:solidFill>
                  <a:schemeClr val="tx1"/>
                </a:solidFill>
                <a:latin typeface="Roboto Slab"/>
                <a:ea typeface="Roboto Slab"/>
                <a:cs typeface="Roboto Slab"/>
              </a:rPr>
              <a:t>cho</a:t>
            </a:r>
            <a:r>
              <a:rPr lang="en-US" sz="1600">
                <a:solidFill>
                  <a:schemeClr val="tx1"/>
                </a:solidFill>
                <a:latin typeface="Roboto Slab"/>
                <a:ea typeface="Roboto Slab"/>
                <a:cs typeface="Roboto Slab"/>
              </a:rPr>
              <a:t> best baseline.</a:t>
            </a:r>
          </a:p>
        </p:txBody>
      </p:sp>
    </p:spTree>
    <p:extLst>
      <p:ext uri="{BB962C8B-B14F-4D97-AF65-F5344CB8AC3E}">
        <p14:creationId xmlns:p14="http://schemas.microsoft.com/office/powerpoint/2010/main" val="230561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76"/>
          <p:cNvSpPr txBox="1">
            <a:spLocks noGrp="1"/>
          </p:cNvSpPr>
          <p:nvPr>
            <p:ph type="title"/>
          </p:nvPr>
        </p:nvSpPr>
        <p:spPr>
          <a:xfrm>
            <a:off x="1136300" y="66322"/>
            <a:ext cx="7571700" cy="702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2800" b="1" err="1">
                <a:solidFill>
                  <a:srgbClr val="0E78C0"/>
                </a:solidFill>
                <a:latin typeface="Roboto Slab" pitchFamily="2" charset="0"/>
                <a:ea typeface="Roboto Slab" pitchFamily="2" charset="0"/>
                <a:cs typeface="Roboto Slab" pitchFamily="2" charset="0"/>
                <a:sym typeface="Calibri"/>
              </a:rPr>
              <a:t>Tổng</a:t>
            </a:r>
            <a:r>
              <a:rPr lang="en-US" sz="2800" b="1">
                <a:solidFill>
                  <a:srgbClr val="0E78C0"/>
                </a:solidFill>
                <a:latin typeface="Roboto Slab" pitchFamily="2" charset="0"/>
                <a:ea typeface="Roboto Slab" pitchFamily="2" charset="0"/>
                <a:cs typeface="Roboto Slab" pitchFamily="2" charset="0"/>
                <a:sym typeface="Calibri"/>
              </a:rPr>
              <a:t> </a:t>
            </a:r>
            <a:r>
              <a:rPr lang="en-US" sz="2800" b="1" err="1">
                <a:solidFill>
                  <a:srgbClr val="0E78C0"/>
                </a:solidFill>
                <a:latin typeface="Roboto Slab" pitchFamily="2" charset="0"/>
                <a:ea typeface="Roboto Slab" pitchFamily="2" charset="0"/>
                <a:cs typeface="Roboto Slab" pitchFamily="2" charset="0"/>
                <a:sym typeface="Calibri"/>
              </a:rPr>
              <a:t>quan</a:t>
            </a:r>
            <a:r>
              <a:rPr lang="en-US" sz="2800" b="1">
                <a:solidFill>
                  <a:srgbClr val="0E78C0"/>
                </a:solidFill>
                <a:latin typeface="Roboto Slab" pitchFamily="2" charset="0"/>
                <a:ea typeface="Roboto Slab" pitchFamily="2" charset="0"/>
                <a:cs typeface="Roboto Slab" pitchFamily="2" charset="0"/>
                <a:sym typeface="Calibri"/>
              </a:rPr>
              <a:t> </a:t>
            </a:r>
            <a:r>
              <a:rPr lang="en-US" sz="2800" b="1" err="1">
                <a:solidFill>
                  <a:srgbClr val="0E78C0"/>
                </a:solidFill>
                <a:latin typeface="Roboto Slab" pitchFamily="2" charset="0"/>
                <a:ea typeface="Roboto Slab" pitchFamily="2" charset="0"/>
                <a:cs typeface="Roboto Slab" pitchFamily="2" charset="0"/>
                <a:sym typeface="Calibri"/>
              </a:rPr>
              <a:t>bài</a:t>
            </a:r>
            <a:r>
              <a:rPr lang="en-US" sz="2800" b="1">
                <a:solidFill>
                  <a:srgbClr val="0E78C0"/>
                </a:solidFill>
                <a:latin typeface="Roboto Slab" pitchFamily="2" charset="0"/>
                <a:ea typeface="Roboto Slab" pitchFamily="2" charset="0"/>
                <a:cs typeface="Roboto Slab" pitchFamily="2" charset="0"/>
                <a:sym typeface="Calibri"/>
              </a:rPr>
              <a:t> </a:t>
            </a:r>
            <a:r>
              <a:rPr lang="en-US" sz="2800" b="1" err="1">
                <a:solidFill>
                  <a:srgbClr val="0E78C0"/>
                </a:solidFill>
                <a:latin typeface="Roboto Slab" pitchFamily="2" charset="0"/>
                <a:ea typeface="Roboto Slab" pitchFamily="2" charset="0"/>
                <a:cs typeface="Roboto Slab" pitchFamily="2" charset="0"/>
                <a:sym typeface="Calibri"/>
              </a:rPr>
              <a:t>báo</a:t>
            </a:r>
            <a:endParaRPr lang="en-US" sz="2800" b="1">
              <a:solidFill>
                <a:srgbClr val="0E78C0"/>
              </a:solidFill>
              <a:latin typeface="Roboto Slab" pitchFamily="2" charset="0"/>
              <a:ea typeface="Roboto Slab" pitchFamily="2" charset="0"/>
              <a:cs typeface="Roboto Slab" pitchFamily="2" charset="0"/>
              <a:sym typeface="Calibri"/>
            </a:endParaRPr>
          </a:p>
        </p:txBody>
      </p:sp>
      <p:sp>
        <p:nvSpPr>
          <p:cNvPr id="3" name="Text Placeholder 2">
            <a:extLst>
              <a:ext uri="{FF2B5EF4-FFF2-40B4-BE49-F238E27FC236}">
                <a16:creationId xmlns:a16="http://schemas.microsoft.com/office/drawing/2014/main" id="{37447241-D081-B90B-D944-D04B16F3A504}"/>
              </a:ext>
            </a:extLst>
          </p:cNvPr>
          <p:cNvSpPr>
            <a:spLocks noGrp="1"/>
          </p:cNvSpPr>
          <p:nvPr>
            <p:ph type="body" idx="1"/>
          </p:nvPr>
        </p:nvSpPr>
        <p:spPr>
          <a:xfrm>
            <a:off x="89208" y="1457914"/>
            <a:ext cx="8772293" cy="3685586"/>
          </a:xfrm>
        </p:spPr>
        <p:txBody>
          <a:bodyPr numCol="2"/>
          <a:lstStyle/>
          <a:p>
            <a:pPr fontAlgn="base">
              <a:lnSpc>
                <a:spcPct val="150000"/>
              </a:lnSpc>
              <a:spcBef>
                <a:spcPts val="0"/>
              </a:spcBef>
            </a:pPr>
            <a:r>
              <a:rPr lang="en-US" sz="1200" b="1">
                <a:solidFill>
                  <a:srgbClr val="000000"/>
                </a:solidFill>
              </a:rPr>
              <a:t>Thông tin </a:t>
            </a:r>
            <a:r>
              <a:rPr lang="en-US" sz="1200" b="1" err="1">
                <a:solidFill>
                  <a:srgbClr val="000000"/>
                </a:solidFill>
              </a:rPr>
              <a:t>hội</a:t>
            </a:r>
            <a:r>
              <a:rPr lang="en-US" sz="1200" b="1">
                <a:solidFill>
                  <a:srgbClr val="000000"/>
                </a:solidFill>
              </a:rPr>
              <a:t> </a:t>
            </a:r>
            <a:r>
              <a:rPr lang="en-US" sz="1200" b="1" err="1">
                <a:solidFill>
                  <a:srgbClr val="000000"/>
                </a:solidFill>
              </a:rPr>
              <a:t>nghị</a:t>
            </a:r>
            <a:r>
              <a:rPr lang="en-US" sz="1200" b="1">
                <a:solidFill>
                  <a:srgbClr val="000000"/>
                </a:solidFill>
              </a:rPr>
              <a:t>:</a:t>
            </a:r>
          </a:p>
          <a:p>
            <a:pPr lvl="1" fontAlgn="base">
              <a:lnSpc>
                <a:spcPct val="150000"/>
              </a:lnSpc>
            </a:pPr>
            <a:r>
              <a:rPr lang="en-US" sz="1200">
                <a:solidFill>
                  <a:srgbClr val="000000"/>
                </a:solidFill>
                <a:latin typeface="Roboto Slab" pitchFamily="2" charset="0"/>
                <a:ea typeface="Roboto Slab" pitchFamily="2" charset="0"/>
                <a:cs typeface="Roboto Slab" pitchFamily="2" charset="0"/>
              </a:rPr>
              <a:t>Conference name: </a:t>
            </a:r>
            <a:r>
              <a:rPr lang="en-US" sz="1200" b="1" i="0" err="1">
                <a:solidFill>
                  <a:srgbClr val="000000"/>
                </a:solidFill>
                <a:effectLst/>
                <a:latin typeface="Roboto Slab" pitchFamily="2" charset="0"/>
                <a:ea typeface="Roboto Slab" pitchFamily="2" charset="0"/>
                <a:cs typeface="Roboto Slab" pitchFamily="2" charset="0"/>
              </a:rPr>
              <a:t>NeurIPS</a:t>
            </a:r>
            <a:r>
              <a:rPr lang="en-US" sz="1200" b="1" i="0">
                <a:solidFill>
                  <a:srgbClr val="000000"/>
                </a:solidFill>
                <a:effectLst/>
                <a:latin typeface="Roboto Slab" pitchFamily="2" charset="0"/>
                <a:ea typeface="Roboto Slab" pitchFamily="2" charset="0"/>
                <a:cs typeface="Roboto Slab" pitchFamily="2" charset="0"/>
              </a:rPr>
              <a:t> 2023</a:t>
            </a:r>
          </a:p>
          <a:p>
            <a:pPr lvl="1" fontAlgn="base">
              <a:lnSpc>
                <a:spcPct val="150000"/>
              </a:lnSpc>
            </a:pPr>
            <a:r>
              <a:rPr lang="en-US" sz="1200">
                <a:solidFill>
                  <a:srgbClr val="000000"/>
                </a:solidFill>
                <a:latin typeface="Roboto Slab" pitchFamily="2" charset="0"/>
                <a:ea typeface="Roboto Slab" pitchFamily="2" charset="0"/>
                <a:cs typeface="Roboto Slab" pitchFamily="2" charset="0"/>
              </a:rPr>
              <a:t>Thông tin: </a:t>
            </a:r>
            <a:r>
              <a:rPr lang="en-US" sz="1200" err="1">
                <a:solidFill>
                  <a:srgbClr val="000000"/>
                </a:solidFill>
                <a:latin typeface="Roboto Slab" pitchFamily="2" charset="0"/>
                <a:ea typeface="Roboto Slab" pitchFamily="2" charset="0"/>
                <a:cs typeface="Roboto Slab" pitchFamily="2" charset="0"/>
              </a:rPr>
              <a:t>tên</a:t>
            </a:r>
            <a:r>
              <a:rPr lang="en-US" sz="1200">
                <a:solidFill>
                  <a:srgbClr val="000000"/>
                </a:solidFill>
                <a:latin typeface="Roboto Slab" pitchFamily="2" charset="0"/>
                <a:ea typeface="Roboto Slab" pitchFamily="2" charset="0"/>
                <a:cs typeface="Roboto Slab" pitchFamily="2" charset="0"/>
              </a:rPr>
              <a:t> </a:t>
            </a:r>
            <a:r>
              <a:rPr lang="en-US" sz="1200" err="1">
                <a:solidFill>
                  <a:srgbClr val="000000"/>
                </a:solidFill>
                <a:latin typeface="Roboto Slab" pitchFamily="2" charset="0"/>
                <a:ea typeface="Roboto Slab" pitchFamily="2" charset="0"/>
                <a:cs typeface="Roboto Slab" pitchFamily="2" charset="0"/>
              </a:rPr>
              <a:t>trước</a:t>
            </a:r>
            <a:r>
              <a:rPr lang="en-US" sz="1200">
                <a:solidFill>
                  <a:srgbClr val="000000"/>
                </a:solidFill>
                <a:latin typeface="Roboto Slab" pitchFamily="2" charset="0"/>
                <a:ea typeface="Roboto Slab" pitchFamily="2" charset="0"/>
                <a:cs typeface="Roboto Slab" pitchFamily="2" charset="0"/>
              </a:rPr>
              <a:t> kia </a:t>
            </a:r>
            <a:r>
              <a:rPr lang="en-US" sz="1200" err="1">
                <a:solidFill>
                  <a:srgbClr val="000000"/>
                </a:solidFill>
                <a:latin typeface="Roboto Slab" pitchFamily="2" charset="0"/>
                <a:ea typeface="Roboto Slab" pitchFamily="2" charset="0"/>
                <a:cs typeface="Roboto Slab" pitchFamily="2" charset="0"/>
              </a:rPr>
              <a:t>là</a:t>
            </a:r>
            <a:r>
              <a:rPr lang="en-US" sz="1200">
                <a:solidFill>
                  <a:srgbClr val="000000"/>
                </a:solidFill>
                <a:latin typeface="Roboto Slab" pitchFamily="2" charset="0"/>
                <a:ea typeface="Roboto Slab" pitchFamily="2" charset="0"/>
                <a:cs typeface="Roboto Slab" pitchFamily="2" charset="0"/>
              </a:rPr>
              <a:t> NIPS, </a:t>
            </a:r>
            <a:r>
              <a:rPr lang="en-US" sz="1200" err="1">
                <a:solidFill>
                  <a:srgbClr val="000000"/>
                </a:solidFill>
                <a:latin typeface="Roboto Slab" pitchFamily="2" charset="0"/>
                <a:ea typeface="Roboto Slab" pitchFamily="2" charset="0"/>
                <a:cs typeface="Roboto Slab" pitchFamily="2" charset="0"/>
              </a:rPr>
              <a:t>là</a:t>
            </a:r>
            <a:r>
              <a:rPr lang="vi-VN" sz="1200" i="0">
                <a:solidFill>
                  <a:srgbClr val="000000"/>
                </a:solidFill>
                <a:effectLst/>
                <a:latin typeface="Roboto Slab" pitchFamily="2" charset="0"/>
                <a:ea typeface="Roboto Slab" pitchFamily="2" charset="0"/>
                <a:cs typeface="Roboto Slab" pitchFamily="2" charset="0"/>
              </a:rPr>
              <a:t> một hội nghị về khoa học thần kinh tính toán và học máy được tổ chức </a:t>
            </a:r>
            <a:r>
              <a:rPr lang="en-US" sz="1200" i="0" err="1">
                <a:solidFill>
                  <a:srgbClr val="000000"/>
                </a:solidFill>
                <a:effectLst/>
                <a:latin typeface="Roboto Slab" pitchFamily="2" charset="0"/>
                <a:ea typeface="Roboto Slab" pitchFamily="2" charset="0"/>
                <a:cs typeface="Roboto Slab" pitchFamily="2" charset="0"/>
              </a:rPr>
              <a:t>thường</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niên</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vào</a:t>
            </a:r>
            <a:r>
              <a:rPr lang="en-US" sz="1200" i="0">
                <a:solidFill>
                  <a:srgbClr val="000000"/>
                </a:solidFill>
                <a:effectLst/>
                <a:latin typeface="Roboto Slab" pitchFamily="2" charset="0"/>
                <a:ea typeface="Roboto Slab" pitchFamily="2" charset="0"/>
                <a:cs typeface="Roboto Slab" pitchFamily="2" charset="0"/>
              </a:rPr>
              <a:t> </a:t>
            </a:r>
            <a:r>
              <a:rPr lang="vi-VN" sz="1200" i="0">
                <a:solidFill>
                  <a:srgbClr val="000000"/>
                </a:solidFill>
                <a:effectLst/>
                <a:latin typeface="Roboto Slab" pitchFamily="2" charset="0"/>
                <a:ea typeface="Roboto Slab" pitchFamily="2" charset="0"/>
                <a:cs typeface="Roboto Slab" pitchFamily="2" charset="0"/>
              </a:rPr>
              <a:t>tháng 12 hàng năm.</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Có</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lịch</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sử</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lâu</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đời</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từ</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năm</a:t>
            </a:r>
            <a:r>
              <a:rPr lang="en-US" sz="1200" i="0">
                <a:solidFill>
                  <a:srgbClr val="000000"/>
                </a:solidFill>
                <a:effectLst/>
                <a:latin typeface="Roboto Slab" pitchFamily="2" charset="0"/>
                <a:ea typeface="Roboto Slab" pitchFamily="2" charset="0"/>
                <a:cs typeface="Roboto Slab" pitchFamily="2" charset="0"/>
              </a:rPr>
              <a:t> 1987.</a:t>
            </a:r>
          </a:p>
          <a:p>
            <a:pPr lvl="1" fontAlgn="base">
              <a:lnSpc>
                <a:spcPct val="150000"/>
              </a:lnSpc>
            </a:pPr>
            <a:r>
              <a:rPr lang="en-US" sz="1200" err="1">
                <a:solidFill>
                  <a:srgbClr val="000000"/>
                </a:solidFill>
                <a:latin typeface="Roboto Slab" pitchFamily="2" charset="0"/>
                <a:ea typeface="Roboto Slab" pitchFamily="2" charset="0"/>
                <a:cs typeface="Roboto Slab" pitchFamily="2" charset="0"/>
              </a:rPr>
              <a:t>Địa</a:t>
            </a:r>
            <a:r>
              <a:rPr lang="en-US" sz="1200">
                <a:solidFill>
                  <a:srgbClr val="000000"/>
                </a:solidFill>
                <a:latin typeface="Roboto Slab" pitchFamily="2" charset="0"/>
                <a:ea typeface="Roboto Slab" pitchFamily="2" charset="0"/>
                <a:cs typeface="Roboto Slab" pitchFamily="2" charset="0"/>
              </a:rPr>
              <a:t> </a:t>
            </a:r>
            <a:r>
              <a:rPr lang="en-US" sz="1200" err="1">
                <a:solidFill>
                  <a:srgbClr val="000000"/>
                </a:solidFill>
                <a:latin typeface="Roboto Slab" pitchFamily="2" charset="0"/>
                <a:ea typeface="Roboto Slab" pitchFamily="2" charset="0"/>
                <a:cs typeface="Roboto Slab" pitchFamily="2" charset="0"/>
              </a:rPr>
              <a:t>điểm</a:t>
            </a:r>
            <a:r>
              <a:rPr lang="en-US" sz="1200">
                <a:solidFill>
                  <a:srgbClr val="000000"/>
                </a:solidFill>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hội</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nghị</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lần</a:t>
            </a:r>
            <a:r>
              <a:rPr lang="en-US" sz="1200" i="0">
                <a:solidFill>
                  <a:srgbClr val="000000"/>
                </a:solidFill>
                <a:effectLst/>
                <a:latin typeface="Roboto Slab" pitchFamily="2" charset="0"/>
                <a:ea typeface="Roboto Slab" pitchFamily="2" charset="0"/>
                <a:cs typeface="Roboto Slab" pitchFamily="2" charset="0"/>
              </a:rPr>
              <a:t> </a:t>
            </a:r>
            <a:r>
              <a:rPr lang="en-US" sz="1200" i="0" err="1">
                <a:solidFill>
                  <a:srgbClr val="000000"/>
                </a:solidFill>
                <a:effectLst/>
                <a:latin typeface="Roboto Slab" pitchFamily="2" charset="0"/>
                <a:ea typeface="Roboto Slab" pitchFamily="2" charset="0"/>
                <a:cs typeface="Roboto Slab" pitchFamily="2" charset="0"/>
              </a:rPr>
              <a:t>thứ</a:t>
            </a:r>
            <a:r>
              <a:rPr lang="en-US" sz="1200" i="0">
                <a:solidFill>
                  <a:srgbClr val="000000"/>
                </a:solidFill>
                <a:effectLst/>
                <a:latin typeface="Roboto Slab" pitchFamily="2" charset="0"/>
                <a:ea typeface="Roboto Slab" pitchFamily="2" charset="0"/>
                <a:cs typeface="Roboto Slab" pitchFamily="2" charset="0"/>
              </a:rPr>
              <a:t> 37, New Orleans, Louisiana, Hoa </a:t>
            </a:r>
            <a:r>
              <a:rPr lang="en-US" sz="1200" i="0" err="1">
                <a:solidFill>
                  <a:srgbClr val="000000"/>
                </a:solidFill>
                <a:effectLst/>
                <a:latin typeface="Roboto Slab" pitchFamily="2" charset="0"/>
                <a:ea typeface="Roboto Slab" pitchFamily="2" charset="0"/>
                <a:cs typeface="Roboto Slab" pitchFamily="2" charset="0"/>
              </a:rPr>
              <a:t>Kỳ</a:t>
            </a:r>
            <a:endParaRPr lang="en-US" sz="1200" i="0">
              <a:solidFill>
                <a:srgbClr val="000000"/>
              </a:solidFill>
              <a:effectLst/>
              <a:latin typeface="Roboto Slab" pitchFamily="2" charset="0"/>
              <a:ea typeface="Roboto Slab" pitchFamily="2" charset="0"/>
              <a:cs typeface="Roboto Slab" pitchFamily="2" charset="0"/>
            </a:endParaRPr>
          </a:p>
          <a:p>
            <a:pPr lvl="1" fontAlgn="base">
              <a:lnSpc>
                <a:spcPct val="150000"/>
              </a:lnSpc>
            </a:pPr>
            <a:r>
              <a:rPr lang="en-US" sz="1200" i="0">
                <a:effectLst/>
                <a:latin typeface="Roboto Slab" pitchFamily="2" charset="0"/>
                <a:ea typeface="Roboto Slab" pitchFamily="2" charset="0"/>
                <a:cs typeface="Roboto Slab" pitchFamily="2" charset="0"/>
              </a:rPr>
              <a:t>Subjects: </a:t>
            </a:r>
            <a:r>
              <a:rPr lang="en-US" sz="1200" b="1" i="0">
                <a:effectLst/>
                <a:latin typeface="Roboto Slab" pitchFamily="2" charset="0"/>
                <a:ea typeface="Roboto Slab" pitchFamily="2" charset="0"/>
                <a:cs typeface="Roboto Slab" pitchFamily="2" charset="0"/>
              </a:rPr>
              <a:t>Sound</a:t>
            </a:r>
            <a:r>
              <a:rPr lang="en-US" sz="1200" i="0">
                <a:effectLst/>
                <a:latin typeface="Roboto Slab" pitchFamily="2" charset="0"/>
                <a:ea typeface="Roboto Slab" pitchFamily="2" charset="0"/>
                <a:cs typeface="Roboto Slab" pitchFamily="2" charset="0"/>
              </a:rPr>
              <a:t> (cs.SD); </a:t>
            </a:r>
            <a:r>
              <a:rPr lang="en-US" sz="1200" b="1" i="0">
                <a:effectLst/>
                <a:latin typeface="Roboto Slab" pitchFamily="2" charset="0"/>
                <a:ea typeface="Roboto Slab" pitchFamily="2" charset="0"/>
                <a:cs typeface="Roboto Slab" pitchFamily="2" charset="0"/>
              </a:rPr>
              <a:t>Artificial Intelligence</a:t>
            </a:r>
            <a:r>
              <a:rPr lang="en-US" sz="1200" i="0">
                <a:effectLst/>
                <a:latin typeface="Roboto Slab" pitchFamily="2" charset="0"/>
                <a:ea typeface="Roboto Slab" pitchFamily="2" charset="0"/>
                <a:cs typeface="Roboto Slab" pitchFamily="2" charset="0"/>
              </a:rPr>
              <a:t> (cs.AI); </a:t>
            </a:r>
            <a:r>
              <a:rPr lang="en-US" sz="1200" b="1" i="0">
                <a:effectLst/>
                <a:latin typeface="Roboto Slab" pitchFamily="2" charset="0"/>
                <a:ea typeface="Roboto Slab" pitchFamily="2" charset="0"/>
                <a:cs typeface="Roboto Slab" pitchFamily="2" charset="0"/>
              </a:rPr>
              <a:t>Machine Learning </a:t>
            </a:r>
            <a:r>
              <a:rPr lang="en-US" sz="1200" i="0">
                <a:effectLst/>
                <a:latin typeface="Roboto Slab" pitchFamily="2" charset="0"/>
                <a:ea typeface="Roboto Slab" pitchFamily="2" charset="0"/>
                <a:cs typeface="Roboto Slab" pitchFamily="2" charset="0"/>
              </a:rPr>
              <a:t>(</a:t>
            </a:r>
            <a:r>
              <a:rPr lang="en-US" sz="1200" i="0" err="1">
                <a:effectLst/>
                <a:latin typeface="Roboto Slab" pitchFamily="2" charset="0"/>
                <a:ea typeface="Roboto Slab" pitchFamily="2" charset="0"/>
                <a:cs typeface="Roboto Slab" pitchFamily="2" charset="0"/>
              </a:rPr>
              <a:t>cs.LG</a:t>
            </a:r>
            <a:r>
              <a:rPr lang="en-US" sz="1200" i="0">
                <a:effectLst/>
                <a:latin typeface="Roboto Slab" pitchFamily="2" charset="0"/>
                <a:ea typeface="Roboto Slab" pitchFamily="2" charset="0"/>
                <a:cs typeface="Roboto Slab" pitchFamily="2" charset="0"/>
              </a:rPr>
              <a:t>); </a:t>
            </a:r>
            <a:r>
              <a:rPr lang="en-US" sz="1200" b="1" i="0">
                <a:effectLst/>
                <a:latin typeface="Roboto Slab" pitchFamily="2" charset="0"/>
                <a:ea typeface="Roboto Slab" pitchFamily="2" charset="0"/>
                <a:cs typeface="Roboto Slab" pitchFamily="2" charset="0"/>
              </a:rPr>
              <a:t>Audio and Speech Processing </a:t>
            </a:r>
            <a:r>
              <a:rPr lang="en-US" sz="1200" i="0">
                <a:effectLst/>
                <a:latin typeface="Roboto Slab" pitchFamily="2" charset="0"/>
                <a:ea typeface="Roboto Slab" pitchFamily="2" charset="0"/>
                <a:cs typeface="Roboto Slab" pitchFamily="2" charset="0"/>
              </a:rPr>
              <a:t>(eess.AS)</a:t>
            </a:r>
          </a:p>
          <a:p>
            <a:pPr lvl="1" fontAlgn="base">
              <a:lnSpc>
                <a:spcPct val="150000"/>
              </a:lnSpc>
            </a:pPr>
            <a:r>
              <a:rPr lang="en-US" sz="1200" i="0">
                <a:effectLst/>
                <a:latin typeface="Roboto Slab" pitchFamily="2" charset="0"/>
                <a:ea typeface="Roboto Slab" pitchFamily="2" charset="0"/>
                <a:cs typeface="Roboto Slab" pitchFamily="2" charset="0"/>
              </a:rPr>
              <a:t>CORE2023 rank: </a:t>
            </a:r>
            <a:r>
              <a:rPr lang="en-US" sz="1200" b="1" i="0">
                <a:effectLst/>
                <a:latin typeface="Roboto Slab" pitchFamily="2" charset="0"/>
                <a:ea typeface="Roboto Slab" pitchFamily="2" charset="0"/>
                <a:cs typeface="Roboto Slab" pitchFamily="2" charset="0"/>
              </a:rPr>
              <a:t>A</a:t>
            </a:r>
            <a:r>
              <a:rPr lang="en-US" sz="1200" b="1" baseline="30000">
                <a:latin typeface="Roboto Slab" pitchFamily="2" charset="0"/>
                <a:ea typeface="Roboto Slab" pitchFamily="2" charset="0"/>
                <a:cs typeface="Roboto Slab" pitchFamily="2" charset="0"/>
              </a:rPr>
              <a:t>*</a:t>
            </a:r>
            <a:endParaRPr lang="en-US" sz="1200" b="1" i="0">
              <a:effectLst/>
              <a:latin typeface="Roboto Slab" pitchFamily="2" charset="0"/>
              <a:ea typeface="Roboto Slab" pitchFamily="2" charset="0"/>
              <a:cs typeface="Roboto Slab" pitchFamily="2" charset="0"/>
            </a:endParaRPr>
          </a:p>
          <a:p>
            <a:pPr fontAlgn="base">
              <a:lnSpc>
                <a:spcPct val="150000"/>
              </a:lnSpc>
              <a:spcBef>
                <a:spcPts val="0"/>
              </a:spcBef>
            </a:pPr>
            <a:endParaRPr lang="en-US" sz="1200" b="1">
              <a:solidFill>
                <a:srgbClr val="000000"/>
              </a:solidFill>
            </a:endParaRPr>
          </a:p>
          <a:p>
            <a:pPr fontAlgn="base">
              <a:lnSpc>
                <a:spcPct val="150000"/>
              </a:lnSpc>
              <a:spcBef>
                <a:spcPts val="0"/>
              </a:spcBef>
            </a:pPr>
            <a:r>
              <a:rPr lang="en-US" sz="1200" b="1">
                <a:solidFill>
                  <a:srgbClr val="000000"/>
                </a:solidFill>
              </a:rPr>
              <a:t>Thông tin </a:t>
            </a:r>
            <a:r>
              <a:rPr lang="en-US" sz="1200" b="1" err="1">
                <a:solidFill>
                  <a:srgbClr val="000000"/>
                </a:solidFill>
              </a:rPr>
              <a:t>tác</a:t>
            </a:r>
            <a:r>
              <a:rPr lang="en-US" sz="1200" b="1">
                <a:solidFill>
                  <a:srgbClr val="000000"/>
                </a:solidFill>
              </a:rPr>
              <a:t> </a:t>
            </a:r>
            <a:r>
              <a:rPr lang="en-US" sz="1200" b="1" err="1">
                <a:solidFill>
                  <a:srgbClr val="000000"/>
                </a:solidFill>
              </a:rPr>
              <a:t>giả</a:t>
            </a:r>
            <a:r>
              <a:rPr lang="en-US" sz="1200" b="1">
                <a:solidFill>
                  <a:srgbClr val="000000"/>
                </a:solidFill>
              </a:rPr>
              <a:t>:</a:t>
            </a:r>
          </a:p>
          <a:p>
            <a:pPr lvl="1" fontAlgn="base">
              <a:lnSpc>
                <a:spcPct val="150000"/>
              </a:lnSpc>
            </a:pPr>
            <a:r>
              <a:rPr lang="en-US" sz="1200" b="1">
                <a:solidFill>
                  <a:srgbClr val="000000"/>
                </a:solidFill>
                <a:latin typeface="Roboto Slab" pitchFamily="2" charset="0"/>
                <a:ea typeface="Roboto Slab" pitchFamily="2" charset="0"/>
                <a:cs typeface="Roboto Slab" pitchFamily="2" charset="0"/>
              </a:rPr>
              <a:t>Core team: </a:t>
            </a:r>
            <a:r>
              <a:rPr lang="en-US" sz="1200" u="sng">
                <a:solidFill>
                  <a:srgbClr val="000000"/>
                </a:solidFill>
                <a:latin typeface="Roboto Slab" pitchFamily="2" charset="0"/>
                <a:ea typeface="Roboto Slab" pitchFamily="2" charset="0"/>
                <a:cs typeface="Roboto Slab" pitchFamily="2" charset="0"/>
              </a:rPr>
              <a:t>Jade </a:t>
            </a:r>
            <a:r>
              <a:rPr lang="en-US" sz="1200" u="sng" err="1">
                <a:solidFill>
                  <a:srgbClr val="000000"/>
                </a:solidFill>
                <a:latin typeface="Roboto Slab" pitchFamily="2" charset="0"/>
                <a:ea typeface="Roboto Slab" pitchFamily="2" charset="0"/>
                <a:cs typeface="Roboto Slab" pitchFamily="2" charset="0"/>
              </a:rPr>
              <a:t>Copet</a:t>
            </a:r>
            <a:r>
              <a:rPr lang="en-US" sz="1200">
                <a:solidFill>
                  <a:srgbClr val="000000"/>
                </a:solidFill>
                <a:latin typeface="Roboto Slab" pitchFamily="2" charset="0"/>
                <a:ea typeface="Roboto Slab" pitchFamily="2" charset="0"/>
                <a:cs typeface="Roboto Slab" pitchFamily="2" charset="0"/>
              </a:rPr>
              <a:t>, </a:t>
            </a:r>
            <a:r>
              <a:rPr lang="en-US" sz="1200" u="sng">
                <a:solidFill>
                  <a:srgbClr val="000000"/>
                </a:solidFill>
                <a:latin typeface="Roboto Slab" pitchFamily="2" charset="0"/>
                <a:ea typeface="Roboto Slab" pitchFamily="2" charset="0"/>
                <a:cs typeface="Roboto Slab" pitchFamily="2" charset="0"/>
              </a:rPr>
              <a:t>Felix </a:t>
            </a:r>
            <a:r>
              <a:rPr lang="en-US" sz="1200" u="sng" err="1">
                <a:solidFill>
                  <a:srgbClr val="000000"/>
                </a:solidFill>
                <a:latin typeface="Roboto Slab" pitchFamily="2" charset="0"/>
                <a:ea typeface="Roboto Slab" pitchFamily="2" charset="0"/>
                <a:cs typeface="Roboto Slab" pitchFamily="2" charset="0"/>
              </a:rPr>
              <a:t>Kreuk</a:t>
            </a:r>
            <a:r>
              <a:rPr lang="en-US" sz="1200">
                <a:solidFill>
                  <a:srgbClr val="000000"/>
                </a:solidFill>
                <a:latin typeface="Roboto Slab" pitchFamily="2" charset="0"/>
                <a:ea typeface="Roboto Slab" pitchFamily="2" charset="0"/>
                <a:cs typeface="Roboto Slab" pitchFamily="2" charset="0"/>
              </a:rPr>
              <a:t>, Itai Gat, Tal Remez, David Kant, Gabriel </a:t>
            </a:r>
            <a:r>
              <a:rPr lang="en-US" sz="1200" err="1">
                <a:solidFill>
                  <a:srgbClr val="000000"/>
                </a:solidFill>
                <a:latin typeface="Roboto Slab" pitchFamily="2" charset="0"/>
                <a:ea typeface="Roboto Slab" pitchFamily="2" charset="0"/>
                <a:cs typeface="Roboto Slab" pitchFamily="2" charset="0"/>
              </a:rPr>
              <a:t>Synnaeve</a:t>
            </a:r>
            <a:r>
              <a:rPr lang="en-US" sz="1200">
                <a:solidFill>
                  <a:srgbClr val="000000"/>
                </a:solidFill>
                <a:latin typeface="Roboto Slab" pitchFamily="2" charset="0"/>
                <a:ea typeface="Roboto Slab" pitchFamily="2" charset="0"/>
                <a:cs typeface="Roboto Slab" pitchFamily="2" charset="0"/>
              </a:rPr>
              <a:t>, Yossi Adi, Alexandre </a:t>
            </a:r>
            <a:r>
              <a:rPr lang="en-US" sz="1200" err="1">
                <a:solidFill>
                  <a:srgbClr val="000000"/>
                </a:solidFill>
                <a:latin typeface="Roboto Slab" pitchFamily="2" charset="0"/>
                <a:ea typeface="Roboto Slab" pitchFamily="2" charset="0"/>
                <a:cs typeface="Roboto Slab" pitchFamily="2" charset="0"/>
              </a:rPr>
              <a:t>Défossez</a:t>
            </a:r>
            <a:r>
              <a:rPr lang="en-US" sz="1200">
                <a:solidFill>
                  <a:srgbClr val="000000"/>
                </a:solidFill>
                <a:latin typeface="Roboto Slab" pitchFamily="2" charset="0"/>
                <a:ea typeface="Roboto Slab" pitchFamily="2" charset="0"/>
                <a:cs typeface="Roboto Slab" pitchFamily="2" charset="0"/>
              </a:rPr>
              <a:t>, </a:t>
            </a:r>
          </a:p>
          <a:p>
            <a:pPr lvl="1" fontAlgn="base">
              <a:lnSpc>
                <a:spcPct val="150000"/>
              </a:lnSpc>
            </a:pPr>
            <a:r>
              <a:rPr lang="en-US" sz="1200" b="0" i="0">
                <a:effectLst/>
                <a:latin typeface="Roboto Slab" pitchFamily="2" charset="0"/>
                <a:ea typeface="Roboto Slab" pitchFamily="2" charset="0"/>
                <a:cs typeface="Roboto Slab" pitchFamily="2" charset="0"/>
              </a:rPr>
              <a:t>The Fundamental AI Research (FAIR) team </a:t>
            </a:r>
            <a:r>
              <a:rPr lang="en-US" sz="1200" b="1">
                <a:solidFill>
                  <a:srgbClr val="000000"/>
                </a:solidFill>
                <a:latin typeface="Roboto Slab" pitchFamily="2" charset="0"/>
                <a:ea typeface="Roboto Slab" pitchFamily="2" charset="0"/>
                <a:cs typeface="Roboto Slab" pitchFamily="2" charset="0"/>
              </a:rPr>
              <a:t>(Meta AI)</a:t>
            </a:r>
          </a:p>
          <a:p>
            <a:pPr marL="533400" lvl="1" indent="0" algn="ctr" fontAlgn="base">
              <a:lnSpc>
                <a:spcPct val="150000"/>
              </a:lnSpc>
              <a:buNone/>
            </a:pPr>
            <a:endParaRPr lang="en-US" sz="1200" b="1">
              <a:solidFill>
                <a:srgbClr val="000000"/>
              </a:solidFill>
              <a:latin typeface="Roboto Slab" pitchFamily="2" charset="0"/>
              <a:ea typeface="Roboto Slab" pitchFamily="2" charset="0"/>
              <a:cs typeface="Roboto Slab" pitchFamily="2" charset="0"/>
            </a:endParaRPr>
          </a:p>
          <a:p>
            <a:pPr marL="533400" lvl="1" indent="0" algn="ctr" fontAlgn="base">
              <a:lnSpc>
                <a:spcPct val="150000"/>
              </a:lnSpc>
              <a:buNone/>
            </a:pPr>
            <a:endParaRPr lang="en-US" sz="1200" b="1">
              <a:solidFill>
                <a:srgbClr val="000000"/>
              </a:solidFill>
              <a:latin typeface="Roboto Slab" pitchFamily="2" charset="0"/>
              <a:ea typeface="Roboto Slab" pitchFamily="2" charset="0"/>
              <a:cs typeface="Roboto Slab" pitchFamily="2" charset="0"/>
            </a:endParaRPr>
          </a:p>
          <a:p>
            <a:pPr marL="533400" lvl="1" indent="0" algn="ctr" fontAlgn="base">
              <a:lnSpc>
                <a:spcPct val="150000"/>
              </a:lnSpc>
              <a:buNone/>
            </a:pPr>
            <a:endParaRPr lang="en-US" sz="1200" b="1">
              <a:solidFill>
                <a:srgbClr val="000000"/>
              </a:solidFill>
              <a:latin typeface="Roboto Slab" pitchFamily="2" charset="0"/>
              <a:ea typeface="Roboto Slab" pitchFamily="2" charset="0"/>
              <a:cs typeface="Roboto Slab" pitchFamily="2" charset="0"/>
            </a:endParaRPr>
          </a:p>
          <a:p>
            <a:pPr marL="533400" lvl="1" indent="0" algn="ctr" fontAlgn="base">
              <a:lnSpc>
                <a:spcPct val="150000"/>
              </a:lnSpc>
              <a:buNone/>
            </a:pPr>
            <a:endParaRPr lang="en-US" sz="1200" b="1" i="0" u="sng">
              <a:solidFill>
                <a:srgbClr val="000000"/>
              </a:solidFill>
              <a:effectLst/>
              <a:latin typeface="Roboto Slab" pitchFamily="2" charset="0"/>
              <a:ea typeface="Roboto Slab" pitchFamily="2" charset="0"/>
              <a:cs typeface="Roboto Slab" pitchFamily="2" charset="0"/>
            </a:endParaRPr>
          </a:p>
          <a:p>
            <a:pPr marL="76200" indent="0" fontAlgn="base">
              <a:lnSpc>
                <a:spcPct val="150000"/>
              </a:lnSpc>
              <a:spcBef>
                <a:spcPts val="0"/>
              </a:spcBef>
              <a:buNone/>
            </a:pPr>
            <a:endParaRPr lang="en-US" sz="1200" u="sng">
              <a:solidFill>
                <a:srgbClr val="000000"/>
              </a:solidFill>
            </a:endParaRPr>
          </a:p>
          <a:p>
            <a:pPr marL="76200" indent="0" fontAlgn="base">
              <a:lnSpc>
                <a:spcPct val="150000"/>
              </a:lnSpc>
              <a:spcBef>
                <a:spcPts val="0"/>
              </a:spcBef>
              <a:buNone/>
            </a:pPr>
            <a:endParaRPr lang="en-US" sz="1200" b="1">
              <a:solidFill>
                <a:srgbClr val="000000"/>
              </a:solidFill>
            </a:endParaRPr>
          </a:p>
        </p:txBody>
      </p:sp>
      <p:pic>
        <p:nvPicPr>
          <p:cNvPr id="1381" name="Google Shape;1381;p76"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TextBox 1">
            <a:extLst>
              <a:ext uri="{FF2B5EF4-FFF2-40B4-BE49-F238E27FC236}">
                <a16:creationId xmlns:a16="http://schemas.microsoft.com/office/drawing/2014/main" id="{DD836EF5-689C-5E5A-A2DC-70E8F4D2C72B}"/>
              </a:ext>
            </a:extLst>
          </p:cNvPr>
          <p:cNvSpPr txBox="1"/>
          <p:nvPr/>
        </p:nvSpPr>
        <p:spPr>
          <a:xfrm>
            <a:off x="895814" y="658272"/>
            <a:ext cx="7471317" cy="799642"/>
          </a:xfrm>
          <a:prstGeom prst="rect">
            <a:avLst/>
          </a:prstGeom>
          <a:noFill/>
        </p:spPr>
        <p:txBody>
          <a:bodyPr wrap="square" rtlCol="0">
            <a:spAutoFit/>
          </a:bodyPr>
          <a:lstStyle/>
          <a:p>
            <a:pPr algn="ctr">
              <a:lnSpc>
                <a:spcPct val="150000"/>
              </a:lnSpc>
            </a:pPr>
            <a:r>
              <a:rPr lang="en-US" sz="2000" b="1">
                <a:latin typeface="Roboto Slab" pitchFamily="2" charset="0"/>
                <a:ea typeface="Roboto Slab" pitchFamily="2" charset="0"/>
                <a:cs typeface="Roboto Slab" pitchFamily="2" charset="0"/>
              </a:rPr>
              <a:t>Simple and Controllable Music Generation</a:t>
            </a:r>
          </a:p>
          <a:p>
            <a:pPr algn="ctr">
              <a:lnSpc>
                <a:spcPct val="150000"/>
              </a:lnSpc>
            </a:pPr>
            <a:r>
              <a:rPr lang="en-US" sz="1200" i="1">
                <a:latin typeface="Roboto Slab" pitchFamily="2" charset="0"/>
                <a:ea typeface="Roboto Slab" pitchFamily="2" charset="0"/>
                <a:cs typeface="Roboto Slab" pitchFamily="2" charset="0"/>
              </a:rPr>
              <a:t>Submitted on 8 Jun 2023 (v1), last revised 7 Nov 2023 (this version, v2)</a:t>
            </a:r>
          </a:p>
        </p:txBody>
      </p:sp>
      <p:cxnSp>
        <p:nvCxnSpPr>
          <p:cNvPr id="11" name="Straight Connector 10">
            <a:extLst>
              <a:ext uri="{FF2B5EF4-FFF2-40B4-BE49-F238E27FC236}">
                <a16:creationId xmlns:a16="http://schemas.microsoft.com/office/drawing/2014/main" id="{8C325458-C2FE-9F1C-C454-89B253374EF4}"/>
              </a:ext>
            </a:extLst>
          </p:cNvPr>
          <p:cNvCxnSpPr>
            <a:cxnSpLocks/>
            <a:stCxn id="3" idx="0"/>
            <a:endCxn id="3" idx="2"/>
          </p:cNvCxnSpPr>
          <p:nvPr/>
        </p:nvCxnSpPr>
        <p:spPr>
          <a:xfrm>
            <a:off x="4475355" y="1457914"/>
            <a:ext cx="0" cy="36855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695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Title 1">
            <a:extLst>
              <a:ext uri="{FF2B5EF4-FFF2-40B4-BE49-F238E27FC236}">
                <a16:creationId xmlns:a16="http://schemas.microsoft.com/office/drawing/2014/main" id="{89938F40-7E79-FF1A-A890-EC109AB68313}"/>
              </a:ext>
            </a:extLst>
          </p:cNvPr>
          <p:cNvSpPr>
            <a:spLocks noGrp="1"/>
          </p:cNvSpPr>
          <p:nvPr>
            <p:ph type="title"/>
          </p:nvPr>
        </p:nvSpPr>
        <p:spPr>
          <a:xfrm>
            <a:off x="1202462" y="58578"/>
            <a:ext cx="7571700" cy="702600"/>
          </a:xfrm>
        </p:spPr>
        <p:txBody>
          <a:bodyPr/>
          <a:lstStyle/>
          <a:p>
            <a:r>
              <a:rPr lang="vi-VN">
                <a:solidFill>
                  <a:schemeClr val="accent1">
                    <a:lumMod val="75000"/>
                  </a:schemeClr>
                </a:solidFill>
              </a:rPr>
              <a:t>NHƯỢC ĐIỂM</a:t>
            </a:r>
          </a:p>
        </p:txBody>
      </p:sp>
      <p:sp>
        <p:nvSpPr>
          <p:cNvPr id="3" name="Text Placeholder 2">
            <a:extLst>
              <a:ext uri="{FF2B5EF4-FFF2-40B4-BE49-F238E27FC236}">
                <a16:creationId xmlns:a16="http://schemas.microsoft.com/office/drawing/2014/main" id="{1988D519-E867-2EB6-60B4-CE14DB788A66}"/>
              </a:ext>
            </a:extLst>
          </p:cNvPr>
          <p:cNvSpPr>
            <a:spLocks noGrp="1"/>
          </p:cNvSpPr>
          <p:nvPr>
            <p:ph type="body" idx="1"/>
          </p:nvPr>
        </p:nvSpPr>
        <p:spPr>
          <a:xfrm>
            <a:off x="621844" y="1325994"/>
            <a:ext cx="7571700" cy="2103006"/>
          </a:xfrm>
        </p:spPr>
        <p:txBody>
          <a:bodyPr/>
          <a:lstStyle/>
          <a:p>
            <a:r>
              <a:rPr lang="en-US" err="1">
                <a:solidFill>
                  <a:srgbClr val="000000"/>
                </a:solidFill>
                <a:latin typeface="Roboto Slab"/>
                <a:ea typeface="Roboto Slab"/>
                <a:cs typeface="Calibri"/>
              </a:rPr>
              <a:t>Âm</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thanh</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được</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tạo</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có</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thể</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không</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hoàn</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toàn</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phù</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hợp</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với</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điều</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kiện</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được</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cung</a:t>
            </a:r>
            <a:r>
              <a:rPr lang="en-US">
                <a:solidFill>
                  <a:srgbClr val="000000"/>
                </a:solidFill>
                <a:latin typeface="Roboto Slab"/>
                <a:ea typeface="Roboto Slab"/>
                <a:cs typeface="Calibri"/>
              </a:rPr>
              <a:t> </a:t>
            </a:r>
            <a:r>
              <a:rPr lang="en-US" err="1">
                <a:solidFill>
                  <a:srgbClr val="000000"/>
                </a:solidFill>
                <a:latin typeface="Roboto Slab"/>
                <a:ea typeface="Roboto Slab"/>
                <a:cs typeface="Calibri"/>
              </a:rPr>
              <a:t>cấp</a:t>
            </a:r>
            <a:r>
              <a:rPr lang="en-US">
                <a:solidFill>
                  <a:srgbClr val="000000"/>
                </a:solidFill>
                <a:latin typeface="Roboto Slab"/>
                <a:ea typeface="Roboto Slab"/>
                <a:cs typeface="Calibri"/>
              </a:rPr>
              <a:t>.</a:t>
            </a:r>
            <a:endParaRPr lang="vi-VN">
              <a:latin typeface="Roboto Slab"/>
              <a:ea typeface="Roboto Slab"/>
              <a:cs typeface="Roboto Slab"/>
            </a:endParaRPr>
          </a:p>
          <a:p>
            <a:r>
              <a:rPr lang="en-US" err="1">
                <a:solidFill>
                  <a:srgbClr val="1F1F1F"/>
                </a:solidFill>
                <a:latin typeface="Roboto Slab"/>
                <a:ea typeface="Roboto Slab"/>
                <a:cs typeface="Roboto Slab"/>
              </a:rPr>
              <a:t>Chủ</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yếu</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chỉ</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dựa</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trên</a:t>
            </a:r>
            <a:r>
              <a:rPr lang="en-US">
                <a:solidFill>
                  <a:srgbClr val="1F1F1F"/>
                </a:solidFill>
                <a:latin typeface="Roboto Slab"/>
                <a:ea typeface="Roboto Slab"/>
                <a:cs typeface="Roboto Slab"/>
              </a:rPr>
              <a:t> </a:t>
            </a:r>
            <a:r>
              <a:rPr lang="vi-VN" b="1" err="1">
                <a:latin typeface="Roboto Slab"/>
                <a:ea typeface="Roboto Slab"/>
                <a:cs typeface="Roboto Slab"/>
              </a:rPr>
              <a:t>classifier-free</a:t>
            </a:r>
            <a:r>
              <a:rPr lang="vi-VN" b="1">
                <a:latin typeface="Roboto Slab"/>
                <a:ea typeface="Roboto Slab"/>
                <a:cs typeface="Roboto Slab"/>
              </a:rPr>
              <a:t> </a:t>
            </a:r>
            <a:r>
              <a:rPr lang="vi-VN" b="1" err="1">
                <a:latin typeface="Roboto Slab"/>
                <a:ea typeface="Roboto Slab"/>
                <a:cs typeface="Roboto Slab"/>
              </a:rPr>
              <a:t>guidanc</a:t>
            </a:r>
            <a:r>
              <a:rPr lang="en-US" b="1">
                <a:latin typeface="Roboto Slab"/>
                <a:ea typeface="Roboto Slab"/>
                <a:cs typeface="Roboto Slab"/>
              </a:rPr>
              <a:t>e*</a:t>
            </a:r>
            <a:r>
              <a:rPr lang="en-US" b="1">
                <a:solidFill>
                  <a:srgbClr val="1F1F1F"/>
                </a:solidFill>
                <a:latin typeface="Roboto Slab"/>
                <a:ea typeface="Roboto Slab"/>
                <a:cs typeface="Roboto Slab"/>
              </a:rPr>
              <a:t>, </a:t>
            </a:r>
            <a:r>
              <a:rPr lang="en-US" err="1">
                <a:solidFill>
                  <a:srgbClr val="1F1F1F"/>
                </a:solidFill>
                <a:latin typeface="Roboto Slab"/>
                <a:ea typeface="Roboto Slab"/>
                <a:cs typeface="Roboto Slab"/>
              </a:rPr>
              <a:t>thách</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thức</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trong</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việc</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hiểu</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biết</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về</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dữ</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liệu</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âm</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thanh</a:t>
            </a:r>
            <a:r>
              <a:rPr lang="en-US">
                <a:solidFill>
                  <a:srgbClr val="1F1F1F"/>
                </a:solidFill>
                <a:latin typeface="Roboto Slab"/>
                <a:ea typeface="Roboto Slab"/>
                <a:cs typeface="Roboto Slab"/>
              </a:rPr>
              <a:t>.</a:t>
            </a:r>
          </a:p>
          <a:p>
            <a:r>
              <a:rPr lang="vi-VN">
                <a:solidFill>
                  <a:srgbClr val="1F1F1F"/>
                </a:solidFill>
                <a:latin typeface="Roboto Slab"/>
                <a:ea typeface="Roboto Slab"/>
                <a:cs typeface="Roboto Slab"/>
              </a:rPr>
              <a:t>Dữ liệu còn hạn chế</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về</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số</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lượng</a:t>
            </a:r>
            <a:r>
              <a:rPr lang="en-US">
                <a:solidFill>
                  <a:srgbClr val="1F1F1F"/>
                </a:solidFill>
                <a:latin typeface="Roboto Slab"/>
                <a:ea typeface="Roboto Slab"/>
                <a:cs typeface="Roboto Slab"/>
              </a:rPr>
              <a:t>, </a:t>
            </a:r>
            <a:r>
              <a:rPr lang="vi-VN">
                <a:solidFill>
                  <a:srgbClr val="1F1F1F"/>
                </a:solidFill>
                <a:latin typeface="Roboto Slab"/>
                <a:ea typeface="Roboto Slab"/>
                <a:cs typeface="Roboto Slab"/>
              </a:rPr>
              <a:t>thiếu đa dạng</a:t>
            </a:r>
            <a:r>
              <a:rPr lang="en-US">
                <a:solidFill>
                  <a:srgbClr val="1F1F1F"/>
                </a:solidFill>
                <a:latin typeface="Roboto Slab"/>
                <a:ea typeface="Roboto Slab"/>
                <a:cs typeface="Roboto Slab"/>
              </a:rPr>
              <a:t>.</a:t>
            </a:r>
            <a:r>
              <a:rPr lang="vi-VN">
                <a:solidFill>
                  <a:srgbClr val="1F1F1F"/>
                </a:solidFill>
                <a:latin typeface="Roboto Slab"/>
                <a:ea typeface="Roboto Slab"/>
                <a:cs typeface="Roboto Slab"/>
              </a:rPr>
              <a:t> </a:t>
            </a:r>
          </a:p>
          <a:p>
            <a:endParaRPr lang="en-US">
              <a:solidFill>
                <a:srgbClr val="1F1F1F"/>
              </a:solidFill>
              <a:latin typeface="Roboto Slab"/>
              <a:ea typeface="Roboto Slab"/>
              <a:cs typeface="Roboto Slab"/>
            </a:endParaRPr>
          </a:p>
          <a:p>
            <a:endParaRPr lang="vi-VN">
              <a:solidFill>
                <a:srgbClr val="263238"/>
              </a:solidFill>
              <a:latin typeface="Roboto Slab"/>
              <a:ea typeface="Roboto Slab"/>
              <a:cs typeface="Roboto Slab"/>
            </a:endParaRPr>
          </a:p>
        </p:txBody>
      </p:sp>
      <p:sp>
        <p:nvSpPr>
          <p:cNvPr id="5" name="TextBox 4">
            <a:extLst>
              <a:ext uri="{FF2B5EF4-FFF2-40B4-BE49-F238E27FC236}">
                <a16:creationId xmlns:a16="http://schemas.microsoft.com/office/drawing/2014/main" id="{DCC2BF54-51E8-E1DF-D150-7B244ADC7B0E}"/>
              </a:ext>
            </a:extLst>
          </p:cNvPr>
          <p:cNvSpPr txBox="1"/>
          <p:nvPr/>
        </p:nvSpPr>
        <p:spPr>
          <a:xfrm>
            <a:off x="914400" y="3845751"/>
            <a:ext cx="7368540" cy="307777"/>
          </a:xfrm>
          <a:prstGeom prst="rect">
            <a:avLst/>
          </a:prstGeom>
          <a:noFill/>
        </p:spPr>
        <p:txBody>
          <a:bodyPr wrap="square">
            <a:spAutoFit/>
          </a:bodyPr>
          <a:lstStyle/>
          <a:p>
            <a:r>
              <a:rPr lang="vi-VN" b="1" err="1">
                <a:latin typeface="Roboto Slab" pitchFamily="2" charset="0"/>
                <a:ea typeface="Roboto Slab" pitchFamily="2" charset="0"/>
                <a:cs typeface="Roboto Slab" pitchFamily="2" charset="0"/>
              </a:rPr>
              <a:t>classifier-free</a:t>
            </a:r>
            <a:r>
              <a:rPr lang="vi-VN" b="1">
                <a:latin typeface="Roboto Slab" pitchFamily="2" charset="0"/>
                <a:ea typeface="Roboto Slab" pitchFamily="2" charset="0"/>
                <a:cs typeface="Roboto Slab" pitchFamily="2" charset="0"/>
              </a:rPr>
              <a:t> </a:t>
            </a:r>
            <a:r>
              <a:rPr lang="vi-VN" b="1" err="1">
                <a:latin typeface="Roboto Slab" pitchFamily="2" charset="0"/>
                <a:ea typeface="Roboto Slab" pitchFamily="2" charset="0"/>
                <a:cs typeface="Roboto Slab" pitchFamily="2" charset="0"/>
              </a:rPr>
              <a:t>guidanc</a:t>
            </a:r>
            <a:r>
              <a:rPr lang="en-US" b="1">
                <a:latin typeface="Roboto Slab" pitchFamily="2" charset="0"/>
                <a:ea typeface="Roboto Slab" pitchFamily="2" charset="0"/>
                <a:cs typeface="Roboto Slab" pitchFamily="2" charset="0"/>
              </a:rPr>
              <a:t>e : </a:t>
            </a:r>
            <a:r>
              <a:rPr lang="en-US" err="1">
                <a:latin typeface="Roboto Slab" pitchFamily="2" charset="0"/>
                <a:ea typeface="Roboto Slab" pitchFamily="2" charset="0"/>
                <a:cs typeface="Roboto Slab" pitchFamily="2" charset="0"/>
              </a:rPr>
              <a:t>phương</a:t>
            </a:r>
            <a:r>
              <a:rPr lang="en-US">
                <a:latin typeface="Roboto Slab" pitchFamily="2" charset="0"/>
                <a:ea typeface="Roboto Slab" pitchFamily="2" charset="0"/>
                <a:cs typeface="Roboto Slab" pitchFamily="2" charset="0"/>
              </a:rPr>
              <a:t> </a:t>
            </a:r>
            <a:r>
              <a:rPr lang="en-US" err="1">
                <a:latin typeface="Roboto Slab" pitchFamily="2" charset="0"/>
                <a:ea typeface="Roboto Slab" pitchFamily="2" charset="0"/>
                <a:cs typeface="Roboto Slab" pitchFamily="2" charset="0"/>
              </a:rPr>
              <a:t>pháp</a:t>
            </a:r>
            <a:r>
              <a:rPr lang="en-US">
                <a:latin typeface="Roboto Slab" pitchFamily="2" charset="0"/>
                <a:ea typeface="Roboto Slab" pitchFamily="2" charset="0"/>
                <a:cs typeface="Roboto Slab" pitchFamily="2" charset="0"/>
              </a:rPr>
              <a:t> </a:t>
            </a:r>
            <a:r>
              <a:rPr lang="en-US" err="1">
                <a:latin typeface="Roboto Slab" pitchFamily="2" charset="0"/>
                <a:ea typeface="Roboto Slab" pitchFamily="2" charset="0"/>
                <a:cs typeface="Roboto Slab" pitchFamily="2" charset="0"/>
              </a:rPr>
              <a:t>tự</a:t>
            </a:r>
            <a:r>
              <a:rPr lang="en-US">
                <a:latin typeface="Roboto Slab" pitchFamily="2" charset="0"/>
                <a:ea typeface="Roboto Slab" pitchFamily="2" charset="0"/>
                <a:cs typeface="Roboto Slab" pitchFamily="2" charset="0"/>
              </a:rPr>
              <a:t> </a:t>
            </a:r>
            <a:r>
              <a:rPr lang="en-US" err="1">
                <a:latin typeface="Roboto Slab" pitchFamily="2" charset="0"/>
                <a:ea typeface="Roboto Slab" pitchFamily="2" charset="0"/>
                <a:cs typeface="Roboto Slab" pitchFamily="2" charset="0"/>
              </a:rPr>
              <a:t>tạo</a:t>
            </a:r>
            <a:r>
              <a:rPr lang="en-US">
                <a:latin typeface="Roboto Slab" pitchFamily="2" charset="0"/>
                <a:ea typeface="Roboto Slab" pitchFamily="2" charset="0"/>
                <a:cs typeface="Roboto Slab" pitchFamily="2" charset="0"/>
              </a:rPr>
              <a:t> </a:t>
            </a:r>
            <a:r>
              <a:rPr lang="en-US" err="1">
                <a:latin typeface="Roboto Slab" pitchFamily="2" charset="0"/>
                <a:ea typeface="Roboto Slab" pitchFamily="2" charset="0"/>
                <a:cs typeface="Roboto Slab" pitchFamily="2" charset="0"/>
              </a:rPr>
              <a:t>dữ</a:t>
            </a:r>
            <a:r>
              <a:rPr lang="en-US">
                <a:latin typeface="Roboto Slab" pitchFamily="2" charset="0"/>
                <a:ea typeface="Roboto Slab" pitchFamily="2" charset="0"/>
                <a:cs typeface="Roboto Slab" pitchFamily="2" charset="0"/>
              </a:rPr>
              <a:t> </a:t>
            </a:r>
            <a:r>
              <a:rPr lang="en-US" err="1">
                <a:latin typeface="Roboto Slab" pitchFamily="2" charset="0"/>
                <a:ea typeface="Roboto Slab" pitchFamily="2" charset="0"/>
                <a:cs typeface="Roboto Slab" pitchFamily="2" charset="0"/>
              </a:rPr>
              <a:t>liệu</a:t>
            </a:r>
            <a:r>
              <a:rPr lang="en-US">
                <a:latin typeface="Roboto Slab" pitchFamily="2" charset="0"/>
                <a:ea typeface="Roboto Slab" pitchFamily="2" charset="0"/>
                <a:cs typeface="Roboto Slab" pitchFamily="2" charset="0"/>
              </a:rPr>
              <a:t> </a:t>
            </a:r>
            <a:r>
              <a:rPr lang="en-US" err="1">
                <a:latin typeface="Roboto Slab" pitchFamily="2" charset="0"/>
                <a:ea typeface="Roboto Slab" pitchFamily="2" charset="0"/>
                <a:cs typeface="Roboto Slab" pitchFamily="2" charset="0"/>
              </a:rPr>
              <a:t>tăng</a:t>
            </a:r>
            <a:r>
              <a:rPr lang="en-US">
                <a:latin typeface="Roboto Slab" pitchFamily="2" charset="0"/>
                <a:ea typeface="Roboto Slab" pitchFamily="2" charset="0"/>
                <a:cs typeface="Roboto Slab" pitchFamily="2" charset="0"/>
              </a:rPr>
              <a:t> </a:t>
            </a:r>
            <a:r>
              <a:rPr lang="en-US" err="1">
                <a:latin typeface="Roboto Slab" pitchFamily="2" charset="0"/>
                <a:ea typeface="Roboto Slab" pitchFamily="2" charset="0"/>
                <a:cs typeface="Roboto Slab" pitchFamily="2" charset="0"/>
              </a:rPr>
              <a:t>cường</a:t>
            </a:r>
            <a:r>
              <a:rPr lang="en-US">
                <a:latin typeface="Roboto Slab" pitchFamily="2" charset="0"/>
                <a:ea typeface="Roboto Slab" pitchFamily="2" charset="0"/>
                <a:cs typeface="Roboto Slab" pitchFamily="2" charset="0"/>
              </a:rPr>
              <a:t> </a:t>
            </a:r>
            <a:r>
              <a:rPr lang="en-US" err="1">
                <a:latin typeface="Roboto Slab" pitchFamily="2" charset="0"/>
                <a:ea typeface="Roboto Slab" pitchFamily="2" charset="0"/>
                <a:cs typeface="Roboto Slab" pitchFamily="2" charset="0"/>
              </a:rPr>
              <a:t>cho</a:t>
            </a:r>
            <a:r>
              <a:rPr lang="en-US">
                <a:latin typeface="Roboto Slab" pitchFamily="2" charset="0"/>
                <a:ea typeface="Roboto Slab" pitchFamily="2" charset="0"/>
                <a:cs typeface="Roboto Slab" pitchFamily="2" charset="0"/>
              </a:rPr>
              <a:t> </a:t>
            </a:r>
            <a:r>
              <a:rPr lang="en-US" err="1">
                <a:latin typeface="Roboto Slab" pitchFamily="2" charset="0"/>
                <a:ea typeface="Roboto Slab" pitchFamily="2" charset="0"/>
                <a:cs typeface="Roboto Slab" pitchFamily="2" charset="0"/>
              </a:rPr>
              <a:t>dữ</a:t>
            </a:r>
            <a:r>
              <a:rPr lang="en-US">
                <a:latin typeface="Roboto Slab" pitchFamily="2" charset="0"/>
                <a:ea typeface="Roboto Slab" pitchFamily="2" charset="0"/>
                <a:cs typeface="Roboto Slab" pitchFamily="2" charset="0"/>
              </a:rPr>
              <a:t> </a:t>
            </a:r>
            <a:r>
              <a:rPr lang="en-US" err="1">
                <a:latin typeface="Roboto Slab" pitchFamily="2" charset="0"/>
                <a:ea typeface="Roboto Slab" pitchFamily="2" charset="0"/>
                <a:cs typeface="Roboto Slab" pitchFamily="2" charset="0"/>
              </a:rPr>
              <a:t>liệu</a:t>
            </a:r>
            <a:r>
              <a:rPr lang="en-US">
                <a:latin typeface="Roboto Slab" pitchFamily="2" charset="0"/>
                <a:ea typeface="Roboto Slab" pitchFamily="2" charset="0"/>
                <a:cs typeface="Roboto Slab" pitchFamily="2" charset="0"/>
              </a:rPr>
              <a:t> Text</a:t>
            </a:r>
            <a:endParaRPr lang="vi-VN">
              <a:latin typeface="Roboto Slab" pitchFamily="2" charset="0"/>
              <a:ea typeface="Roboto Slab" pitchFamily="2" charset="0"/>
              <a:cs typeface="Roboto Slab" pitchFamily="2" charset="0"/>
            </a:endParaRPr>
          </a:p>
        </p:txBody>
      </p:sp>
    </p:spTree>
    <p:extLst>
      <p:ext uri="{BB962C8B-B14F-4D97-AF65-F5344CB8AC3E}">
        <p14:creationId xmlns:p14="http://schemas.microsoft.com/office/powerpoint/2010/main" val="105444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Title 1">
            <a:extLst>
              <a:ext uri="{FF2B5EF4-FFF2-40B4-BE49-F238E27FC236}">
                <a16:creationId xmlns:a16="http://schemas.microsoft.com/office/drawing/2014/main" id="{89938F40-7E79-FF1A-A890-EC109AB68313}"/>
              </a:ext>
            </a:extLst>
          </p:cNvPr>
          <p:cNvSpPr>
            <a:spLocks noGrp="1"/>
          </p:cNvSpPr>
          <p:nvPr>
            <p:ph type="title"/>
          </p:nvPr>
        </p:nvSpPr>
        <p:spPr>
          <a:xfrm>
            <a:off x="1202462" y="58578"/>
            <a:ext cx="7571700" cy="702600"/>
          </a:xfrm>
        </p:spPr>
        <p:txBody>
          <a:bodyPr/>
          <a:lstStyle/>
          <a:p>
            <a:r>
              <a:rPr lang="vi-VN">
                <a:solidFill>
                  <a:schemeClr val="accent1">
                    <a:lumMod val="75000"/>
                  </a:schemeClr>
                </a:solidFill>
              </a:rPr>
              <a:t>HƯỚNG PHÁT TRIỂN</a:t>
            </a:r>
          </a:p>
        </p:txBody>
      </p:sp>
      <p:sp>
        <p:nvSpPr>
          <p:cNvPr id="3" name="Text Placeholder 2">
            <a:extLst>
              <a:ext uri="{FF2B5EF4-FFF2-40B4-BE49-F238E27FC236}">
                <a16:creationId xmlns:a16="http://schemas.microsoft.com/office/drawing/2014/main" id="{1988D519-E867-2EB6-60B4-CE14DB788A66}"/>
              </a:ext>
            </a:extLst>
          </p:cNvPr>
          <p:cNvSpPr>
            <a:spLocks noGrp="1"/>
          </p:cNvSpPr>
          <p:nvPr>
            <p:ph type="body" idx="1"/>
          </p:nvPr>
        </p:nvSpPr>
        <p:spPr>
          <a:xfrm>
            <a:off x="786150" y="1033100"/>
            <a:ext cx="7571700" cy="3573600"/>
          </a:xfrm>
        </p:spPr>
        <p:txBody>
          <a:bodyPr/>
          <a:lstStyle/>
          <a:p>
            <a:endParaRPr lang="vi-VN">
              <a:solidFill>
                <a:srgbClr val="1F1F1F"/>
              </a:solidFill>
            </a:endParaRPr>
          </a:p>
          <a:p>
            <a:r>
              <a:rPr lang="en-US">
                <a:solidFill>
                  <a:srgbClr val="1F1F1F"/>
                </a:solidFill>
                <a:latin typeface="Roboto Slab"/>
                <a:ea typeface="Roboto Slab"/>
                <a:cs typeface="Roboto Slab"/>
              </a:rPr>
              <a:t>Ng</a:t>
            </a:r>
            <a:r>
              <a:rPr lang="vi-VN">
                <a:solidFill>
                  <a:srgbClr val="1F1F1F"/>
                </a:solidFill>
                <a:latin typeface="Roboto Slab"/>
                <a:ea typeface="Roboto Slab"/>
                <a:cs typeface="Roboto Slab"/>
              </a:rPr>
              <a:t>hiên cứu và phát triển các phương pháp tăng cường dữ liệu </a:t>
            </a:r>
            <a:r>
              <a:rPr lang="en-US">
                <a:solidFill>
                  <a:srgbClr val="1F1F1F"/>
                </a:solidFill>
                <a:latin typeface="Roboto Slab"/>
                <a:ea typeface="Roboto Slab"/>
                <a:cs typeface="Roboto Slab"/>
              </a:rPr>
              <a:t>(guidance) </a:t>
            </a:r>
            <a:r>
              <a:rPr lang="vi-VN">
                <a:solidFill>
                  <a:srgbClr val="1F1F1F"/>
                </a:solidFill>
                <a:latin typeface="Roboto Slab"/>
                <a:ea typeface="Roboto Slab"/>
                <a:cs typeface="Roboto Slab"/>
              </a:rPr>
              <a:t>cho âm thanh</a:t>
            </a:r>
            <a:endParaRPr lang="en-US">
              <a:solidFill>
                <a:srgbClr val="1F1F1F"/>
              </a:solidFill>
              <a:latin typeface="Roboto Slab"/>
              <a:ea typeface="Roboto Slab"/>
              <a:cs typeface="Roboto Slab"/>
            </a:endParaRPr>
          </a:p>
          <a:p>
            <a:r>
              <a:rPr lang="vi-VN">
                <a:solidFill>
                  <a:srgbClr val="1F1F1F"/>
                </a:solidFill>
                <a:latin typeface="Roboto Slab"/>
                <a:ea typeface="Roboto Slab"/>
                <a:cs typeface="Roboto Slab"/>
              </a:rPr>
              <a:t>Nghiên cứu sâu hơn về cách mô hình có thể hiểu và biểu diễn độ phức tạp của dữ liệu âm thanh</a:t>
            </a:r>
            <a:endParaRPr lang="en-US">
              <a:solidFill>
                <a:srgbClr val="1F1F1F"/>
              </a:solidFill>
              <a:latin typeface="Roboto Slab"/>
              <a:ea typeface="Roboto Slab"/>
              <a:cs typeface="Roboto Slab"/>
            </a:endParaRPr>
          </a:p>
          <a:p>
            <a:r>
              <a:rPr lang="vi-VN">
                <a:solidFill>
                  <a:srgbClr val="1F1F1F"/>
                </a:solidFill>
                <a:latin typeface="Roboto Slab"/>
                <a:ea typeface="Roboto Slab"/>
                <a:cs typeface="Roboto Slab"/>
              </a:rPr>
              <a:t>Mở rộng </a:t>
            </a:r>
            <a:r>
              <a:rPr lang="en-US" err="1">
                <a:solidFill>
                  <a:srgbClr val="1F1F1F"/>
                </a:solidFill>
                <a:latin typeface="Roboto Slab"/>
                <a:ea typeface="Roboto Slab"/>
                <a:cs typeface="Roboto Slab"/>
              </a:rPr>
              <a:t>phạm</a:t>
            </a:r>
            <a:r>
              <a:rPr lang="en-US">
                <a:solidFill>
                  <a:srgbClr val="1F1F1F"/>
                </a:solidFill>
                <a:latin typeface="Roboto Slab"/>
                <a:ea typeface="Roboto Slab"/>
                <a:cs typeface="Roboto Slab"/>
              </a:rPr>
              <a:t> vi </a:t>
            </a:r>
            <a:r>
              <a:rPr lang="vi-VN" err="1">
                <a:solidFill>
                  <a:srgbClr val="1F1F1F"/>
                </a:solidFill>
                <a:latin typeface="Roboto Slab"/>
                <a:ea typeface="Roboto Slab"/>
                <a:cs typeface="Roboto Slab"/>
              </a:rPr>
              <a:t>dataset</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tăng</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số</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mẫu</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âm</a:t>
            </a:r>
            <a:r>
              <a:rPr lang="en-US">
                <a:solidFill>
                  <a:srgbClr val="1F1F1F"/>
                </a:solidFill>
                <a:latin typeface="Roboto Slab"/>
                <a:ea typeface="Roboto Slab"/>
                <a:cs typeface="Roboto Slab"/>
              </a:rPr>
              <a:t> </a:t>
            </a:r>
            <a:r>
              <a:rPr lang="en-US" err="1">
                <a:solidFill>
                  <a:srgbClr val="1F1F1F"/>
                </a:solidFill>
                <a:latin typeface="Roboto Slab"/>
                <a:ea typeface="Roboto Slab"/>
                <a:cs typeface="Roboto Slab"/>
              </a:rPr>
              <a:t>thanh</a:t>
            </a:r>
            <a:r>
              <a:rPr lang="en-US">
                <a:solidFill>
                  <a:srgbClr val="1F1F1F"/>
                </a:solidFill>
                <a:latin typeface="Roboto Slab"/>
                <a:ea typeface="Roboto Slab"/>
                <a:cs typeface="Roboto Slab"/>
              </a:rPr>
              <a:t>.</a:t>
            </a:r>
            <a:endParaRPr lang="vi-VN">
              <a:solidFill>
                <a:srgbClr val="1F1F1F"/>
              </a:solidFill>
              <a:latin typeface="Roboto Slab"/>
              <a:ea typeface="Roboto Slab"/>
              <a:cs typeface="Roboto Slab"/>
            </a:endParaRPr>
          </a:p>
          <a:p>
            <a:r>
              <a:rPr lang="vi-VN">
                <a:solidFill>
                  <a:srgbClr val="1F1F1F"/>
                </a:solidFill>
                <a:latin typeface="Roboto Slab"/>
                <a:ea typeface="Roboto Slab"/>
                <a:cs typeface="Roboto Slab"/>
              </a:rPr>
              <a:t>Phát triển các tác vụ liên quan đến âm nhạc khác</a:t>
            </a:r>
            <a:r>
              <a:rPr lang="en-US">
                <a:solidFill>
                  <a:srgbClr val="1F1F1F"/>
                </a:solidFill>
                <a:latin typeface="Roboto Slab"/>
                <a:ea typeface="Roboto Slab"/>
                <a:cs typeface="Roboto Slab"/>
              </a:rPr>
              <a:t>: </a:t>
            </a:r>
            <a:r>
              <a:rPr lang="vi-VN">
                <a:solidFill>
                  <a:srgbClr val="1F1F1F"/>
                </a:solidFill>
                <a:latin typeface="Roboto Slab"/>
                <a:ea typeface="Roboto Slab"/>
                <a:cs typeface="Roboto Slab"/>
              </a:rPr>
              <a:t>sáng tác âm nhạc, tạo âm nhạc cho các ứng dụng cụ thể</a:t>
            </a:r>
            <a:r>
              <a:rPr lang="en-US">
                <a:solidFill>
                  <a:srgbClr val="1F1F1F"/>
                </a:solidFill>
                <a:latin typeface="Roboto Slab"/>
                <a:ea typeface="Roboto Slab"/>
                <a:cs typeface="Roboto Slab"/>
              </a:rPr>
              <a:t>, </a:t>
            </a:r>
            <a:r>
              <a:rPr lang="vi-VN">
                <a:solidFill>
                  <a:srgbClr val="1F1F1F"/>
                </a:solidFill>
                <a:latin typeface="Roboto Slab"/>
                <a:ea typeface="Roboto Slab"/>
                <a:cs typeface="Roboto Slab"/>
              </a:rPr>
              <a:t>và chuyển đổi phong cách âm nhạc.</a:t>
            </a:r>
          </a:p>
          <a:p>
            <a:r>
              <a:rPr lang="vi-VN">
                <a:solidFill>
                  <a:srgbClr val="1F1F1F"/>
                </a:solidFill>
                <a:latin typeface="Roboto Slab"/>
                <a:ea typeface="Roboto Slab"/>
                <a:cs typeface="Roboto Slab"/>
              </a:rPr>
              <a:t>Nghiên cứu sử dụng các kiến trúc mạng nơ-</a:t>
            </a:r>
            <a:r>
              <a:rPr lang="vi-VN" err="1">
                <a:solidFill>
                  <a:srgbClr val="1F1F1F"/>
                </a:solidFill>
                <a:latin typeface="Roboto Slab"/>
                <a:ea typeface="Roboto Slab"/>
                <a:cs typeface="Roboto Slab"/>
              </a:rPr>
              <a:t>ron</a:t>
            </a:r>
            <a:r>
              <a:rPr lang="vi-VN">
                <a:solidFill>
                  <a:srgbClr val="1F1F1F"/>
                </a:solidFill>
                <a:latin typeface="Roboto Slab"/>
                <a:ea typeface="Roboto Slab"/>
                <a:cs typeface="Roboto Slab"/>
              </a:rPr>
              <a:t> khác và kỹ thuật tối ưu hóa để cải thiện hiệu suất và hiệu quả của MUSICGEN.</a:t>
            </a:r>
          </a:p>
          <a:p>
            <a:endParaRPr lang="vi-VN" sz="1200">
              <a:solidFill>
                <a:srgbClr val="1F1F1F"/>
              </a:solidFill>
            </a:endParaRPr>
          </a:p>
          <a:p>
            <a:endParaRPr lang="vi-VN"/>
          </a:p>
        </p:txBody>
      </p:sp>
    </p:spTree>
    <p:extLst>
      <p:ext uri="{BB962C8B-B14F-4D97-AF65-F5344CB8AC3E}">
        <p14:creationId xmlns:p14="http://schemas.microsoft.com/office/powerpoint/2010/main" val="76102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100"/>
          <p:cNvSpPr txBox="1">
            <a:spLocks noGrp="1"/>
          </p:cNvSpPr>
          <p:nvPr>
            <p:ph type="ctrTitle"/>
          </p:nvPr>
        </p:nvSpPr>
        <p:spPr>
          <a:xfrm flipH="1">
            <a:off x="1147649" y="3085150"/>
            <a:ext cx="7889559" cy="10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3600">
                <a:solidFill>
                  <a:srgbClr val="0E78C0"/>
                </a:solidFill>
                <a:latin typeface="Roboto Slab" pitchFamily="2" charset="0"/>
                <a:ea typeface="Roboto Slab" pitchFamily="2" charset="0"/>
                <a:cs typeface="Roboto Slab" pitchFamily="2" charset="0"/>
                <a:sym typeface="Calibri"/>
              </a:rPr>
              <a:t>EXPERIMENT</a:t>
            </a:r>
          </a:p>
        </p:txBody>
      </p:sp>
      <p:sp>
        <p:nvSpPr>
          <p:cNvPr id="1654" name="Google Shape;1654;p100"/>
          <p:cNvSpPr txBox="1"/>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600"/>
              <a:buFont typeface="Arial"/>
              <a:buNone/>
            </a:pPr>
            <a:r>
              <a:rPr lang="en-US" sz="9600" b="1" i="0" u="none" strike="noStrike" cap="none">
                <a:solidFill>
                  <a:srgbClr val="0E78C0"/>
                </a:solidFill>
                <a:latin typeface="Exo 2"/>
                <a:ea typeface="Exo 2"/>
                <a:cs typeface="Exo 2"/>
                <a:sym typeface="Exo 2"/>
              </a:rPr>
              <a:t>07</a:t>
            </a:r>
            <a:endParaRPr sz="1400" b="0" i="0" u="none" strike="noStrike" cap="none">
              <a:solidFill>
                <a:srgbClr val="000000"/>
              </a:solidFill>
              <a:latin typeface="Arial"/>
              <a:ea typeface="Arial"/>
              <a:cs typeface="Arial"/>
              <a:sym typeface="Arial"/>
            </a:endParaRPr>
          </a:p>
        </p:txBody>
      </p:sp>
      <p:cxnSp>
        <p:nvCxnSpPr>
          <p:cNvPr id="1655" name="Google Shape;1655;p100"/>
          <p:cNvCxnSpPr/>
          <p:nvPr/>
        </p:nvCxnSpPr>
        <p:spPr>
          <a:xfrm>
            <a:off x="0" y="4028275"/>
            <a:ext cx="1561500" cy="0"/>
          </a:xfrm>
          <a:prstGeom prst="straightConnector1">
            <a:avLst/>
          </a:prstGeom>
          <a:noFill/>
          <a:ln w="9525" cap="flat" cmpd="sng">
            <a:solidFill>
              <a:srgbClr val="0091EA"/>
            </a:solidFill>
            <a:prstDash val="solid"/>
            <a:round/>
            <a:headEnd type="none" w="sm" len="sm"/>
            <a:tailEnd type="none" w="sm" len="sm"/>
          </a:ln>
        </p:spPr>
      </p:cxnSp>
      <p:pic>
        <p:nvPicPr>
          <p:cNvPr id="1657" name="Google Shape;1657;p100"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extLst>
      <p:ext uri="{BB962C8B-B14F-4D97-AF65-F5344CB8AC3E}">
        <p14:creationId xmlns:p14="http://schemas.microsoft.com/office/powerpoint/2010/main" val="782394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76"/>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2800">
                <a:solidFill>
                  <a:schemeClr val="accent1">
                    <a:lumMod val="75000"/>
                  </a:schemeClr>
                </a:solidFill>
                <a:latin typeface="Roboto Slab" pitchFamily="2" charset="0"/>
                <a:ea typeface="Roboto Slab" pitchFamily="2" charset="0"/>
                <a:cs typeface="Roboto Slab" pitchFamily="2" charset="0"/>
                <a:sym typeface="Calibri"/>
              </a:rPr>
              <a:t>Dataset</a:t>
            </a:r>
          </a:p>
        </p:txBody>
      </p:sp>
      <p:sp>
        <p:nvSpPr>
          <p:cNvPr id="2" name="Text Placeholder 1">
            <a:extLst>
              <a:ext uri="{FF2B5EF4-FFF2-40B4-BE49-F238E27FC236}">
                <a16:creationId xmlns:a16="http://schemas.microsoft.com/office/drawing/2014/main" id="{E654089E-6572-1D36-730A-CCADE252D7C0}"/>
              </a:ext>
            </a:extLst>
          </p:cNvPr>
          <p:cNvSpPr>
            <a:spLocks noGrp="1"/>
          </p:cNvSpPr>
          <p:nvPr>
            <p:ph type="body" idx="1"/>
          </p:nvPr>
        </p:nvSpPr>
        <p:spPr>
          <a:xfrm>
            <a:off x="252216" y="761177"/>
            <a:ext cx="8720254" cy="4056149"/>
          </a:xfrm>
        </p:spPr>
        <p:txBody>
          <a:bodyPr/>
          <a:lstStyle/>
          <a:p>
            <a:pPr fontAlgn="base">
              <a:lnSpc>
                <a:spcPct val="150000"/>
              </a:lnSpc>
              <a:spcBef>
                <a:spcPts val="0"/>
              </a:spcBef>
              <a:buClr>
                <a:schemeClr val="accent1"/>
              </a:buClr>
            </a:pPr>
            <a:r>
              <a:rPr lang="en-US" sz="1200" b="1" i="0" u="none" strike="noStrike">
                <a:solidFill>
                  <a:schemeClr val="tx1"/>
                </a:solidFill>
                <a:effectLst/>
              </a:rPr>
              <a:t>Dataset</a:t>
            </a:r>
            <a:r>
              <a:rPr lang="en-US" sz="1200" b="0" i="0" u="none" strike="noStrike">
                <a:solidFill>
                  <a:schemeClr val="tx1"/>
                </a:solidFill>
                <a:effectLst/>
              </a:rPr>
              <a:t> </a:t>
            </a:r>
            <a:r>
              <a:rPr lang="en-US" sz="1200" b="0" i="0" u="none" strike="noStrike" err="1">
                <a:solidFill>
                  <a:schemeClr val="tx1"/>
                </a:solidFill>
                <a:effectLst/>
              </a:rPr>
              <a:t>được</a:t>
            </a:r>
            <a:r>
              <a:rPr lang="en-US" sz="1200" b="0" i="0" u="none" strike="noStrike">
                <a:solidFill>
                  <a:schemeClr val="tx1"/>
                </a:solidFill>
                <a:effectLst/>
              </a:rPr>
              <a:t> </a:t>
            </a:r>
            <a:r>
              <a:rPr lang="en-US" sz="1200" b="0" i="0" u="none" strike="noStrike" err="1">
                <a:solidFill>
                  <a:schemeClr val="tx1"/>
                </a:solidFill>
                <a:effectLst/>
              </a:rPr>
              <a:t>lấy</a:t>
            </a:r>
            <a:r>
              <a:rPr lang="en-US" sz="1200" b="0" i="0" u="none" strike="noStrike">
                <a:solidFill>
                  <a:schemeClr val="tx1"/>
                </a:solidFill>
                <a:effectLst/>
              </a:rPr>
              <a:t> </a:t>
            </a:r>
            <a:r>
              <a:rPr lang="en-US" sz="1200" b="0" i="0" u="none" strike="noStrike" err="1">
                <a:solidFill>
                  <a:schemeClr val="tx1"/>
                </a:solidFill>
                <a:effectLst/>
              </a:rPr>
              <a:t>từ</a:t>
            </a:r>
            <a:r>
              <a:rPr lang="en-US" sz="1200" b="0" i="0" u="none" strike="noStrike">
                <a:solidFill>
                  <a:schemeClr val="tx1"/>
                </a:solidFill>
                <a:effectLst/>
              </a:rPr>
              <a:t> </a:t>
            </a:r>
            <a:r>
              <a:rPr lang="en-US" sz="1200" b="0" i="0" u="none" strike="noStrike" err="1">
                <a:solidFill>
                  <a:schemeClr val="tx1"/>
                </a:solidFill>
                <a:effectLst/>
              </a:rPr>
              <a:t>cuộc</a:t>
            </a:r>
            <a:r>
              <a:rPr lang="en-US" sz="1200" b="0" i="0" u="none" strike="noStrike">
                <a:solidFill>
                  <a:schemeClr val="tx1"/>
                </a:solidFill>
                <a:effectLst/>
              </a:rPr>
              <a:t> </a:t>
            </a:r>
            <a:r>
              <a:rPr lang="en-US" sz="1200" b="0" i="0" u="none" strike="noStrike" err="1">
                <a:solidFill>
                  <a:schemeClr val="tx1"/>
                </a:solidFill>
                <a:effectLst/>
              </a:rPr>
              <a:t>thi</a:t>
            </a:r>
            <a:r>
              <a:rPr lang="en-US" sz="1200" b="0" i="0" u="none" strike="noStrike">
                <a:solidFill>
                  <a:schemeClr val="tx1"/>
                </a:solidFill>
                <a:effectLst/>
              </a:rPr>
              <a:t> </a:t>
            </a:r>
            <a:r>
              <a:rPr lang="en-US" sz="1200" b="1" i="0" u="none" strike="noStrike" err="1">
                <a:solidFill>
                  <a:schemeClr val="tx1"/>
                </a:solidFill>
                <a:effectLst/>
              </a:rPr>
              <a:t>ZaloAI</a:t>
            </a:r>
            <a:r>
              <a:rPr lang="en-US" sz="1200" b="1" i="0" u="none" strike="noStrike">
                <a:solidFill>
                  <a:schemeClr val="tx1"/>
                </a:solidFill>
                <a:effectLst/>
              </a:rPr>
              <a:t> Challenge 2023 </a:t>
            </a:r>
            <a:r>
              <a:rPr lang="en-US" sz="1200" i="0" u="none" strike="noStrike">
                <a:solidFill>
                  <a:schemeClr val="tx1"/>
                </a:solidFill>
                <a:effectLst/>
              </a:rPr>
              <a:t>task background music generative</a:t>
            </a:r>
          </a:p>
          <a:p>
            <a:pPr fontAlgn="base">
              <a:lnSpc>
                <a:spcPct val="150000"/>
              </a:lnSpc>
              <a:spcBef>
                <a:spcPts val="0"/>
              </a:spcBef>
              <a:spcAft>
                <a:spcPts val="1200"/>
              </a:spcAft>
              <a:buClr>
                <a:schemeClr val="accent1"/>
              </a:buClr>
            </a:pPr>
            <a:r>
              <a:rPr lang="en-US" sz="1200" b="1" i="0" u="none" strike="noStrike" err="1">
                <a:solidFill>
                  <a:schemeClr val="tx1"/>
                </a:solidFill>
                <a:effectLst/>
              </a:rPr>
              <a:t>Mô</a:t>
            </a:r>
            <a:r>
              <a:rPr lang="en-US" sz="1200" b="1" i="0" u="none" strike="noStrike">
                <a:solidFill>
                  <a:schemeClr val="tx1"/>
                </a:solidFill>
                <a:effectLst/>
              </a:rPr>
              <a:t> </a:t>
            </a:r>
            <a:r>
              <a:rPr lang="en-US" sz="1200" b="1" i="0" u="none" strike="noStrike" err="1">
                <a:solidFill>
                  <a:schemeClr val="tx1"/>
                </a:solidFill>
                <a:effectLst/>
              </a:rPr>
              <a:t>tả</a:t>
            </a:r>
            <a:r>
              <a:rPr lang="en-US" sz="1200" b="1" i="0" u="none" strike="noStrike">
                <a:solidFill>
                  <a:schemeClr val="tx1"/>
                </a:solidFill>
                <a:effectLst/>
              </a:rPr>
              <a:t> </a:t>
            </a:r>
            <a:r>
              <a:rPr lang="en-US" sz="1200" b="1" i="0" u="none" strike="noStrike" err="1">
                <a:solidFill>
                  <a:schemeClr val="tx1"/>
                </a:solidFill>
                <a:effectLst/>
              </a:rPr>
              <a:t>cuộc</a:t>
            </a:r>
            <a:r>
              <a:rPr lang="en-US" sz="1200" b="1" i="0" u="none" strike="noStrike">
                <a:solidFill>
                  <a:schemeClr val="tx1"/>
                </a:solidFill>
                <a:effectLst/>
              </a:rPr>
              <a:t> </a:t>
            </a:r>
            <a:r>
              <a:rPr lang="en-US" sz="1200" b="1" i="0" u="none" strike="noStrike" err="1">
                <a:solidFill>
                  <a:schemeClr val="tx1"/>
                </a:solidFill>
                <a:effectLst/>
              </a:rPr>
              <a:t>thi</a:t>
            </a:r>
            <a:r>
              <a:rPr lang="en-US" sz="1200" b="1" i="0" u="none" strike="noStrike">
                <a:solidFill>
                  <a:schemeClr val="tx1"/>
                </a:solidFill>
                <a:effectLst/>
              </a:rPr>
              <a:t>:</a:t>
            </a:r>
            <a:r>
              <a:rPr lang="en-US" sz="1200" b="0" i="0" u="none" strike="noStrike">
                <a:solidFill>
                  <a:schemeClr val="tx1"/>
                </a:solidFill>
                <a:effectLst/>
              </a:rPr>
              <a:t> </a:t>
            </a:r>
            <a:r>
              <a:rPr lang="vi-VN" sz="1200" b="0" i="0" u="none" strike="noStrike">
                <a:solidFill>
                  <a:schemeClr val="tx1"/>
                </a:solidFill>
                <a:effectLst/>
              </a:rPr>
              <a:t>những người tham gia có phát triển hệ thống AI có khả năng nhận mô tả văn bản làm đầu vào và tạo ra các tệp sóng âm thanh chất lượng cao làm đầu ra. Các hệ thống AI này sẽ tạo ra nhạc nền tùy chỉnh, xem xét các yếu tố khác nhau như giai điệu, bản </a:t>
            </a:r>
            <a:r>
              <a:rPr lang="vi-VN" sz="1200" b="0" i="0" u="none" strike="noStrike" err="1">
                <a:solidFill>
                  <a:schemeClr val="tx1"/>
                </a:solidFill>
                <a:effectLst/>
              </a:rPr>
              <a:t>hit</a:t>
            </a:r>
            <a:r>
              <a:rPr lang="vi-VN" sz="1200" b="0" i="0" u="none" strike="noStrike">
                <a:solidFill>
                  <a:schemeClr val="tx1"/>
                </a:solidFill>
                <a:effectLst/>
              </a:rPr>
              <a:t>, phong cách, </a:t>
            </a:r>
            <a:r>
              <a:rPr lang="vi-VN" sz="1200" b="0" i="0" u="none" strike="noStrike" err="1">
                <a:solidFill>
                  <a:schemeClr val="tx1"/>
                </a:solidFill>
                <a:effectLst/>
              </a:rPr>
              <a:t>v.v</a:t>
            </a:r>
            <a:r>
              <a:rPr lang="vi-VN" sz="1200" b="0" i="0" u="none" strike="noStrike">
                <a:solidFill>
                  <a:schemeClr val="tx1"/>
                </a:solidFill>
                <a:effectLst/>
              </a:rPr>
              <a:t>. để gợi lên sự cộng hưởng về cảm xúc và ngữ cảnh như mong muốn.</a:t>
            </a:r>
            <a:endParaRPr lang="en-US" sz="1200" b="0" i="0" u="none" strike="noStrike">
              <a:solidFill>
                <a:schemeClr val="tx1"/>
              </a:solidFill>
              <a:effectLst/>
            </a:endParaRPr>
          </a:p>
          <a:p>
            <a:pPr marL="342900" indent="-342900">
              <a:lnSpc>
                <a:spcPct val="150000"/>
              </a:lnSpc>
              <a:buFont typeface="+mj-lt"/>
              <a:buAutoNum type="arabicPeriod"/>
            </a:pPr>
            <a:r>
              <a:rPr lang="vi-VN" sz="1200" b="1" i="0">
                <a:effectLst/>
              </a:rPr>
              <a:t>Dữ liệu huấn luyện:</a:t>
            </a:r>
          </a:p>
          <a:p>
            <a:pPr marL="742950" lvl="1" indent="-285750" algn="l">
              <a:lnSpc>
                <a:spcPct val="150000"/>
              </a:lnSpc>
              <a:buFont typeface="Arial" panose="020B0604020202020204" pitchFamily="34" charset="0"/>
              <a:buChar char="•"/>
            </a:pPr>
            <a:r>
              <a:rPr lang="vi-VN" sz="1200" b="0" i="0">
                <a:effectLst/>
                <a:latin typeface="Roboto Slab" pitchFamily="2" charset="0"/>
                <a:ea typeface="Roboto Slab" pitchFamily="2" charset="0"/>
                <a:cs typeface="Roboto Slab" pitchFamily="2" charset="0"/>
              </a:rPr>
              <a:t>10,000 đoạn nhạc tách từ 5,352 bài hát. Mỗi đoạn bao gồm một đoạn âm thanh dài 10 giây của nhạc nền trong </a:t>
            </a:r>
            <a:r>
              <a:rPr lang="vi-VN" sz="1200" b="1" i="0">
                <a:effectLst/>
                <a:latin typeface="Roboto Slab" pitchFamily="2" charset="0"/>
                <a:ea typeface="Roboto Slab" pitchFamily="2" charset="0"/>
                <a:cs typeface="Roboto Slab" pitchFamily="2" charset="0"/>
              </a:rPr>
              <a:t>định dạng MP3 </a:t>
            </a:r>
            <a:r>
              <a:rPr lang="vi-VN" sz="1200" b="0" i="0">
                <a:effectLst/>
                <a:latin typeface="Roboto Slab" pitchFamily="2" charset="0"/>
                <a:ea typeface="Roboto Slab" pitchFamily="2" charset="0"/>
                <a:cs typeface="Roboto Slab" pitchFamily="2" charset="0"/>
              </a:rPr>
              <a:t>với tần số </a:t>
            </a:r>
            <a:r>
              <a:rPr lang="vi-VN" sz="1200" b="1" i="0">
                <a:effectLst/>
                <a:latin typeface="Roboto Slab" pitchFamily="2" charset="0"/>
                <a:ea typeface="Roboto Slab" pitchFamily="2" charset="0"/>
                <a:cs typeface="Roboto Slab" pitchFamily="2" charset="0"/>
              </a:rPr>
              <a:t>16 </a:t>
            </a:r>
            <a:r>
              <a:rPr lang="vi-VN" sz="1200" b="1" i="0" err="1">
                <a:effectLst/>
                <a:latin typeface="Roboto Slab" pitchFamily="2" charset="0"/>
                <a:ea typeface="Roboto Slab" pitchFamily="2" charset="0"/>
                <a:cs typeface="Roboto Slab" pitchFamily="2" charset="0"/>
              </a:rPr>
              <a:t>kHz</a:t>
            </a:r>
            <a:r>
              <a:rPr lang="vi-VN" sz="1200" b="1" i="0">
                <a:effectLst/>
                <a:latin typeface="Roboto Slab" pitchFamily="2" charset="0"/>
                <a:ea typeface="Roboto Slab" pitchFamily="2" charset="0"/>
                <a:cs typeface="Roboto Slab" pitchFamily="2" charset="0"/>
              </a:rPr>
              <a:t>.</a:t>
            </a:r>
          </a:p>
          <a:p>
            <a:pPr marL="742950" lvl="1" indent="-285750" algn="l">
              <a:lnSpc>
                <a:spcPct val="150000"/>
              </a:lnSpc>
              <a:buFont typeface="Arial" panose="020B0604020202020204" pitchFamily="34" charset="0"/>
              <a:buChar char="•"/>
            </a:pPr>
            <a:r>
              <a:rPr lang="vi-VN" sz="1200" b="0" i="0">
                <a:effectLst/>
                <a:latin typeface="Roboto Slab" pitchFamily="2" charset="0"/>
                <a:ea typeface="Roboto Slab" pitchFamily="2" charset="0"/>
                <a:cs typeface="Roboto Slab" pitchFamily="2" charset="0"/>
              </a:rPr>
              <a:t>Một tệp JSON chứa mô tả cho các đoạn nhạc, với mỗi đoạn có một mô tả trong hình thức văn bản tiếng Anh.</a:t>
            </a:r>
          </a:p>
          <a:p>
            <a:pPr marL="342900" indent="-342900" algn="l">
              <a:lnSpc>
                <a:spcPct val="150000"/>
              </a:lnSpc>
              <a:buFont typeface="+mj-lt"/>
              <a:buAutoNum type="arabicPeriod"/>
            </a:pPr>
            <a:r>
              <a:rPr lang="vi-VN" sz="1200" b="1" i="0">
                <a:effectLst/>
              </a:rPr>
              <a:t>Dữ liệu kiểm thử:</a:t>
            </a:r>
          </a:p>
          <a:p>
            <a:pPr marL="742950" lvl="1" indent="-285750" algn="l">
              <a:lnSpc>
                <a:spcPct val="150000"/>
              </a:lnSpc>
              <a:buFont typeface="Arial" panose="020B0604020202020204" pitchFamily="34" charset="0"/>
              <a:buChar char="•"/>
            </a:pPr>
            <a:r>
              <a:rPr lang="en-US" sz="1200" b="0" i="0">
                <a:effectLst/>
                <a:latin typeface="Roboto Slab" pitchFamily="2" charset="0"/>
                <a:ea typeface="Roboto Slab" pitchFamily="2" charset="0"/>
                <a:cs typeface="Roboto Slab" pitchFamily="2" charset="0"/>
              </a:rPr>
              <a:t>Public test</a:t>
            </a:r>
            <a:r>
              <a:rPr lang="vi-VN" sz="1200" b="0" i="0">
                <a:effectLst/>
                <a:latin typeface="Roboto Slab" pitchFamily="2" charset="0"/>
                <a:ea typeface="Roboto Slab" pitchFamily="2" charset="0"/>
                <a:cs typeface="Roboto Slab" pitchFamily="2" charset="0"/>
              </a:rPr>
              <a:t>: bao gồm 1,000 mô tả tiếng Anh, trong một tệp JSON theo cùng định dạng như dữ liệu huấn luyện.</a:t>
            </a:r>
          </a:p>
          <a:p>
            <a:pPr marL="742950" lvl="1" indent="-285750" algn="l">
              <a:lnSpc>
                <a:spcPct val="150000"/>
              </a:lnSpc>
              <a:buFont typeface="Arial" panose="020B0604020202020204" pitchFamily="34" charset="0"/>
              <a:buChar char="•"/>
            </a:pPr>
            <a:r>
              <a:rPr lang="en-US" sz="1200" b="0" i="0">
                <a:effectLst/>
                <a:latin typeface="Roboto Slab" pitchFamily="2" charset="0"/>
                <a:ea typeface="Roboto Slab" pitchFamily="2" charset="0"/>
                <a:cs typeface="Roboto Slab" pitchFamily="2" charset="0"/>
              </a:rPr>
              <a:t>Private test</a:t>
            </a:r>
            <a:r>
              <a:rPr lang="vi-VN" sz="1200" b="0" i="0">
                <a:effectLst/>
                <a:latin typeface="Roboto Slab" pitchFamily="2" charset="0"/>
                <a:ea typeface="Roboto Slab" pitchFamily="2" charset="0"/>
                <a:cs typeface="Roboto Slab" pitchFamily="2" charset="0"/>
              </a:rPr>
              <a:t>: bao gồm 2,000 mô tả tiếng Anh, trong một tệp JSON</a:t>
            </a:r>
            <a:r>
              <a:rPr lang="en-US" sz="1200" b="0" i="0">
                <a:effectLst/>
                <a:latin typeface="Roboto Slab" pitchFamily="2" charset="0"/>
                <a:ea typeface="Roboto Slab" pitchFamily="2" charset="0"/>
                <a:cs typeface="Roboto Slab" pitchFamily="2" charset="0"/>
              </a:rPr>
              <a:t>.</a:t>
            </a:r>
            <a:endParaRPr lang="vi-VN" sz="1200"/>
          </a:p>
        </p:txBody>
      </p:sp>
      <p:pic>
        <p:nvPicPr>
          <p:cNvPr id="1381" name="Google Shape;1381;p76"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extLst>
      <p:ext uri="{BB962C8B-B14F-4D97-AF65-F5344CB8AC3E}">
        <p14:creationId xmlns:p14="http://schemas.microsoft.com/office/powerpoint/2010/main" val="324129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76"/>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a:solidFill>
                  <a:schemeClr val="accent1">
                    <a:lumMod val="75000"/>
                  </a:schemeClr>
                </a:solidFill>
                <a:latin typeface="Roboto Slab" pitchFamily="2" charset="0"/>
                <a:ea typeface="Roboto Slab" pitchFamily="2" charset="0"/>
                <a:cs typeface="Roboto Slab" pitchFamily="2" charset="0"/>
                <a:sym typeface="Calibri"/>
              </a:rPr>
              <a:t>Thang </a:t>
            </a:r>
            <a:r>
              <a:rPr lang="en-US" err="1">
                <a:solidFill>
                  <a:schemeClr val="accent1">
                    <a:lumMod val="75000"/>
                  </a:schemeClr>
                </a:solidFill>
                <a:latin typeface="Roboto Slab" pitchFamily="2" charset="0"/>
                <a:ea typeface="Roboto Slab" pitchFamily="2" charset="0"/>
                <a:cs typeface="Roboto Slab" pitchFamily="2" charset="0"/>
                <a:sym typeface="Calibri"/>
              </a:rPr>
              <a:t>đo</a:t>
            </a:r>
            <a:r>
              <a:rPr lang="en-US">
                <a:solidFill>
                  <a:schemeClr val="accent1">
                    <a:lumMod val="75000"/>
                  </a:schemeClr>
                </a:solidFill>
                <a:latin typeface="Roboto Slab" pitchFamily="2" charset="0"/>
                <a:ea typeface="Roboto Slab" pitchFamily="2" charset="0"/>
                <a:cs typeface="Roboto Slab" pitchFamily="2" charset="0"/>
                <a:sym typeface="Calibri"/>
              </a:rPr>
              <a:t> </a:t>
            </a:r>
            <a:r>
              <a:rPr lang="en-US" err="1">
                <a:solidFill>
                  <a:schemeClr val="accent1">
                    <a:lumMod val="75000"/>
                  </a:schemeClr>
                </a:solidFill>
                <a:latin typeface="Roboto Slab" pitchFamily="2" charset="0"/>
                <a:ea typeface="Roboto Slab" pitchFamily="2" charset="0"/>
                <a:cs typeface="Roboto Slab" pitchFamily="2" charset="0"/>
                <a:sym typeface="Calibri"/>
              </a:rPr>
              <a:t>đánh</a:t>
            </a:r>
            <a:r>
              <a:rPr lang="en-US">
                <a:solidFill>
                  <a:schemeClr val="accent1">
                    <a:lumMod val="75000"/>
                  </a:schemeClr>
                </a:solidFill>
                <a:latin typeface="Roboto Slab" pitchFamily="2" charset="0"/>
                <a:ea typeface="Roboto Slab" pitchFamily="2" charset="0"/>
                <a:cs typeface="Roboto Slab" pitchFamily="2" charset="0"/>
                <a:sym typeface="Calibri"/>
              </a:rPr>
              <a:t> </a:t>
            </a:r>
            <a:r>
              <a:rPr lang="en-US" err="1">
                <a:solidFill>
                  <a:schemeClr val="accent1">
                    <a:lumMod val="75000"/>
                  </a:schemeClr>
                </a:solidFill>
                <a:latin typeface="Roboto Slab" pitchFamily="2" charset="0"/>
                <a:ea typeface="Roboto Slab" pitchFamily="2" charset="0"/>
                <a:cs typeface="Roboto Slab" pitchFamily="2" charset="0"/>
                <a:sym typeface="Calibri"/>
              </a:rPr>
              <a:t>giá</a:t>
            </a:r>
            <a:endParaRPr lang="en-US" sz="2800">
              <a:solidFill>
                <a:schemeClr val="accent1">
                  <a:lumMod val="75000"/>
                </a:schemeClr>
              </a:solidFill>
              <a:latin typeface="Roboto Slab" pitchFamily="2" charset="0"/>
              <a:ea typeface="Roboto Slab" pitchFamily="2" charset="0"/>
              <a:cs typeface="Roboto Slab" pitchFamily="2" charset="0"/>
              <a:sym typeface="Calibri"/>
            </a:endParaRP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654089E-6572-1D36-730A-CCADE252D7C0}"/>
                  </a:ext>
                </a:extLst>
              </p:cNvPr>
              <p:cNvSpPr>
                <a:spLocks noGrp="1"/>
              </p:cNvSpPr>
              <p:nvPr>
                <p:ph type="body" idx="1"/>
              </p:nvPr>
            </p:nvSpPr>
            <p:spPr>
              <a:xfrm>
                <a:off x="104078" y="648495"/>
                <a:ext cx="9039922" cy="4382322"/>
              </a:xfrm>
            </p:spPr>
            <p:txBody>
              <a:bodyPr/>
              <a:lstStyle/>
              <a:p>
                <a:pPr>
                  <a:buClr>
                    <a:schemeClr val="accent1"/>
                  </a:buClr>
                  <a:buFont typeface="Courier New" panose="02070309020205020404" pitchFamily="49" charset="0"/>
                  <a:buChar char="o"/>
                </a:pPr>
                <a:r>
                  <a:rPr lang="en-US" sz="1200" err="1"/>
                  <a:t>Âm</a:t>
                </a:r>
                <a:r>
                  <a:rPr lang="en-US" sz="1200"/>
                  <a:t> </a:t>
                </a:r>
                <a:r>
                  <a:rPr lang="vi-VN" sz="1200"/>
                  <a:t>nhạc tạo ra</a:t>
                </a:r>
                <a:r>
                  <a:rPr lang="en-US" sz="1200"/>
                  <a:t> </a:t>
                </a:r>
                <a:r>
                  <a:rPr lang="en-US" sz="1200" err="1"/>
                  <a:t>được</a:t>
                </a:r>
                <a:r>
                  <a:rPr lang="en-US" sz="1200"/>
                  <a:t> </a:t>
                </a:r>
                <a:r>
                  <a:rPr lang="en-US" sz="1200" err="1"/>
                  <a:t>đánh</a:t>
                </a:r>
                <a:r>
                  <a:rPr lang="en-US" sz="1200"/>
                  <a:t> </a:t>
                </a:r>
                <a:r>
                  <a:rPr lang="en-US" sz="1200" err="1"/>
                  <a:t>giá</a:t>
                </a:r>
                <a:r>
                  <a:rPr lang="vi-VN" sz="1200"/>
                  <a:t> dựa trên hai chỉ số chính: điểm </a:t>
                </a:r>
                <a:r>
                  <a:rPr lang="vi-VN" sz="1200" b="1"/>
                  <a:t>CLAP</a:t>
                </a:r>
                <a:r>
                  <a:rPr lang="vi-VN" sz="1200"/>
                  <a:t> </a:t>
                </a:r>
                <a:r>
                  <a:rPr lang="vi-VN" sz="1200" b="1"/>
                  <a:t>[</a:t>
                </a:r>
                <a:r>
                  <a:rPr lang="en-US" sz="1200" b="1"/>
                  <a:t>0-1</a:t>
                </a:r>
                <a:r>
                  <a:rPr lang="vi-VN" sz="1200" b="1"/>
                  <a:t>] </a:t>
                </a:r>
                <a:r>
                  <a:rPr lang="vi-VN" sz="1200"/>
                  <a:t>và điểm </a:t>
                </a:r>
                <a:r>
                  <a:rPr lang="vi-VN" sz="1200" b="1"/>
                  <a:t>FAD.</a:t>
                </a:r>
              </a:p>
              <a:p>
                <a:pPr marL="76200" indent="0">
                  <a:buClr>
                    <a:schemeClr val="accent1"/>
                  </a:buClr>
                  <a:buNone/>
                </a:pPr>
                <a:endParaRPr lang="en-US" sz="1200">
                  <a:latin typeface="Roboto Slab" pitchFamily="2" charset="0"/>
                  <a:ea typeface="Roboto Slab" pitchFamily="2" charset="0"/>
                  <a:cs typeface="Roboto Slab" pitchFamily="2" charset="0"/>
                </a:endParaRPr>
              </a:p>
              <a:p>
                <a:pPr>
                  <a:buClr>
                    <a:schemeClr val="accent1"/>
                  </a:buClr>
                  <a:buFont typeface="Courier New" panose="02070309020205020404" pitchFamily="49" charset="0"/>
                  <a:buChar char="o"/>
                </a:pPr>
                <a:r>
                  <a:rPr lang="vi-VN" sz="1200">
                    <a:latin typeface="Roboto Slab" pitchFamily="2" charset="0"/>
                    <a:ea typeface="Roboto Slab" pitchFamily="2" charset="0"/>
                    <a:cs typeface="Roboto Slab" pitchFamily="2" charset="0"/>
                  </a:rPr>
                  <a:t>Để </a:t>
                </a:r>
                <a:r>
                  <a:rPr lang="en-US" sz="1200" err="1"/>
                  <a:t>đồng</a:t>
                </a:r>
                <a:r>
                  <a:rPr lang="en-US" sz="1200"/>
                  <a:t> </a:t>
                </a:r>
                <a:r>
                  <a:rPr lang="en-US" sz="1200" err="1"/>
                  <a:t>nhất</a:t>
                </a:r>
                <a:r>
                  <a:rPr lang="en-US" sz="1200"/>
                  <a:t> </a:t>
                </a:r>
                <a:r>
                  <a:rPr lang="vi-VN" sz="1200">
                    <a:latin typeface="Roboto Slab" pitchFamily="2" charset="0"/>
                    <a:ea typeface="Roboto Slab" pitchFamily="2" charset="0"/>
                    <a:cs typeface="Roboto Slab" pitchFamily="2" charset="0"/>
                  </a:rPr>
                  <a:t>với </a:t>
                </a:r>
                <a:r>
                  <a:rPr lang="vi-VN" sz="1200" b="1">
                    <a:latin typeface="Roboto Slab" pitchFamily="2" charset="0"/>
                    <a:ea typeface="Roboto Slab" pitchFamily="2" charset="0"/>
                    <a:cs typeface="Roboto Slab" pitchFamily="2" charset="0"/>
                  </a:rPr>
                  <a:t>CLAP</a:t>
                </a:r>
                <a:r>
                  <a:rPr lang="en-US" sz="1200" b="1">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giá</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trị</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khoảng</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cách</a:t>
                </a:r>
                <a:r>
                  <a:rPr lang="en-US" sz="1200">
                    <a:latin typeface="Roboto Slab" pitchFamily="2" charset="0"/>
                    <a:ea typeface="Roboto Slab" pitchFamily="2" charset="0"/>
                    <a:cs typeface="Roboto Slab" pitchFamily="2" charset="0"/>
                  </a:rPr>
                  <a:t> </a:t>
                </a:r>
                <a:r>
                  <a:rPr lang="en-US" sz="1200" b="1">
                    <a:latin typeface="Roboto Slab" pitchFamily="2" charset="0"/>
                    <a:ea typeface="Roboto Slab" pitchFamily="2" charset="0"/>
                    <a:cs typeface="Roboto Slab" pitchFamily="2" charset="0"/>
                  </a:rPr>
                  <a:t>FAD</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được</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chuyển</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đổi</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thành</a:t>
                </a:r>
                <a:r>
                  <a:rPr lang="en-US" sz="1200"/>
                  <a:t> </a:t>
                </a:r>
                <a:r>
                  <a:rPr lang="vi-VN" sz="1200" b="1">
                    <a:latin typeface="Roboto Slab" pitchFamily="2" charset="0"/>
                    <a:ea typeface="Roboto Slab" pitchFamily="2" charset="0"/>
                    <a:cs typeface="Roboto Slab" pitchFamily="2" charset="0"/>
                  </a:rPr>
                  <a:t>FAS</a:t>
                </a:r>
                <a:r>
                  <a:rPr lang="en-US" sz="1200" b="1">
                    <a:latin typeface="Roboto Slab" pitchFamily="2" charset="0"/>
                    <a:ea typeface="Roboto Slab" pitchFamily="2" charset="0"/>
                    <a:cs typeface="Roboto Slab" pitchFamily="2" charset="0"/>
                  </a:rPr>
                  <a:t> </a:t>
                </a:r>
                <a:r>
                  <a:rPr lang="en-US" sz="1200">
                    <a:latin typeface="Roboto Slab" pitchFamily="2" charset="0"/>
                    <a:ea typeface="Roboto Slab" pitchFamily="2" charset="0"/>
                    <a:cs typeface="Roboto Slab" pitchFamily="2" charset="0"/>
                  </a:rPr>
                  <a:t>(</a:t>
                </a:r>
                <a:r>
                  <a:rPr lang="vi-VN" sz="1200">
                    <a:latin typeface="Roboto Slab" pitchFamily="2" charset="0"/>
                    <a:ea typeface="Roboto Slab" pitchFamily="2" charset="0"/>
                    <a:cs typeface="Roboto Slab" pitchFamily="2" charset="0"/>
                  </a:rPr>
                  <a:t>Fréchet Audio Similarity</a:t>
                </a:r>
                <a:r>
                  <a:rPr lang="en-US" sz="1200">
                    <a:latin typeface="Roboto Slab" pitchFamily="2" charset="0"/>
                    <a:ea typeface="Roboto Slab" pitchFamily="2" charset="0"/>
                    <a:cs typeface="Roboto Slab" pitchFamily="2" charset="0"/>
                  </a:rPr>
                  <a:t>)</a:t>
                </a:r>
                <a:r>
                  <a:rPr lang="vi-VN" sz="1200">
                    <a:latin typeface="Roboto Slab" pitchFamily="2" charset="0"/>
                    <a:ea typeface="Roboto Slab" pitchFamily="2" charset="0"/>
                    <a:cs typeface="Roboto Slab" pitchFamily="2" charset="0"/>
                  </a:rPr>
                  <a:t> </a:t>
                </a:r>
                <a:endParaRPr lang="en-US" sz="1200">
                  <a:latin typeface="Roboto Slab" pitchFamily="2" charset="0"/>
                  <a:ea typeface="Roboto Slab" pitchFamily="2" charset="0"/>
                  <a:cs typeface="Roboto Slab" pitchFamily="2" charset="0"/>
                </a:endParaRPr>
              </a:p>
              <a:p>
                <a:pPr marL="76200" indent="0">
                  <a:buClr>
                    <a:schemeClr val="accent1"/>
                  </a:buClr>
                  <a:buNone/>
                </a:pPr>
                <a:endParaRPr lang="en-US" sz="1200">
                  <a:latin typeface="Roboto Slab" pitchFamily="2" charset="0"/>
                  <a:ea typeface="Roboto Slab" pitchFamily="2" charset="0"/>
                  <a:cs typeface="Roboto Slab" pitchFamily="2" charset="0"/>
                </a:endParaRPr>
              </a:p>
              <a:p>
                <a:pPr marL="76200" indent="0">
                  <a:buClr>
                    <a:schemeClr val="accent1"/>
                  </a:buClr>
                  <a:buNone/>
                </a:pPr>
                <a:r>
                  <a:rPr lang="en-US" sz="1200" b="1">
                    <a:latin typeface="Roboto Slab" pitchFamily="2" charset="0"/>
                    <a:ea typeface="Roboto Slab" pitchFamily="2" charset="0"/>
                    <a:cs typeface="Roboto Slab" pitchFamily="2" charset="0"/>
                  </a:rPr>
                  <a:t>				</a:t>
                </a:r>
                <a:r>
                  <a:rPr lang="vi-VN" sz="1200" b="1">
                    <a:latin typeface="Roboto Slab" pitchFamily="2" charset="0"/>
                    <a:ea typeface="Roboto Slab" pitchFamily="2" charset="0"/>
                    <a:cs typeface="Roboto Slab" pitchFamily="2" charset="0"/>
                  </a:rPr>
                  <a:t>FAS = 1 / (1 + FAD)</a:t>
                </a:r>
                <a:endParaRPr lang="en-US" sz="1200" b="1">
                  <a:latin typeface="Roboto Slab" pitchFamily="2" charset="0"/>
                  <a:ea typeface="Roboto Slab" pitchFamily="2" charset="0"/>
                  <a:cs typeface="Roboto Slab" pitchFamily="2" charset="0"/>
                </a:endParaRPr>
              </a:p>
              <a:p>
                <a:pPr marL="76200" indent="0">
                  <a:buClr>
                    <a:schemeClr val="accent1"/>
                  </a:buClr>
                  <a:buNone/>
                </a:pPr>
                <a:endParaRPr lang="en-US" sz="1200" b="1">
                  <a:latin typeface="Roboto Slab" pitchFamily="2" charset="0"/>
                  <a:ea typeface="Roboto Slab" pitchFamily="2" charset="0"/>
                  <a:cs typeface="Roboto Slab" pitchFamily="2" charset="0"/>
                </a:endParaRPr>
              </a:p>
              <a:p>
                <a:pPr>
                  <a:buClr>
                    <a:schemeClr val="accent1"/>
                  </a:buClr>
                  <a:buFont typeface="Courier New" panose="02070309020205020404" pitchFamily="49" charset="0"/>
                  <a:buChar char="o"/>
                </a:pPr>
                <a:r>
                  <a:rPr lang="en-US" sz="1200" err="1"/>
                  <a:t>Cuối</a:t>
                </a:r>
                <a:r>
                  <a:rPr lang="en-US" sz="1200"/>
                  <a:t> </a:t>
                </a:r>
                <a:r>
                  <a:rPr lang="en-US" sz="1200" err="1"/>
                  <a:t>cùng</a:t>
                </a:r>
                <a:r>
                  <a:rPr lang="en-US" sz="1200"/>
                  <a:t> </a:t>
                </a:r>
                <a:r>
                  <a:rPr lang="en-US" sz="1200" err="1"/>
                  <a:t>kết</a:t>
                </a:r>
                <a:r>
                  <a:rPr lang="en-US" sz="1200"/>
                  <a:t> </a:t>
                </a:r>
                <a:r>
                  <a:rPr lang="en-US" sz="1200" err="1"/>
                  <a:t>hợp</a:t>
                </a:r>
                <a:r>
                  <a:rPr lang="en-US" sz="1200"/>
                  <a:t> 2 </a:t>
                </a:r>
                <a:r>
                  <a:rPr lang="en-US" sz="1200" err="1"/>
                  <a:t>điểm</a:t>
                </a:r>
                <a:r>
                  <a:rPr lang="en-US" sz="1200"/>
                  <a:t> </a:t>
                </a:r>
                <a:r>
                  <a:rPr lang="vi-VN" sz="1200" b="1"/>
                  <a:t>CLAP</a:t>
                </a:r>
                <a:r>
                  <a:rPr lang="vi-VN" sz="1200"/>
                  <a:t> và </a:t>
                </a:r>
                <a:r>
                  <a:rPr lang="vi-VN" sz="1200" b="1"/>
                  <a:t>FAS</a:t>
                </a:r>
                <a:r>
                  <a:rPr lang="en-US" sz="1200" b="1"/>
                  <a:t> </a:t>
                </a:r>
                <a:r>
                  <a:rPr lang="en-US" sz="1200" err="1"/>
                  <a:t>cho</a:t>
                </a:r>
                <a:r>
                  <a:rPr lang="en-US" sz="1200"/>
                  <a:t> </a:t>
                </a:r>
                <a:r>
                  <a:rPr lang="en-US" sz="1200" err="1"/>
                  <a:t>ra</a:t>
                </a:r>
                <a:r>
                  <a:rPr lang="en-US" sz="1200"/>
                  <a:t> </a:t>
                </a:r>
                <a:r>
                  <a:rPr lang="en-US" sz="1200" err="1"/>
                  <a:t>điểm</a:t>
                </a:r>
                <a:r>
                  <a:rPr lang="en-US" sz="1200"/>
                  <a:t> </a:t>
                </a:r>
                <a:r>
                  <a:rPr lang="vi-VN" sz="1200" b="1"/>
                  <a:t>CLAS</a:t>
                </a:r>
                <a:r>
                  <a:rPr lang="vi-VN" sz="1200"/>
                  <a:t> </a:t>
                </a:r>
                <a:r>
                  <a:rPr lang="en-US" sz="1200" err="1"/>
                  <a:t>để</a:t>
                </a:r>
                <a:r>
                  <a:rPr lang="en-US" sz="1200"/>
                  <a:t> </a:t>
                </a:r>
                <a:r>
                  <a:rPr lang="en-US" sz="1200" err="1"/>
                  <a:t>đánh</a:t>
                </a:r>
                <a:r>
                  <a:rPr lang="en-US" sz="1200"/>
                  <a:t> </a:t>
                </a:r>
                <a:r>
                  <a:rPr lang="en-US" sz="1200" err="1"/>
                  <a:t>giá</a:t>
                </a:r>
                <a:r>
                  <a:rPr lang="en-US" sz="1200"/>
                  <a:t> </a:t>
                </a:r>
                <a:r>
                  <a:rPr lang="en-US" sz="1200" err="1"/>
                  <a:t>hiệu</a:t>
                </a:r>
                <a:r>
                  <a:rPr lang="en-US" sz="1200"/>
                  <a:t> </a:t>
                </a:r>
                <a:r>
                  <a:rPr lang="en-US" sz="1200" err="1"/>
                  <a:t>quả</a:t>
                </a:r>
                <a:r>
                  <a:rPr lang="en-US" sz="1200"/>
                  <a:t> </a:t>
                </a:r>
                <a:r>
                  <a:rPr lang="en-US" sz="1200" err="1"/>
                  <a:t>mô</a:t>
                </a:r>
                <a:r>
                  <a:rPr lang="en-US" sz="1200"/>
                  <a:t> </a:t>
                </a:r>
                <a:r>
                  <a:rPr lang="en-US" sz="1200" err="1"/>
                  <a:t>hình</a:t>
                </a:r>
                <a:r>
                  <a:rPr lang="vi-VN" sz="1200"/>
                  <a:t>. </a:t>
                </a:r>
                <a:endParaRPr lang="en-US" sz="1200"/>
              </a:p>
              <a:p>
                <a:pPr marL="76200" indent="0">
                  <a:buClr>
                    <a:schemeClr val="accent1"/>
                  </a:buClr>
                  <a:buNone/>
                </a:pPr>
                <a:endParaRPr lang="en-US" sz="1200"/>
              </a:p>
              <a:p>
                <a:pPr marL="990600" lvl="2" indent="0">
                  <a:buClr>
                    <a:schemeClr val="accent2"/>
                  </a:buClr>
                  <a:buNone/>
                </a:pPr>
                <a14:m>
                  <m:oMathPara xmlns:m="http://schemas.openxmlformats.org/officeDocument/2006/math">
                    <m:oMathParaPr>
                      <m:jc m:val="centerGroup"/>
                    </m:oMathParaPr>
                    <m:oMath xmlns:m="http://schemas.openxmlformats.org/officeDocument/2006/math">
                      <m:r>
                        <a:rPr lang="vi-VN" sz="1200" b="1" i="1" dirty="0" smtClean="0">
                          <a:latin typeface="Cambria Math" panose="02040503050406030204" pitchFamily="18" charset="0"/>
                          <a:ea typeface="Roboto Slab" pitchFamily="2" charset="0"/>
                          <a:cs typeface="Roboto Slab" pitchFamily="2" charset="0"/>
                        </a:rPr>
                        <m:t>𝑪𝑳𝑨𝑺</m:t>
                      </m:r>
                      <m:r>
                        <a:rPr lang="vi-VN" sz="1200" b="1" i="1" dirty="0" smtClean="0">
                          <a:latin typeface="Cambria Math" panose="02040503050406030204" pitchFamily="18" charset="0"/>
                          <a:ea typeface="Roboto Slab" pitchFamily="2" charset="0"/>
                          <a:cs typeface="Roboto Slab" pitchFamily="2" charset="0"/>
                        </a:rPr>
                        <m:t> =</m:t>
                      </m:r>
                      <m:f>
                        <m:fPr>
                          <m:ctrlPr>
                            <a:rPr lang="en-US" sz="1200" b="1" i="1" dirty="0" smtClean="0">
                              <a:latin typeface="Cambria Math" panose="02040503050406030204" pitchFamily="18" charset="0"/>
                              <a:ea typeface="Roboto Slab" pitchFamily="2" charset="0"/>
                              <a:cs typeface="Roboto Slab" pitchFamily="2" charset="0"/>
                            </a:rPr>
                          </m:ctrlPr>
                        </m:fPr>
                        <m:num>
                          <m:r>
                            <a:rPr lang="vi-VN" sz="1200" b="1" i="1" dirty="0" smtClean="0">
                              <a:latin typeface="Cambria Math" panose="02040503050406030204" pitchFamily="18" charset="0"/>
                              <a:ea typeface="Roboto Slab" pitchFamily="2" charset="0"/>
                              <a:cs typeface="Roboto Slab" pitchFamily="2" charset="0"/>
                            </a:rPr>
                            <m:t>𝑪𝑳𝑨𝑷</m:t>
                          </m:r>
                          <m:r>
                            <a:rPr lang="vi-VN" sz="1200" b="1" i="1" dirty="0" smtClean="0">
                              <a:latin typeface="Cambria Math" panose="02040503050406030204" pitchFamily="18" charset="0"/>
                              <a:ea typeface="Roboto Slab" pitchFamily="2" charset="0"/>
                              <a:cs typeface="Roboto Slab" pitchFamily="2" charset="0"/>
                            </a:rPr>
                            <m:t> + </m:t>
                          </m:r>
                          <m:r>
                            <a:rPr lang="vi-VN" sz="1200" b="1" i="1" dirty="0" smtClean="0">
                              <a:latin typeface="Cambria Math" panose="02040503050406030204" pitchFamily="18" charset="0"/>
                              <a:ea typeface="Roboto Slab" pitchFamily="2" charset="0"/>
                              <a:cs typeface="Roboto Slab" pitchFamily="2" charset="0"/>
                            </a:rPr>
                            <m:t>𝑭𝑨𝑺</m:t>
                          </m:r>
                        </m:num>
                        <m:den>
                          <m:r>
                            <a:rPr lang="en-US" sz="1200" b="1" i="1" dirty="0" smtClean="0">
                              <a:latin typeface="Cambria Math" panose="02040503050406030204" pitchFamily="18" charset="0"/>
                              <a:ea typeface="Roboto Slab" pitchFamily="2" charset="0"/>
                              <a:cs typeface="Roboto Slab" pitchFamily="2" charset="0"/>
                            </a:rPr>
                            <m:t>𝟐</m:t>
                          </m:r>
                        </m:den>
                      </m:f>
                    </m:oMath>
                  </m:oMathPara>
                </a14:m>
                <a:endParaRPr lang="en-US" sz="1200" b="1">
                  <a:latin typeface="Roboto Slab" pitchFamily="2" charset="0"/>
                  <a:ea typeface="Roboto Slab" pitchFamily="2" charset="0"/>
                  <a:cs typeface="Roboto Slab" pitchFamily="2" charset="0"/>
                </a:endParaRPr>
              </a:p>
              <a:p>
                <a:pPr marL="990600" lvl="2" indent="0">
                  <a:buClr>
                    <a:schemeClr val="accent2"/>
                  </a:buClr>
                  <a:buNone/>
                </a:pPr>
                <a:endParaRPr lang="en-US" sz="1200" b="1">
                  <a:latin typeface="Roboto Slab" pitchFamily="2" charset="0"/>
                  <a:ea typeface="Roboto Slab" pitchFamily="2" charset="0"/>
                  <a:cs typeface="Roboto Slab" pitchFamily="2" charset="0"/>
                </a:endParaRPr>
              </a:p>
              <a:p>
                <a:pPr lvl="1">
                  <a:buClr>
                    <a:schemeClr val="accent2"/>
                  </a:buClr>
                  <a:buFont typeface="Arial" panose="020B0604020202020204" pitchFamily="34" charset="0"/>
                  <a:buChar char="•"/>
                </a:pPr>
                <a:r>
                  <a:rPr lang="en-US" sz="1200" err="1">
                    <a:latin typeface="Roboto Slab" pitchFamily="2" charset="0"/>
                    <a:ea typeface="Roboto Slab" pitchFamily="2" charset="0"/>
                    <a:cs typeface="Roboto Slab" pitchFamily="2" charset="0"/>
                  </a:rPr>
                  <a:t>Điểm</a:t>
                </a:r>
                <a:r>
                  <a:rPr lang="vi-VN" sz="1200">
                    <a:latin typeface="Roboto Slab" pitchFamily="2" charset="0"/>
                    <a:ea typeface="Roboto Slab" pitchFamily="2" charset="0"/>
                    <a:cs typeface="Roboto Slab" pitchFamily="2" charset="0"/>
                  </a:rPr>
                  <a:t> </a:t>
                </a:r>
                <a:r>
                  <a:rPr lang="vi-VN" sz="1200" b="1">
                    <a:latin typeface="Roboto Slab" pitchFamily="2" charset="0"/>
                    <a:ea typeface="Roboto Slab" pitchFamily="2" charset="0"/>
                    <a:cs typeface="Roboto Slab" pitchFamily="2" charset="0"/>
                  </a:rPr>
                  <a:t>CLAS</a:t>
                </a:r>
                <a:r>
                  <a:rPr lang="vi-VN" sz="1200">
                    <a:latin typeface="Roboto Slab" pitchFamily="2" charset="0"/>
                    <a:ea typeface="Roboto Slab" pitchFamily="2" charset="0"/>
                    <a:cs typeface="Roboto Slab" pitchFamily="2" charset="0"/>
                  </a:rPr>
                  <a:t> cao nhất</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cho</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thấy</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mô</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hình</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tốt</a:t>
                </a:r>
                <a:r>
                  <a:rPr lang="en-US" sz="1200">
                    <a:latin typeface="Roboto Slab" pitchFamily="2" charset="0"/>
                    <a:ea typeface="Roboto Slab" pitchFamily="2" charset="0"/>
                    <a:cs typeface="Roboto Slab" pitchFamily="2" charset="0"/>
                  </a:rPr>
                  <a:t> </a:t>
                </a:r>
                <a:r>
                  <a:rPr lang="en-US" sz="1200" err="1">
                    <a:latin typeface="Roboto Slab" pitchFamily="2" charset="0"/>
                    <a:ea typeface="Roboto Slab" pitchFamily="2" charset="0"/>
                    <a:cs typeface="Roboto Slab" pitchFamily="2" charset="0"/>
                  </a:rPr>
                  <a:t>nhất</a:t>
                </a:r>
                <a:r>
                  <a:rPr lang="vi-VN" sz="1200">
                    <a:latin typeface="Roboto Slab" pitchFamily="2" charset="0"/>
                    <a:ea typeface="Roboto Slab" pitchFamily="2" charset="0"/>
                    <a:cs typeface="Roboto Slab" pitchFamily="2" charset="0"/>
                  </a:rPr>
                  <a:t>.</a:t>
                </a:r>
                <a:endParaRPr lang="en-US" sz="1200">
                  <a:latin typeface="Roboto Slab" pitchFamily="2" charset="0"/>
                  <a:ea typeface="Roboto Slab" pitchFamily="2" charset="0"/>
                  <a:cs typeface="Roboto Slab" pitchFamily="2" charset="0"/>
                </a:endParaRPr>
              </a:p>
              <a:p>
                <a:pPr lvl="1">
                  <a:buClr>
                    <a:schemeClr val="accent2"/>
                  </a:buClr>
                  <a:buFont typeface="Arial" panose="020B0604020202020204" pitchFamily="34" charset="0"/>
                  <a:buChar char="•"/>
                </a:pPr>
                <a:endParaRPr lang="en-US" sz="1200" b="1">
                  <a:latin typeface="Roboto Slab" pitchFamily="2" charset="0"/>
                  <a:ea typeface="Roboto Slab" pitchFamily="2" charset="0"/>
                  <a:cs typeface="Roboto Slab" pitchFamily="2" charset="0"/>
                </a:endParaRPr>
              </a:p>
            </p:txBody>
          </p:sp>
        </mc:Choice>
        <mc:Fallback xmlns="">
          <p:sp>
            <p:nvSpPr>
              <p:cNvPr id="2" name="Text Placeholder 1">
                <a:extLst>
                  <a:ext uri="{FF2B5EF4-FFF2-40B4-BE49-F238E27FC236}">
                    <a16:creationId xmlns:a16="http://schemas.microsoft.com/office/drawing/2014/main" id="{E654089E-6572-1D36-730A-CCADE252D7C0}"/>
                  </a:ext>
                </a:extLst>
              </p:cNvPr>
              <p:cNvSpPr>
                <a:spLocks noGrp="1" noRot="1" noChangeAspect="1" noMove="1" noResize="1" noEditPoints="1" noAdjustHandles="1" noChangeArrowheads="1" noChangeShapeType="1" noTextEdit="1"/>
              </p:cNvSpPr>
              <p:nvPr>
                <p:ph type="body" idx="1"/>
              </p:nvPr>
            </p:nvSpPr>
            <p:spPr>
              <a:xfrm>
                <a:off x="104078" y="648495"/>
                <a:ext cx="9039922" cy="4382322"/>
              </a:xfrm>
              <a:blipFill>
                <a:blip r:embed="rId3"/>
                <a:stretch>
                  <a:fillRect l="-67" t="-695"/>
                </a:stretch>
              </a:blipFill>
            </p:spPr>
            <p:txBody>
              <a:bodyPr/>
              <a:lstStyle/>
              <a:p>
                <a:r>
                  <a:rPr lang="en-US">
                    <a:noFill/>
                  </a:rPr>
                  <a:t> </a:t>
                </a:r>
              </a:p>
            </p:txBody>
          </p:sp>
        </mc:Fallback>
      </mc:AlternateContent>
      <p:pic>
        <p:nvPicPr>
          <p:cNvPr id="1381" name="Google Shape;1381;p76" descr="Icon&#10;&#10;Description automatically generated"/>
          <p:cNvPicPr preferRelativeResize="0"/>
          <p:nvPr/>
        </p:nvPicPr>
        <p:blipFill rotWithShape="1">
          <a:blip r:embed="rId4">
            <a:alphaModFix/>
          </a:blip>
          <a:srcRect/>
          <a:stretch/>
        </p:blipFill>
        <p:spPr>
          <a:xfrm>
            <a:off x="252216" y="172123"/>
            <a:ext cx="884084" cy="475510"/>
          </a:xfrm>
          <a:prstGeom prst="rect">
            <a:avLst/>
          </a:prstGeom>
          <a:noFill/>
          <a:ln>
            <a:noFill/>
          </a:ln>
        </p:spPr>
      </p:pic>
    </p:spTree>
    <p:extLst>
      <p:ext uri="{BB962C8B-B14F-4D97-AF65-F5344CB8AC3E}">
        <p14:creationId xmlns:p14="http://schemas.microsoft.com/office/powerpoint/2010/main" val="237457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76"/>
          <p:cNvSpPr txBox="1">
            <a:spLocks noGrp="1"/>
          </p:cNvSpPr>
          <p:nvPr>
            <p:ph type="ctrTitle"/>
          </p:nvPr>
        </p:nvSpPr>
        <p:spPr>
          <a:xfrm flipH="1">
            <a:off x="1459882" y="-101172"/>
            <a:ext cx="7557738" cy="10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vi-VN" sz="2800">
                <a:solidFill>
                  <a:srgbClr val="0E78C0"/>
                </a:solidFill>
                <a:latin typeface="Roboto Slab" pitchFamily="2" charset="0"/>
                <a:ea typeface="Roboto Slab" pitchFamily="2" charset="0"/>
                <a:cs typeface="Roboto Slab" pitchFamily="2" charset="0"/>
                <a:sym typeface="Calibri"/>
              </a:rPr>
              <a:t> Cài đặt thực nghiệm và kết quả đạt được</a:t>
            </a:r>
          </a:p>
        </p:txBody>
      </p:sp>
      <p:pic>
        <p:nvPicPr>
          <p:cNvPr id="1381" name="Google Shape;1381;p76"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4" name="TextBox 3">
            <a:extLst>
              <a:ext uri="{FF2B5EF4-FFF2-40B4-BE49-F238E27FC236}">
                <a16:creationId xmlns:a16="http://schemas.microsoft.com/office/drawing/2014/main" id="{1412B8A4-5F0F-2EFC-EB3A-FC8CBF3B5C73}"/>
              </a:ext>
            </a:extLst>
          </p:cNvPr>
          <p:cNvSpPr txBox="1"/>
          <p:nvPr/>
        </p:nvSpPr>
        <p:spPr>
          <a:xfrm>
            <a:off x="504444" y="845402"/>
            <a:ext cx="4047744" cy="1021883"/>
          </a:xfrm>
          <a:prstGeom prst="rect">
            <a:avLst/>
          </a:prstGeom>
          <a:noFill/>
        </p:spPr>
        <p:txBody>
          <a:bodyPr wrap="square" rtlCol="0">
            <a:spAutoFit/>
          </a:bodyPr>
          <a:lstStyle/>
          <a:p>
            <a:pPr rtl="0" fontAlgn="base">
              <a:lnSpc>
                <a:spcPct val="150000"/>
              </a:lnSpc>
              <a:spcBef>
                <a:spcPts val="0"/>
              </a:spcBef>
              <a:spcAft>
                <a:spcPts val="0"/>
              </a:spcAft>
              <a:buFont typeface="Arial" panose="020B0604020202020204" pitchFamily="34" charset="0"/>
              <a:buChar char="•"/>
            </a:pPr>
            <a:r>
              <a:rPr lang="en-US">
                <a:solidFill>
                  <a:schemeClr val="tx1"/>
                </a:solidFill>
                <a:latin typeface="Roboto Slab" pitchFamily="2" charset="0"/>
                <a:ea typeface="Roboto Slab" pitchFamily="2" charset="0"/>
                <a:cs typeface="Roboto Slab" pitchFamily="2" charset="0"/>
              </a:rPr>
              <a:t> </a:t>
            </a:r>
            <a:r>
              <a:rPr lang="en-US" err="1">
                <a:solidFill>
                  <a:schemeClr val="tx1"/>
                </a:solidFill>
                <a:latin typeface="Roboto Slab" pitchFamily="2" charset="0"/>
                <a:ea typeface="Roboto Slab" pitchFamily="2" charset="0"/>
                <a:cs typeface="Roboto Slab" pitchFamily="2" charset="0"/>
              </a:rPr>
              <a:t>A</a:t>
            </a:r>
            <a:r>
              <a:rPr lang="en-US" b="0" i="0" u="none" strike="noStrike" err="1">
                <a:solidFill>
                  <a:schemeClr val="tx1"/>
                </a:solidFill>
                <a:effectLst/>
                <a:latin typeface="Roboto Slab" pitchFamily="2" charset="0"/>
                <a:ea typeface="Roboto Slab" pitchFamily="2" charset="0"/>
                <a:cs typeface="Roboto Slab" pitchFamily="2" charset="0"/>
              </a:rPr>
              <a:t>utocraft</a:t>
            </a:r>
            <a:r>
              <a:rPr lang="en-US" b="0" i="0" u="none" strike="noStrike">
                <a:solidFill>
                  <a:schemeClr val="tx1"/>
                </a:solidFill>
                <a:effectLst/>
                <a:latin typeface="Roboto Slab" pitchFamily="2" charset="0"/>
                <a:ea typeface="Roboto Slab" pitchFamily="2" charset="0"/>
                <a:cs typeface="Roboto Slab" pitchFamily="2" charset="0"/>
              </a:rPr>
              <a:t> </a:t>
            </a:r>
            <a:r>
              <a:rPr lang="en-US" b="0" i="0" u="none" strike="noStrike" err="1">
                <a:solidFill>
                  <a:schemeClr val="tx1"/>
                </a:solidFill>
                <a:effectLst/>
                <a:latin typeface="Roboto Slab" pitchFamily="2" charset="0"/>
                <a:ea typeface="Roboto Slab" pitchFamily="2" charset="0"/>
                <a:cs typeface="Roboto Slab" pitchFamily="2" charset="0"/>
              </a:rPr>
              <a:t>cung</a:t>
            </a:r>
            <a:r>
              <a:rPr lang="en-US" b="0" i="0" u="none" strike="noStrike">
                <a:solidFill>
                  <a:schemeClr val="tx1"/>
                </a:solidFill>
                <a:effectLst/>
                <a:latin typeface="Roboto Slab" pitchFamily="2" charset="0"/>
                <a:ea typeface="Roboto Slab" pitchFamily="2" charset="0"/>
                <a:cs typeface="Roboto Slab" pitchFamily="2" charset="0"/>
              </a:rPr>
              <a:t> </a:t>
            </a:r>
            <a:r>
              <a:rPr lang="en-US" b="0" i="0" u="none" strike="noStrike" err="1">
                <a:solidFill>
                  <a:schemeClr val="tx1"/>
                </a:solidFill>
                <a:effectLst/>
                <a:latin typeface="Roboto Slab" pitchFamily="2" charset="0"/>
                <a:ea typeface="Roboto Slab" pitchFamily="2" charset="0"/>
                <a:cs typeface="Roboto Slab" pitchFamily="2" charset="0"/>
              </a:rPr>
              <a:t>cấp</a:t>
            </a:r>
            <a:r>
              <a:rPr lang="en-US" b="0" i="0" u="none" strike="noStrike">
                <a:solidFill>
                  <a:schemeClr val="tx1"/>
                </a:solidFill>
                <a:effectLst/>
                <a:latin typeface="Roboto Slab" pitchFamily="2" charset="0"/>
                <a:ea typeface="Roboto Slab" pitchFamily="2" charset="0"/>
                <a:cs typeface="Roboto Slab" pitchFamily="2" charset="0"/>
              </a:rPr>
              <a:t> pipeline </a:t>
            </a:r>
            <a:r>
              <a:rPr lang="en-US" b="0" i="0" u="none" strike="noStrike" err="1">
                <a:solidFill>
                  <a:schemeClr val="tx1"/>
                </a:solidFill>
                <a:effectLst/>
                <a:latin typeface="Roboto Slab" pitchFamily="2" charset="0"/>
                <a:ea typeface="Roboto Slab" pitchFamily="2" charset="0"/>
                <a:cs typeface="Roboto Slab" pitchFamily="2" charset="0"/>
              </a:rPr>
              <a:t>để</a:t>
            </a:r>
            <a:r>
              <a:rPr lang="en-US" b="0" i="0" u="none" strike="noStrike">
                <a:solidFill>
                  <a:schemeClr val="tx1"/>
                </a:solidFill>
                <a:effectLst/>
                <a:latin typeface="Roboto Slab" pitchFamily="2" charset="0"/>
                <a:ea typeface="Roboto Slab" pitchFamily="2" charset="0"/>
                <a:cs typeface="Roboto Slab" pitchFamily="2" charset="0"/>
              </a:rPr>
              <a:t> fine tuning</a:t>
            </a:r>
          </a:p>
          <a:p>
            <a:pPr rtl="0" fontAlgn="base">
              <a:lnSpc>
                <a:spcPct val="150000"/>
              </a:lnSpc>
              <a:spcBef>
                <a:spcPts val="0"/>
              </a:spcBef>
              <a:spcAft>
                <a:spcPts val="0"/>
              </a:spcAft>
              <a:buFont typeface="Arial" panose="020B0604020202020204" pitchFamily="34" charset="0"/>
              <a:buChar char="•"/>
            </a:pPr>
            <a:r>
              <a:rPr lang="en-US" b="0" i="0" u="none" strike="noStrike">
                <a:solidFill>
                  <a:schemeClr val="tx1"/>
                </a:solidFill>
                <a:effectLst/>
                <a:latin typeface="Roboto Slab" pitchFamily="2" charset="0"/>
                <a:ea typeface="Roboto Slab" pitchFamily="2" charset="0"/>
                <a:cs typeface="Roboto Slab" pitchFamily="2" charset="0"/>
              </a:rPr>
              <a:t> Config data </a:t>
            </a:r>
            <a:r>
              <a:rPr lang="en-US" b="0" i="0" u="none" strike="noStrike" err="1">
                <a:solidFill>
                  <a:schemeClr val="tx1"/>
                </a:solidFill>
                <a:effectLst/>
                <a:latin typeface="Roboto Slab" pitchFamily="2" charset="0"/>
                <a:ea typeface="Roboto Slab" pitchFamily="2" charset="0"/>
                <a:cs typeface="Roboto Slab" pitchFamily="2" charset="0"/>
              </a:rPr>
              <a:t>theo</a:t>
            </a:r>
            <a:r>
              <a:rPr lang="en-US" b="0" i="0" u="none" strike="noStrike">
                <a:solidFill>
                  <a:schemeClr val="tx1"/>
                </a:solidFill>
                <a:effectLst/>
                <a:latin typeface="Roboto Slab" pitchFamily="2" charset="0"/>
                <a:ea typeface="Roboto Slab" pitchFamily="2" charset="0"/>
                <a:cs typeface="Roboto Slab" pitchFamily="2" charset="0"/>
              </a:rPr>
              <a:t> </a:t>
            </a:r>
            <a:r>
              <a:rPr lang="en-US" b="0" i="0" u="none" strike="noStrike" err="1">
                <a:solidFill>
                  <a:schemeClr val="tx1"/>
                </a:solidFill>
                <a:effectLst/>
                <a:latin typeface="Roboto Slab" pitchFamily="2" charset="0"/>
                <a:ea typeface="Roboto Slab" pitchFamily="2" charset="0"/>
                <a:cs typeface="Roboto Slab" pitchFamily="2" charset="0"/>
              </a:rPr>
              <a:t>yêu</a:t>
            </a:r>
            <a:r>
              <a:rPr lang="en-US" b="0" i="0" u="none" strike="noStrike">
                <a:solidFill>
                  <a:schemeClr val="tx1"/>
                </a:solidFill>
                <a:effectLst/>
                <a:latin typeface="Roboto Slab" pitchFamily="2" charset="0"/>
                <a:ea typeface="Roboto Slab" pitchFamily="2" charset="0"/>
                <a:cs typeface="Roboto Slab" pitchFamily="2" charset="0"/>
              </a:rPr>
              <a:t> </a:t>
            </a:r>
            <a:r>
              <a:rPr lang="en-US" b="0" i="0" u="none" strike="noStrike" err="1">
                <a:solidFill>
                  <a:schemeClr val="tx1"/>
                </a:solidFill>
                <a:effectLst/>
                <a:latin typeface="Roboto Slab" pitchFamily="2" charset="0"/>
                <a:ea typeface="Roboto Slab" pitchFamily="2" charset="0"/>
                <a:cs typeface="Roboto Slab" pitchFamily="2" charset="0"/>
              </a:rPr>
              <a:t>cầu</a:t>
            </a:r>
            <a:r>
              <a:rPr lang="en-US">
                <a:solidFill>
                  <a:schemeClr val="tx1"/>
                </a:solidFill>
                <a:latin typeface="Roboto Slab" pitchFamily="2" charset="0"/>
                <a:ea typeface="Roboto Slab" pitchFamily="2" charset="0"/>
                <a:cs typeface="Roboto Slab" pitchFamily="2" charset="0"/>
              </a:rPr>
              <a:t> model</a:t>
            </a:r>
            <a:endParaRPr lang="en-US" b="0" i="0" u="none" strike="noStrike">
              <a:solidFill>
                <a:schemeClr val="tx1"/>
              </a:solidFill>
              <a:effectLst/>
              <a:latin typeface="Roboto Slab" pitchFamily="2" charset="0"/>
              <a:ea typeface="Roboto Slab" pitchFamily="2" charset="0"/>
              <a:cs typeface="Roboto Slab" pitchFamily="2" charset="0"/>
            </a:endParaRPr>
          </a:p>
          <a:p>
            <a:pPr rtl="0" fontAlgn="base">
              <a:lnSpc>
                <a:spcPct val="150000"/>
              </a:lnSpc>
              <a:spcBef>
                <a:spcPts val="0"/>
              </a:spcBef>
              <a:spcAft>
                <a:spcPts val="0"/>
              </a:spcAft>
              <a:buFont typeface="Arial" panose="020B0604020202020204" pitchFamily="34" charset="0"/>
              <a:buChar char="•"/>
            </a:pPr>
            <a:r>
              <a:rPr lang="en-US" b="0" i="0" u="none" strike="noStrike">
                <a:solidFill>
                  <a:schemeClr val="tx1"/>
                </a:solidFill>
                <a:effectLst/>
                <a:latin typeface="Roboto Slab" pitchFamily="2" charset="0"/>
                <a:ea typeface="Roboto Slab" pitchFamily="2" charset="0"/>
                <a:cs typeface="Roboto Slab" pitchFamily="2" charset="0"/>
              </a:rPr>
              <a:t> Config hyperparameter </a:t>
            </a:r>
            <a:r>
              <a:rPr lang="en-US" b="0" i="0" u="none" strike="noStrike">
                <a:solidFill>
                  <a:schemeClr val="tx1"/>
                </a:solidFill>
                <a:effectLst/>
                <a:latin typeface="Roboto Slab" pitchFamily="2" charset="0"/>
                <a:ea typeface="Roboto Slab" pitchFamily="2" charset="0"/>
                <a:cs typeface="Roboto Slab" pitchFamily="2" charset="0"/>
                <a:sym typeface="Wingdings" panose="05000000000000000000" pitchFamily="2" charset="2"/>
              </a:rPr>
              <a:t> </a:t>
            </a:r>
            <a:r>
              <a:rPr lang="en-US" b="0" i="0" u="none" strike="noStrike">
                <a:solidFill>
                  <a:schemeClr val="tx1"/>
                </a:solidFill>
                <a:effectLst/>
                <a:latin typeface="Roboto Slab" pitchFamily="2" charset="0"/>
                <a:ea typeface="Roboto Slab" pitchFamily="2" charset="0"/>
                <a:cs typeface="Roboto Slab" pitchFamily="2" charset="0"/>
              </a:rPr>
              <a:t>Train</a:t>
            </a:r>
          </a:p>
        </p:txBody>
      </p:sp>
      <p:sp>
        <p:nvSpPr>
          <p:cNvPr id="3" name="TextBox 2">
            <a:extLst>
              <a:ext uri="{FF2B5EF4-FFF2-40B4-BE49-F238E27FC236}">
                <a16:creationId xmlns:a16="http://schemas.microsoft.com/office/drawing/2014/main" id="{F837E089-32CA-4255-CA6C-AD3D6BB443A2}"/>
              </a:ext>
            </a:extLst>
          </p:cNvPr>
          <p:cNvSpPr txBox="1"/>
          <p:nvPr/>
        </p:nvSpPr>
        <p:spPr>
          <a:xfrm>
            <a:off x="694258" y="2429510"/>
            <a:ext cx="3140927" cy="307777"/>
          </a:xfrm>
          <a:prstGeom prst="rect">
            <a:avLst/>
          </a:prstGeom>
          <a:noFill/>
        </p:spPr>
        <p:txBody>
          <a:bodyPr wrap="square">
            <a:spAutoFit/>
          </a:bodyPr>
          <a:lstStyle/>
          <a:p>
            <a:pPr rtl="0">
              <a:spcBef>
                <a:spcPts val="0"/>
              </a:spcBef>
              <a:spcAft>
                <a:spcPts val="0"/>
              </a:spcAft>
            </a:pPr>
            <a:r>
              <a:rPr lang="en-US" sz="1400" b="0" i="0" u="none" strike="noStrike" err="1">
                <a:solidFill>
                  <a:srgbClr val="000000"/>
                </a:solidFill>
                <a:effectLst/>
                <a:latin typeface="Roboto Slab" pitchFamily="2" charset="0"/>
                <a:ea typeface="Roboto Slab" pitchFamily="2" charset="0"/>
                <a:cs typeface="Roboto Slab" pitchFamily="2" charset="0"/>
              </a:rPr>
              <a:t>Kết</a:t>
            </a:r>
            <a:r>
              <a:rPr lang="en-US" sz="1400" b="0" i="0" u="none" strike="noStrike">
                <a:solidFill>
                  <a:srgbClr val="000000"/>
                </a:solidFill>
                <a:effectLst/>
                <a:latin typeface="Roboto Slab" pitchFamily="2" charset="0"/>
                <a:ea typeface="Roboto Slab" pitchFamily="2" charset="0"/>
                <a:cs typeface="Roboto Slab" pitchFamily="2" charset="0"/>
              </a:rPr>
              <a:t> </a:t>
            </a:r>
            <a:r>
              <a:rPr lang="en-US" sz="1400" b="0" i="0" u="none" strike="noStrike" err="1">
                <a:solidFill>
                  <a:srgbClr val="000000"/>
                </a:solidFill>
                <a:effectLst/>
                <a:latin typeface="Roboto Slab" pitchFamily="2" charset="0"/>
                <a:ea typeface="Roboto Slab" pitchFamily="2" charset="0"/>
                <a:cs typeface="Roboto Slab" pitchFamily="2" charset="0"/>
              </a:rPr>
              <a:t>quả</a:t>
            </a:r>
            <a:r>
              <a:rPr lang="en-US" sz="1400" b="0" i="0" u="none" strike="noStrike">
                <a:solidFill>
                  <a:srgbClr val="000000"/>
                </a:solidFill>
                <a:effectLst/>
                <a:latin typeface="Roboto Slab" pitchFamily="2" charset="0"/>
                <a:ea typeface="Roboto Slab" pitchFamily="2" charset="0"/>
                <a:cs typeface="Roboto Slab" pitchFamily="2" charset="0"/>
              </a:rPr>
              <a:t> </a:t>
            </a:r>
            <a:r>
              <a:rPr lang="en-US" sz="1400" b="0" i="0" u="none" strike="noStrike" err="1">
                <a:solidFill>
                  <a:srgbClr val="000000"/>
                </a:solidFill>
                <a:effectLst/>
                <a:latin typeface="Roboto Slab" pitchFamily="2" charset="0"/>
                <a:ea typeface="Roboto Slab" pitchFamily="2" charset="0"/>
                <a:cs typeface="Roboto Slab" pitchFamily="2" charset="0"/>
              </a:rPr>
              <a:t>hiện</a:t>
            </a:r>
            <a:r>
              <a:rPr lang="en-US" sz="1400" b="0" i="0" u="none" strike="noStrike">
                <a:solidFill>
                  <a:srgbClr val="000000"/>
                </a:solidFill>
                <a:effectLst/>
                <a:latin typeface="Roboto Slab" pitchFamily="2" charset="0"/>
                <a:ea typeface="Roboto Slab" pitchFamily="2" charset="0"/>
                <a:cs typeface="Roboto Slab" pitchFamily="2" charset="0"/>
              </a:rPr>
              <a:t> </a:t>
            </a:r>
            <a:r>
              <a:rPr lang="en-US" sz="1400" b="0" i="0" u="none" strike="noStrike" err="1">
                <a:solidFill>
                  <a:srgbClr val="000000"/>
                </a:solidFill>
                <a:effectLst/>
                <a:latin typeface="Roboto Slab" pitchFamily="2" charset="0"/>
                <a:ea typeface="Roboto Slab" pitchFamily="2" charset="0"/>
                <a:cs typeface="Roboto Slab" pitchFamily="2" charset="0"/>
              </a:rPr>
              <a:t>tại</a:t>
            </a:r>
            <a:r>
              <a:rPr lang="en-US" sz="1400" b="0" i="0" u="none" strike="noStrike">
                <a:solidFill>
                  <a:srgbClr val="000000"/>
                </a:solidFill>
                <a:effectLst/>
                <a:latin typeface="Roboto Slab" pitchFamily="2" charset="0"/>
                <a:ea typeface="Roboto Slab" pitchFamily="2" charset="0"/>
                <a:cs typeface="Roboto Slab" pitchFamily="2" charset="0"/>
              </a:rPr>
              <a:t> </a:t>
            </a:r>
            <a:r>
              <a:rPr lang="en-US" sz="1400" b="0" i="0" u="none" strike="noStrike" err="1">
                <a:solidFill>
                  <a:srgbClr val="000000"/>
                </a:solidFill>
                <a:effectLst/>
                <a:latin typeface="Roboto Slab" pitchFamily="2" charset="0"/>
                <a:ea typeface="Roboto Slab" pitchFamily="2" charset="0"/>
                <a:cs typeface="Roboto Slab" pitchFamily="2" charset="0"/>
              </a:rPr>
              <a:t>trên</a:t>
            </a:r>
            <a:r>
              <a:rPr lang="en-US" sz="1400" b="0" i="0" u="none" strike="noStrike">
                <a:solidFill>
                  <a:srgbClr val="000000"/>
                </a:solidFill>
                <a:effectLst/>
                <a:latin typeface="Roboto Slab" pitchFamily="2" charset="0"/>
                <a:ea typeface="Roboto Slab" pitchFamily="2" charset="0"/>
                <a:cs typeface="Roboto Slab" pitchFamily="2" charset="0"/>
              </a:rPr>
              <a:t> public test:</a:t>
            </a:r>
            <a:endParaRPr lang="en-US" b="0">
              <a:effectLst/>
              <a:latin typeface="Roboto Slab" pitchFamily="2" charset="0"/>
              <a:ea typeface="Roboto Slab" pitchFamily="2" charset="0"/>
              <a:cs typeface="Roboto Slab" pitchFamily="2" charset="0"/>
            </a:endParaRPr>
          </a:p>
        </p:txBody>
      </p:sp>
      <p:pic>
        <p:nvPicPr>
          <p:cNvPr id="6" name="Picture 5">
            <a:extLst>
              <a:ext uri="{FF2B5EF4-FFF2-40B4-BE49-F238E27FC236}">
                <a16:creationId xmlns:a16="http://schemas.microsoft.com/office/drawing/2014/main" id="{41EC2813-E0CD-5185-2F34-2E598D8F6C67}"/>
              </a:ext>
            </a:extLst>
          </p:cNvPr>
          <p:cNvPicPr>
            <a:picLocks noChangeAspect="1"/>
          </p:cNvPicPr>
          <p:nvPr/>
        </p:nvPicPr>
        <p:blipFill>
          <a:blip r:embed="rId4"/>
          <a:stretch>
            <a:fillRect/>
          </a:stretch>
        </p:blipFill>
        <p:spPr>
          <a:xfrm>
            <a:off x="527210" y="2770018"/>
            <a:ext cx="3475021" cy="762066"/>
          </a:xfrm>
          <a:prstGeom prst="rect">
            <a:avLst/>
          </a:prstGeom>
        </p:spPr>
      </p:pic>
      <p:pic>
        <p:nvPicPr>
          <p:cNvPr id="8" name="Picture 7">
            <a:extLst>
              <a:ext uri="{FF2B5EF4-FFF2-40B4-BE49-F238E27FC236}">
                <a16:creationId xmlns:a16="http://schemas.microsoft.com/office/drawing/2014/main" id="{4AD6FB5A-7E26-9EFE-BF3F-F019A30F63AA}"/>
              </a:ext>
            </a:extLst>
          </p:cNvPr>
          <p:cNvPicPr>
            <a:picLocks noChangeAspect="1"/>
          </p:cNvPicPr>
          <p:nvPr/>
        </p:nvPicPr>
        <p:blipFill>
          <a:blip r:embed="rId5"/>
          <a:stretch>
            <a:fillRect/>
          </a:stretch>
        </p:blipFill>
        <p:spPr>
          <a:xfrm>
            <a:off x="5771763" y="845402"/>
            <a:ext cx="2400508" cy="2651990"/>
          </a:xfrm>
          <a:prstGeom prst="rect">
            <a:avLst/>
          </a:prstGeom>
        </p:spPr>
      </p:pic>
      <p:sp>
        <p:nvSpPr>
          <p:cNvPr id="2" name="TextBox 1">
            <a:extLst>
              <a:ext uri="{FF2B5EF4-FFF2-40B4-BE49-F238E27FC236}">
                <a16:creationId xmlns:a16="http://schemas.microsoft.com/office/drawing/2014/main" id="{EF9CA166-1F9C-9C52-1769-64AA52CA7947}"/>
              </a:ext>
            </a:extLst>
          </p:cNvPr>
          <p:cNvSpPr txBox="1"/>
          <p:nvPr/>
        </p:nvSpPr>
        <p:spPr>
          <a:xfrm>
            <a:off x="4791766" y="853115"/>
            <a:ext cx="3140927" cy="307777"/>
          </a:xfrm>
          <a:prstGeom prst="rect">
            <a:avLst/>
          </a:prstGeom>
          <a:noFill/>
        </p:spPr>
        <p:txBody>
          <a:bodyPr wrap="square">
            <a:spAutoFit/>
          </a:bodyPr>
          <a:lstStyle/>
          <a:p>
            <a:pPr rtl="0">
              <a:spcBef>
                <a:spcPts val="0"/>
              </a:spcBef>
              <a:spcAft>
                <a:spcPts val="0"/>
              </a:spcAft>
            </a:pPr>
            <a:r>
              <a:rPr lang="en-US" sz="1400" b="1" i="0" u="none" strike="noStrike">
                <a:solidFill>
                  <a:srgbClr val="000000"/>
                </a:solidFill>
                <a:effectLst/>
                <a:latin typeface="Roboto Slab" pitchFamily="2" charset="0"/>
                <a:ea typeface="Roboto Slab" pitchFamily="2" charset="0"/>
                <a:cs typeface="Roboto Slab" pitchFamily="2" charset="0"/>
              </a:rPr>
              <a:t>Top score</a:t>
            </a:r>
            <a:endParaRPr lang="en-US" b="1">
              <a:effectLst/>
              <a:latin typeface="Roboto Slab" pitchFamily="2" charset="0"/>
              <a:ea typeface="Roboto Slab" pitchFamily="2" charset="0"/>
              <a:cs typeface="Roboto Slab" pitchFamily="2" charset="0"/>
            </a:endParaRPr>
          </a:p>
        </p:txBody>
      </p:sp>
    </p:spTree>
    <p:extLst>
      <p:ext uri="{BB962C8B-B14F-4D97-AF65-F5344CB8AC3E}">
        <p14:creationId xmlns:p14="http://schemas.microsoft.com/office/powerpoint/2010/main" val="3650301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2" name="Title 1">
            <a:extLst>
              <a:ext uri="{FF2B5EF4-FFF2-40B4-BE49-F238E27FC236}">
                <a16:creationId xmlns:a16="http://schemas.microsoft.com/office/drawing/2014/main" id="{89938F40-7E79-FF1A-A890-EC109AB68313}"/>
              </a:ext>
            </a:extLst>
          </p:cNvPr>
          <p:cNvSpPr>
            <a:spLocks noGrp="1"/>
          </p:cNvSpPr>
          <p:nvPr>
            <p:ph type="title"/>
          </p:nvPr>
        </p:nvSpPr>
        <p:spPr>
          <a:xfrm>
            <a:off x="1202462" y="58578"/>
            <a:ext cx="7571700" cy="702600"/>
          </a:xfrm>
        </p:spPr>
        <p:txBody>
          <a:bodyPr/>
          <a:lstStyle/>
          <a:p>
            <a:r>
              <a:rPr lang="en-US">
                <a:solidFill>
                  <a:schemeClr val="accent1">
                    <a:lumMod val="75000"/>
                  </a:schemeClr>
                </a:solidFill>
              </a:rPr>
              <a:t>REFERENCES</a:t>
            </a:r>
            <a:endParaRPr lang="vi-VN">
              <a:solidFill>
                <a:schemeClr val="accent1">
                  <a:lumMod val="75000"/>
                </a:schemeClr>
              </a:solidFill>
            </a:endParaRPr>
          </a:p>
        </p:txBody>
      </p:sp>
      <p:graphicFrame>
        <p:nvGraphicFramePr>
          <p:cNvPr id="4" name="Table 3">
            <a:extLst>
              <a:ext uri="{FF2B5EF4-FFF2-40B4-BE49-F238E27FC236}">
                <a16:creationId xmlns:a16="http://schemas.microsoft.com/office/drawing/2014/main" id="{E47B51F1-B7FC-A392-3DAC-ACF7618017D9}"/>
              </a:ext>
            </a:extLst>
          </p:cNvPr>
          <p:cNvGraphicFramePr>
            <a:graphicFrameLocks noGrp="1"/>
          </p:cNvGraphicFramePr>
          <p:nvPr>
            <p:extLst>
              <p:ext uri="{D42A27DB-BD31-4B8C-83A1-F6EECF244321}">
                <p14:modId xmlns:p14="http://schemas.microsoft.com/office/powerpoint/2010/main" val="12989001"/>
              </p:ext>
            </p:extLst>
          </p:nvPr>
        </p:nvGraphicFramePr>
        <p:xfrm>
          <a:off x="694258" y="761178"/>
          <a:ext cx="7811388" cy="4260085"/>
        </p:xfrm>
        <a:graphic>
          <a:graphicData uri="http://schemas.openxmlformats.org/drawingml/2006/table">
            <a:tbl>
              <a:tblPr firstRow="1" bandRow="1">
                <a:tableStyleId>{29F9B062-D37D-488A-9DB6-B538BCEDE2F8}</a:tableStyleId>
              </a:tblPr>
              <a:tblGrid>
                <a:gridCol w="2126580">
                  <a:extLst>
                    <a:ext uri="{9D8B030D-6E8A-4147-A177-3AD203B41FA5}">
                      <a16:colId xmlns:a16="http://schemas.microsoft.com/office/drawing/2014/main" val="2707664315"/>
                    </a:ext>
                  </a:extLst>
                </a:gridCol>
                <a:gridCol w="5684808">
                  <a:extLst>
                    <a:ext uri="{9D8B030D-6E8A-4147-A177-3AD203B41FA5}">
                      <a16:colId xmlns:a16="http://schemas.microsoft.com/office/drawing/2014/main" val="3219380507"/>
                    </a:ext>
                  </a:extLst>
                </a:gridCol>
              </a:tblGrid>
              <a:tr h="4083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1" u="none" strike="noStrike" cap="none">
                          <a:solidFill>
                            <a:srgbClr val="000000"/>
                          </a:solidFill>
                          <a:effectLst/>
                          <a:latin typeface="Arial"/>
                          <a:ea typeface="Arial"/>
                          <a:cs typeface="Arial"/>
                          <a:sym typeface="Arial"/>
                        </a:rPr>
                        <a:t>[</a:t>
                      </a:r>
                      <a:r>
                        <a:rPr lang="en-US" sz="1400" b="0" i="1" u="none" strike="noStrike" cap="none" err="1">
                          <a:solidFill>
                            <a:srgbClr val="000000"/>
                          </a:solidFill>
                          <a:effectLst/>
                          <a:latin typeface="Arial"/>
                          <a:ea typeface="Arial"/>
                          <a:cs typeface="Arial"/>
                          <a:sym typeface="Arial"/>
                        </a:rPr>
                        <a:t>Balestriero</a:t>
                      </a:r>
                      <a:r>
                        <a:rPr lang="en-US" sz="1400" b="0" i="1" u="none" strike="noStrike" cap="none">
                          <a:solidFill>
                            <a:srgbClr val="000000"/>
                          </a:solidFill>
                          <a:effectLst/>
                          <a:latin typeface="Arial"/>
                          <a:ea typeface="Arial"/>
                          <a:cs typeface="Arial"/>
                          <a:sym typeface="Arial"/>
                        </a:rPr>
                        <a:t> et al., 2023]</a:t>
                      </a:r>
                      <a:endParaRPr lang="en-US" sz="1400" b="0" i="0" u="none" strike="noStrike" cap="none">
                        <a:solidFill>
                          <a:srgbClr val="000000"/>
                        </a:solidFill>
                        <a:effectLst/>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000000"/>
                          </a:solidFill>
                          <a:effectLst/>
                          <a:latin typeface="Arial"/>
                          <a:ea typeface="Arial"/>
                          <a:cs typeface="Arial"/>
                          <a:sym typeface="Arial"/>
                        </a:rPr>
                        <a:t>self-supervised audio representation learning</a:t>
                      </a:r>
                      <a:endParaRPr lang="vi-VN"/>
                    </a:p>
                  </a:txBody>
                  <a:tcPr/>
                </a:tc>
                <a:extLst>
                  <a:ext uri="{0D108BD9-81ED-4DB2-BD59-A6C34878D82A}">
                    <a16:rowId xmlns:a16="http://schemas.microsoft.com/office/drawing/2014/main" val="572092251"/>
                  </a:ext>
                </a:extLst>
              </a:tr>
              <a:tr h="205813">
                <a:tc>
                  <a:txBody>
                    <a:bodyPr/>
                    <a:lstStyle/>
                    <a:p>
                      <a:pPr fontAlgn="base"/>
                      <a:r>
                        <a:rPr lang="fr-FR" sz="1400" b="0" i="1" u="none" strike="noStrike" cap="none">
                          <a:solidFill>
                            <a:srgbClr val="000000"/>
                          </a:solidFill>
                          <a:effectLst/>
                          <a:latin typeface="Arial"/>
                          <a:ea typeface="Arial"/>
                          <a:cs typeface="Arial"/>
                          <a:sym typeface="Arial"/>
                        </a:rPr>
                        <a:t>[Touvron et al., 2023]</a:t>
                      </a:r>
                      <a:endParaRPr lang="vi-VN"/>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1" i="0" u="none" strike="noStrike" cap="none">
                          <a:solidFill>
                            <a:srgbClr val="000000"/>
                          </a:solidFill>
                          <a:effectLst/>
                          <a:latin typeface="Arial"/>
                          <a:ea typeface="Arial"/>
                          <a:cs typeface="Arial"/>
                          <a:sym typeface="Arial"/>
                        </a:rPr>
                        <a:t>sequential modeling </a:t>
                      </a:r>
                    </a:p>
                  </a:txBody>
                  <a:tcPr/>
                </a:tc>
                <a:extLst>
                  <a:ext uri="{0D108BD9-81ED-4DB2-BD59-A6C34878D82A}">
                    <a16:rowId xmlns:a16="http://schemas.microsoft.com/office/drawing/2014/main" val="1277394394"/>
                  </a:ext>
                </a:extLst>
              </a:tr>
              <a:tr h="205813">
                <a:tc>
                  <a:txBody>
                    <a:bodyPr/>
                    <a:lstStyle/>
                    <a:p>
                      <a:r>
                        <a:rPr lang="vi-VN" sz="1400" b="0" i="1" u="none" strike="noStrike" cap="none">
                          <a:solidFill>
                            <a:srgbClr val="000000"/>
                          </a:solidFill>
                          <a:effectLst/>
                          <a:latin typeface="Arial"/>
                          <a:ea typeface="Arial"/>
                          <a:cs typeface="Arial"/>
                          <a:sym typeface="Arial"/>
                        </a:rPr>
                        <a:t>[Tan </a:t>
                      </a:r>
                      <a:r>
                        <a:rPr lang="vi-VN" sz="1400" b="0" i="1" u="none" strike="noStrike" cap="none" err="1">
                          <a:solidFill>
                            <a:srgbClr val="000000"/>
                          </a:solidFill>
                          <a:effectLst/>
                          <a:latin typeface="Arial"/>
                          <a:ea typeface="Arial"/>
                          <a:cs typeface="Arial"/>
                          <a:sym typeface="Arial"/>
                        </a:rPr>
                        <a:t>et</a:t>
                      </a:r>
                      <a:r>
                        <a:rPr lang="vi-VN" sz="1400" b="0" i="1" u="none" strike="noStrike" cap="none">
                          <a:solidFill>
                            <a:srgbClr val="000000"/>
                          </a:solidFill>
                          <a:effectLst/>
                          <a:latin typeface="Arial"/>
                          <a:ea typeface="Arial"/>
                          <a:cs typeface="Arial"/>
                          <a:sym typeface="Arial"/>
                        </a:rPr>
                        <a:t> </a:t>
                      </a:r>
                      <a:r>
                        <a:rPr lang="vi-VN" sz="1400" b="0" i="1" u="none" strike="noStrike" cap="none" err="1">
                          <a:solidFill>
                            <a:srgbClr val="000000"/>
                          </a:solidFill>
                          <a:effectLst/>
                          <a:latin typeface="Arial"/>
                          <a:ea typeface="Arial"/>
                          <a:cs typeface="Arial"/>
                          <a:sym typeface="Arial"/>
                        </a:rPr>
                        <a:t>al</a:t>
                      </a:r>
                      <a:r>
                        <a:rPr lang="vi-VN" sz="1400" b="0" i="1" u="none" strike="noStrike" cap="none">
                          <a:solidFill>
                            <a:srgbClr val="000000"/>
                          </a:solidFill>
                          <a:effectLst/>
                          <a:latin typeface="Arial"/>
                          <a:ea typeface="Arial"/>
                          <a:cs typeface="Arial"/>
                          <a:sym typeface="Arial"/>
                        </a:rPr>
                        <a:t>., 2021]</a:t>
                      </a:r>
                      <a:endParaRPr lang="vi-VN"/>
                    </a:p>
                  </a:txBody>
                  <a:tcPr/>
                </a:tc>
                <a:tc>
                  <a:txBody>
                    <a:bodyPr/>
                    <a:lstStyle/>
                    <a:p>
                      <a:r>
                        <a:rPr lang="vi-VN" sz="1400" b="1" i="0" u="none" strike="noStrike" cap="none">
                          <a:solidFill>
                            <a:srgbClr val="000000"/>
                          </a:solidFill>
                          <a:effectLst/>
                          <a:latin typeface="Arial"/>
                          <a:ea typeface="Arial"/>
                          <a:cs typeface="Arial"/>
                          <a:sym typeface="Arial"/>
                        </a:rPr>
                        <a:t>audio synthesis</a:t>
                      </a:r>
                      <a:endParaRPr lang="vi-VN"/>
                    </a:p>
                  </a:txBody>
                  <a:tcPr/>
                </a:tc>
                <a:extLst>
                  <a:ext uri="{0D108BD9-81ED-4DB2-BD59-A6C34878D82A}">
                    <a16:rowId xmlns:a16="http://schemas.microsoft.com/office/drawing/2014/main" val="1149728185"/>
                  </a:ext>
                </a:extLst>
              </a:tr>
              <a:tr h="0">
                <a:tc>
                  <a:txBody>
                    <a:bodyPr/>
                    <a:lstStyle/>
                    <a:p>
                      <a:r>
                        <a:rPr lang="vi-VN" sz="1400" b="0" i="1" u="none" strike="noStrike" cap="none">
                          <a:solidFill>
                            <a:srgbClr val="000000"/>
                          </a:solidFill>
                          <a:effectLst/>
                          <a:latin typeface="Arial"/>
                          <a:ea typeface="Arial"/>
                          <a:cs typeface="Arial"/>
                          <a:sym typeface="Arial"/>
                        </a:rPr>
                        <a:t>[</a:t>
                      </a:r>
                      <a:r>
                        <a:rPr lang="vi-VN" sz="1400" b="0" i="1" u="none" strike="noStrike" cap="none" err="1">
                          <a:solidFill>
                            <a:srgbClr val="000000"/>
                          </a:solidFill>
                          <a:effectLst/>
                          <a:latin typeface="Arial"/>
                          <a:ea typeface="Arial"/>
                          <a:cs typeface="Arial"/>
                          <a:sym typeface="Arial"/>
                        </a:rPr>
                        <a:t>Défossez</a:t>
                      </a:r>
                      <a:r>
                        <a:rPr lang="vi-VN" sz="1400" b="0" i="1" u="none" strike="noStrike" cap="none">
                          <a:solidFill>
                            <a:srgbClr val="000000"/>
                          </a:solidFill>
                          <a:effectLst/>
                          <a:latin typeface="Arial"/>
                          <a:ea typeface="Arial"/>
                          <a:cs typeface="Arial"/>
                          <a:sym typeface="Arial"/>
                        </a:rPr>
                        <a:t> </a:t>
                      </a:r>
                      <a:r>
                        <a:rPr lang="vi-VN" sz="1400" b="0" i="1" u="none" strike="noStrike" cap="none" err="1">
                          <a:solidFill>
                            <a:srgbClr val="000000"/>
                          </a:solidFill>
                          <a:effectLst/>
                          <a:latin typeface="Arial"/>
                          <a:ea typeface="Arial"/>
                          <a:cs typeface="Arial"/>
                          <a:sym typeface="Arial"/>
                        </a:rPr>
                        <a:t>et</a:t>
                      </a:r>
                      <a:r>
                        <a:rPr lang="vi-VN" sz="1400" b="0" i="1" u="none" strike="noStrike" cap="none">
                          <a:solidFill>
                            <a:srgbClr val="000000"/>
                          </a:solidFill>
                          <a:effectLst/>
                          <a:latin typeface="Arial"/>
                          <a:ea typeface="Arial"/>
                          <a:cs typeface="Arial"/>
                          <a:sym typeface="Arial"/>
                        </a:rPr>
                        <a:t> al.2022]</a:t>
                      </a:r>
                      <a:endParaRPr lang="vi-VN"/>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000000"/>
                          </a:solidFill>
                          <a:effectLst/>
                          <a:latin typeface="Arial"/>
                          <a:ea typeface="Arial"/>
                          <a:cs typeface="Arial"/>
                          <a:sym typeface="Arial"/>
                        </a:rPr>
                        <a:t>multiple streams of discrete tokens representing the same signal</a:t>
                      </a:r>
                    </a:p>
                  </a:txBody>
                  <a:tcPr/>
                </a:tc>
                <a:extLst>
                  <a:ext uri="{0D108BD9-81ED-4DB2-BD59-A6C34878D82A}">
                    <a16:rowId xmlns:a16="http://schemas.microsoft.com/office/drawing/2014/main" val="2251369360"/>
                  </a:ext>
                </a:extLst>
              </a:tr>
              <a:tr h="638020">
                <a:tc>
                  <a:txBody>
                    <a:bodyPr/>
                    <a:lstStyle/>
                    <a:p>
                      <a:r>
                        <a:rPr lang="da-DK" sz="1400" b="0" i="1" u="none" strike="noStrike" cap="none">
                          <a:solidFill>
                            <a:srgbClr val="000000"/>
                          </a:solidFill>
                          <a:effectLst/>
                          <a:latin typeface="Arial"/>
                          <a:ea typeface="Arial"/>
                          <a:cs typeface="Arial"/>
                          <a:sym typeface="Arial"/>
                        </a:rPr>
                        <a:t>Kharitonov et al. [2022], Kreuk et al. [2022]</a:t>
                      </a:r>
                      <a:endParaRPr lang="vi-VN"/>
                    </a:p>
                  </a:txBody>
                  <a:tcPr/>
                </a:tc>
                <a:tc>
                  <a:txBody>
                    <a:bodyPr/>
                    <a:lstStyle/>
                    <a:p>
                      <a:pPr fontAlgn="base"/>
                      <a:r>
                        <a:rPr lang="en-US" sz="1400" b="1" i="0" u="none" strike="noStrike" cap="none">
                          <a:solidFill>
                            <a:srgbClr val="000000"/>
                          </a:solidFill>
                          <a:effectLst/>
                          <a:latin typeface="Arial"/>
                          <a:ea typeface="Arial"/>
                          <a:cs typeface="Arial"/>
                          <a:sym typeface="Arial"/>
                        </a:rPr>
                        <a:t>multi-streams of speech tokens in</a:t>
                      </a:r>
                    </a:p>
                    <a:p>
                      <a:r>
                        <a:rPr lang="en-US" sz="1400" b="1" i="0" u="none" strike="noStrike" cap="none">
                          <a:solidFill>
                            <a:srgbClr val="000000"/>
                          </a:solidFill>
                          <a:effectLst/>
                          <a:latin typeface="Arial"/>
                          <a:ea typeface="Arial"/>
                          <a:cs typeface="Arial"/>
                          <a:sym typeface="Arial"/>
                        </a:rPr>
                        <a:t>parallel following a delay approach</a:t>
                      </a:r>
                      <a:endParaRPr lang="vi-VN"/>
                    </a:p>
                  </a:txBody>
                  <a:tcPr/>
                </a:tc>
                <a:extLst>
                  <a:ext uri="{0D108BD9-81ED-4DB2-BD59-A6C34878D82A}">
                    <a16:rowId xmlns:a16="http://schemas.microsoft.com/office/drawing/2014/main" val="761802742"/>
                  </a:ext>
                </a:extLst>
              </a:tr>
              <a:tr h="717400">
                <a:tc>
                  <a:txBody>
                    <a:bodyPr/>
                    <a:lstStyle/>
                    <a:p>
                      <a:r>
                        <a:rPr lang="vi-VN" sz="1400" b="0" i="1" u="none" strike="noStrike" cap="none" err="1">
                          <a:solidFill>
                            <a:srgbClr val="000000"/>
                          </a:solidFill>
                          <a:effectLst/>
                          <a:latin typeface="Arial"/>
                          <a:ea typeface="Arial"/>
                          <a:cs typeface="Arial"/>
                          <a:sym typeface="Arial"/>
                        </a:rPr>
                        <a:t>Agostinelli</a:t>
                      </a:r>
                      <a:r>
                        <a:rPr lang="vi-VN" sz="1400" b="0" i="1" u="none" strike="noStrike" cap="none">
                          <a:solidFill>
                            <a:srgbClr val="000000"/>
                          </a:solidFill>
                          <a:effectLst/>
                          <a:latin typeface="Arial"/>
                          <a:ea typeface="Arial"/>
                          <a:cs typeface="Arial"/>
                          <a:sym typeface="Arial"/>
                        </a:rPr>
                        <a:t> </a:t>
                      </a:r>
                      <a:r>
                        <a:rPr lang="vi-VN" sz="1400" b="0" i="1" u="none" strike="noStrike" cap="none" err="1">
                          <a:solidFill>
                            <a:srgbClr val="000000"/>
                          </a:solidFill>
                          <a:effectLst/>
                          <a:latin typeface="Arial"/>
                          <a:ea typeface="Arial"/>
                          <a:cs typeface="Arial"/>
                          <a:sym typeface="Arial"/>
                        </a:rPr>
                        <a:t>et</a:t>
                      </a:r>
                      <a:r>
                        <a:rPr lang="vi-VN" sz="1400" b="0" i="1" u="none" strike="noStrike" cap="none">
                          <a:solidFill>
                            <a:srgbClr val="000000"/>
                          </a:solidFill>
                          <a:effectLst/>
                          <a:latin typeface="Arial"/>
                          <a:ea typeface="Arial"/>
                          <a:cs typeface="Arial"/>
                          <a:sym typeface="Arial"/>
                        </a:rPr>
                        <a:t> </a:t>
                      </a:r>
                      <a:r>
                        <a:rPr lang="vi-VN" sz="1400" b="0" i="1" u="none" strike="noStrike" cap="none" err="1">
                          <a:solidFill>
                            <a:srgbClr val="000000"/>
                          </a:solidFill>
                          <a:effectLst/>
                          <a:latin typeface="Arial"/>
                          <a:ea typeface="Arial"/>
                          <a:cs typeface="Arial"/>
                          <a:sym typeface="Arial"/>
                        </a:rPr>
                        <a:t>al</a:t>
                      </a:r>
                      <a:r>
                        <a:rPr lang="vi-VN" sz="1400" b="0" i="1" u="none" strike="noStrike" cap="none">
                          <a:solidFill>
                            <a:srgbClr val="000000"/>
                          </a:solidFill>
                          <a:effectLst/>
                          <a:latin typeface="Arial"/>
                          <a:ea typeface="Arial"/>
                          <a:cs typeface="Arial"/>
                          <a:sym typeface="Arial"/>
                        </a:rPr>
                        <a:t>. [2023]</a:t>
                      </a:r>
                      <a:r>
                        <a:rPr lang="vi-VN" sz="1400" b="0" i="0" u="none" strike="noStrike" cap="none">
                          <a:solidFill>
                            <a:srgbClr val="000000"/>
                          </a:solidFill>
                          <a:effectLst/>
                          <a:latin typeface="Arial"/>
                          <a:ea typeface="Arial"/>
                          <a:cs typeface="Arial"/>
                          <a:sym typeface="Arial"/>
                        </a:rPr>
                        <a:t> </a:t>
                      </a:r>
                      <a:endParaRPr lang="vi-VN"/>
                    </a:p>
                  </a:txBody>
                  <a:tcPr/>
                </a:tc>
                <a:tc>
                  <a:txBody>
                    <a:bodyPr/>
                    <a:lstStyle/>
                    <a:p>
                      <a:r>
                        <a:rPr lang="vi-VN" sz="1400" b="1" i="0" u="none" strike="noStrike" cap="none">
                          <a:solidFill>
                            <a:srgbClr val="000000"/>
                          </a:solidFill>
                          <a:effectLst/>
                          <a:latin typeface="Arial"/>
                          <a:ea typeface="Arial"/>
                          <a:cs typeface="Arial"/>
                          <a:sym typeface="Arial"/>
                        </a:rPr>
                        <a:t>Đề xuất việc biểu diễn đoạn âm thanh (musical segment) sử dụng đa chuỗi token rời rạc với nhiều chi tiết (granularity) khác nhau</a:t>
                      </a:r>
                      <a:endParaRPr lang="vi-VN" b="1"/>
                    </a:p>
                  </a:txBody>
                  <a:tcPr/>
                </a:tc>
                <a:extLst>
                  <a:ext uri="{0D108BD9-81ED-4DB2-BD59-A6C34878D82A}">
                    <a16:rowId xmlns:a16="http://schemas.microsoft.com/office/drawing/2014/main" val="3863259267"/>
                  </a:ext>
                </a:extLst>
              </a:tr>
              <a:tr h="349882">
                <a:tc>
                  <a:txBody>
                    <a:bodyPr/>
                    <a:lstStyle/>
                    <a:p>
                      <a:r>
                        <a:rPr lang="vi-VN" sz="1400" b="0" i="1" u="none" strike="noStrike" cap="none" err="1">
                          <a:solidFill>
                            <a:srgbClr val="000000"/>
                          </a:solidFill>
                          <a:effectLst/>
                          <a:latin typeface="Arial"/>
                          <a:ea typeface="Arial"/>
                          <a:cs typeface="Arial"/>
                          <a:sym typeface="Arial"/>
                        </a:rPr>
                        <a:t>Wang</a:t>
                      </a:r>
                      <a:r>
                        <a:rPr lang="vi-VN" sz="1400" b="0" i="1" u="none" strike="noStrike" cap="none">
                          <a:solidFill>
                            <a:srgbClr val="000000"/>
                          </a:solidFill>
                          <a:effectLst/>
                          <a:latin typeface="Arial"/>
                          <a:ea typeface="Arial"/>
                          <a:cs typeface="Arial"/>
                          <a:sym typeface="Arial"/>
                        </a:rPr>
                        <a:t> </a:t>
                      </a:r>
                      <a:r>
                        <a:rPr lang="vi-VN" sz="1400" b="0" i="1" u="none" strike="noStrike" cap="none" err="1">
                          <a:solidFill>
                            <a:srgbClr val="000000"/>
                          </a:solidFill>
                          <a:effectLst/>
                          <a:latin typeface="Arial"/>
                          <a:ea typeface="Arial"/>
                          <a:cs typeface="Arial"/>
                          <a:sym typeface="Arial"/>
                        </a:rPr>
                        <a:t>et</a:t>
                      </a:r>
                      <a:r>
                        <a:rPr lang="vi-VN" sz="1400" b="0" i="1" u="none" strike="noStrike" cap="none">
                          <a:solidFill>
                            <a:srgbClr val="000000"/>
                          </a:solidFill>
                          <a:effectLst/>
                          <a:latin typeface="Arial"/>
                          <a:ea typeface="Arial"/>
                          <a:cs typeface="Arial"/>
                          <a:sym typeface="Arial"/>
                        </a:rPr>
                        <a:t> </a:t>
                      </a:r>
                      <a:r>
                        <a:rPr lang="vi-VN" sz="1400" b="0" i="1" u="none" strike="noStrike" cap="none" err="1">
                          <a:solidFill>
                            <a:srgbClr val="000000"/>
                          </a:solidFill>
                          <a:effectLst/>
                          <a:latin typeface="Arial"/>
                          <a:ea typeface="Arial"/>
                          <a:cs typeface="Arial"/>
                          <a:sym typeface="Arial"/>
                        </a:rPr>
                        <a:t>al</a:t>
                      </a:r>
                      <a:r>
                        <a:rPr lang="vi-VN" sz="1400" b="0" i="1" u="none" strike="noStrike" cap="none">
                          <a:solidFill>
                            <a:srgbClr val="000000"/>
                          </a:solidFill>
                          <a:effectLst/>
                          <a:latin typeface="Arial"/>
                          <a:ea typeface="Arial"/>
                          <a:cs typeface="Arial"/>
                          <a:sym typeface="Arial"/>
                        </a:rPr>
                        <a:t>. [2023]</a:t>
                      </a:r>
                      <a:r>
                        <a:rPr lang="vi-VN" sz="1400" b="0" i="0" u="none" strike="noStrike" cap="none">
                          <a:solidFill>
                            <a:srgbClr val="000000"/>
                          </a:solidFill>
                          <a:effectLst/>
                          <a:latin typeface="Arial"/>
                          <a:ea typeface="Arial"/>
                          <a:cs typeface="Arial"/>
                          <a:sym typeface="Arial"/>
                        </a:rPr>
                        <a:t> </a:t>
                      </a:r>
                      <a:endParaRPr lang="vi-VN"/>
                    </a:p>
                  </a:txBody>
                  <a:tcPr/>
                </a:tc>
                <a:tc>
                  <a:txBody>
                    <a:bodyPr/>
                    <a:lstStyle/>
                    <a:p>
                      <a:r>
                        <a:rPr lang="vi-VN" sz="1400" b="1" i="0" u="none" strike="noStrike" cap="none">
                          <a:solidFill>
                            <a:srgbClr val="000000"/>
                          </a:solidFill>
                          <a:effectLst/>
                          <a:latin typeface="Arial"/>
                          <a:ea typeface="Arial"/>
                          <a:cs typeface="Arial"/>
                          <a:sym typeface="Arial"/>
                        </a:rPr>
                        <a:t>đề xuất </a:t>
                      </a:r>
                      <a:r>
                        <a:rPr lang="en-US" sz="1400" b="1" i="0" u="none" strike="noStrike" cap="none">
                          <a:solidFill>
                            <a:srgbClr val="000000"/>
                          </a:solidFill>
                          <a:effectLst/>
                          <a:latin typeface="Arial"/>
                          <a:ea typeface="Arial"/>
                          <a:cs typeface="Arial"/>
                          <a:sym typeface="Arial"/>
                        </a:rPr>
                        <a:t>sự quan trọng của T1C1 và PP xử lí T1C1 đầu tiên</a:t>
                      </a:r>
                      <a:endParaRPr lang="vi-VN" b="1"/>
                    </a:p>
                  </a:txBody>
                  <a:tcPr/>
                </a:tc>
                <a:extLst>
                  <a:ext uri="{0D108BD9-81ED-4DB2-BD59-A6C34878D82A}">
                    <a16:rowId xmlns:a16="http://schemas.microsoft.com/office/drawing/2014/main" val="4030874914"/>
                  </a:ext>
                </a:extLst>
              </a:tr>
              <a:tr h="349882">
                <a:tc>
                  <a:txBody>
                    <a:bodyPr/>
                    <a:lstStyle/>
                    <a:p>
                      <a:r>
                        <a:rPr lang="vi-VN" sz="1400" b="0" i="1" u="none" strike="noStrike" cap="none">
                          <a:solidFill>
                            <a:srgbClr val="000000"/>
                          </a:solidFill>
                          <a:effectLst/>
                          <a:latin typeface="Arial"/>
                          <a:ea typeface="Arial"/>
                          <a:cs typeface="Arial"/>
                          <a:sym typeface="Arial"/>
                        </a:rPr>
                        <a:t>[Vaswani et al., 2017]</a:t>
                      </a:r>
                      <a:endParaRPr lang="vi-VN"/>
                    </a:p>
                  </a:txBody>
                  <a:tcPr/>
                </a:tc>
                <a:tc>
                  <a:txBody>
                    <a:bodyPr/>
                    <a:lstStyle/>
                    <a:p>
                      <a:r>
                        <a:rPr lang="vi-VN" sz="1400" b="1" i="0" u="none" strike="noStrike" cap="none">
                          <a:solidFill>
                            <a:srgbClr val="000000"/>
                          </a:solidFill>
                          <a:effectLst/>
                          <a:latin typeface="Arial"/>
                          <a:ea typeface="Arial"/>
                          <a:cs typeface="Arial"/>
                          <a:sym typeface="Arial"/>
                        </a:rPr>
                        <a:t>autoregressive transformer-based decoder </a:t>
                      </a:r>
                      <a:endParaRPr lang="vi-VN" b="1"/>
                    </a:p>
                  </a:txBody>
                  <a:tcPr/>
                </a:tc>
                <a:extLst>
                  <a:ext uri="{0D108BD9-81ED-4DB2-BD59-A6C34878D82A}">
                    <a16:rowId xmlns:a16="http://schemas.microsoft.com/office/drawing/2014/main" val="1322488746"/>
                  </a:ext>
                </a:extLst>
              </a:tr>
              <a:tr h="349882">
                <a:tc>
                  <a:txBody>
                    <a:bodyPr/>
                    <a:lstStyle/>
                    <a:p>
                      <a:r>
                        <a:rPr lang="en-US" sz="1400" b="0" i="1" u="none" strike="noStrike" cap="none">
                          <a:solidFill>
                            <a:srgbClr val="000000"/>
                          </a:solidFill>
                          <a:effectLst/>
                          <a:latin typeface="Arial"/>
                          <a:ea typeface="Arial"/>
                          <a:cs typeface="Arial"/>
                          <a:sym typeface="Arial"/>
                        </a:rPr>
                        <a:t>[Jonathan Ho, Tim Salimans </a:t>
                      </a:r>
                      <a:r>
                        <a:rPr lang="vi-VN" sz="1400" b="0" i="1" u="none" strike="noStrike" cap="none">
                          <a:solidFill>
                            <a:srgbClr val="000000"/>
                          </a:solidFill>
                          <a:effectLst/>
                          <a:latin typeface="Arial"/>
                          <a:ea typeface="Arial"/>
                          <a:cs typeface="Arial"/>
                          <a:sym typeface="Arial"/>
                        </a:rPr>
                        <a:t>et al., 2022] </a:t>
                      </a:r>
                      <a:endParaRPr lang="vi-VN" i="1"/>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rgbClr val="000000"/>
                          </a:solidFill>
                          <a:effectLst/>
                          <a:latin typeface="Arial"/>
                          <a:ea typeface="Arial"/>
                          <a:cs typeface="Arial"/>
                          <a:sym typeface="Arial"/>
                        </a:rPr>
                        <a:t>Classifier-Free Diffusion Guidance</a:t>
                      </a:r>
                    </a:p>
                  </a:txBody>
                  <a:tcPr/>
                </a:tc>
                <a:extLst>
                  <a:ext uri="{0D108BD9-81ED-4DB2-BD59-A6C34878D82A}">
                    <a16:rowId xmlns:a16="http://schemas.microsoft.com/office/drawing/2014/main" val="955777195"/>
                  </a:ext>
                </a:extLst>
              </a:tr>
              <a:tr h="349882">
                <a:tc>
                  <a:txBody>
                    <a:bodyPr/>
                    <a:lstStyle/>
                    <a:p>
                      <a:r>
                        <a:rPr lang="vi-VN" sz="1400" b="0" i="1" u="none" strike="noStrike" cap="none">
                          <a:solidFill>
                            <a:srgbClr val="000000"/>
                          </a:solidFill>
                          <a:effectLst/>
                          <a:latin typeface="Arial"/>
                          <a:ea typeface="Arial"/>
                          <a:cs typeface="Arial"/>
                          <a:sym typeface="Arial"/>
                        </a:rPr>
                        <a:t>[Défossez et al., 2022]</a:t>
                      </a:r>
                      <a:r>
                        <a:rPr lang="vi-VN" sz="1400" b="0" i="0" u="none" strike="noStrike" cap="none">
                          <a:solidFill>
                            <a:srgbClr val="000000"/>
                          </a:solidFill>
                          <a:effectLst/>
                          <a:latin typeface="Arial"/>
                          <a:ea typeface="Arial"/>
                          <a:cs typeface="Arial"/>
                          <a:sym typeface="Arial"/>
                        </a:rPr>
                        <a:t> </a:t>
                      </a:r>
                      <a:endParaRPr lang="vi-VN"/>
                    </a:p>
                  </a:txBody>
                  <a:tcPr/>
                </a:tc>
                <a:tc>
                  <a:txBody>
                    <a:bodyPr/>
                    <a:lstStyle/>
                    <a:p>
                      <a:r>
                        <a:rPr lang="vi-VN" sz="1400" b="1" i="0" u="none" strike="noStrike" cap="none">
                          <a:solidFill>
                            <a:srgbClr val="000000"/>
                          </a:solidFill>
                          <a:effectLst/>
                          <a:latin typeface="Arial"/>
                          <a:ea typeface="Arial"/>
                          <a:cs typeface="Arial"/>
                          <a:sym typeface="Arial"/>
                        </a:rPr>
                        <a:t>EnCodec</a:t>
                      </a:r>
                      <a:r>
                        <a:rPr lang="en-US" sz="1400" b="1" i="0" u="none" strike="noStrike" cap="none">
                          <a:solidFill>
                            <a:srgbClr val="000000"/>
                          </a:solidFill>
                          <a:effectLst/>
                          <a:latin typeface="Arial"/>
                          <a:ea typeface="Arial"/>
                          <a:cs typeface="Arial"/>
                          <a:sym typeface="Arial"/>
                        </a:rPr>
                        <a:t> (RVQ)</a:t>
                      </a:r>
                      <a:endParaRPr lang="vi-VN" b="1"/>
                    </a:p>
                  </a:txBody>
                  <a:tcPr/>
                </a:tc>
                <a:extLst>
                  <a:ext uri="{0D108BD9-81ED-4DB2-BD59-A6C34878D82A}">
                    <a16:rowId xmlns:a16="http://schemas.microsoft.com/office/drawing/2014/main" val="317650212"/>
                  </a:ext>
                </a:extLst>
              </a:tr>
            </a:tbl>
          </a:graphicData>
        </a:graphic>
      </p:graphicFrame>
    </p:spTree>
    <p:extLst>
      <p:ext uri="{BB962C8B-B14F-4D97-AF65-F5344CB8AC3E}">
        <p14:creationId xmlns:p14="http://schemas.microsoft.com/office/powerpoint/2010/main" val="144179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5" name="Google Shape;2075;p144"/>
          <p:cNvSpPr txBox="1"/>
          <p:nvPr/>
        </p:nvSpPr>
        <p:spPr>
          <a:xfrm>
            <a:off x="2152500" y="2494850"/>
            <a:ext cx="4839000" cy="1003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Roboto Slab" pitchFamily="2" charset="0"/>
                <a:ea typeface="Roboto Slab" pitchFamily="2" charset="0"/>
                <a:cs typeface="Roboto Slab" pitchFamily="2" charset="0"/>
                <a:sym typeface="Calibri"/>
              </a:rPr>
              <a:t>Does anyone have any questions?</a:t>
            </a:r>
            <a:endParaRPr lang="en-US" sz="1400" b="0" i="0" u="none" strike="noStrike" cap="none">
              <a:solidFill>
                <a:srgbClr val="000000"/>
              </a:solidFill>
              <a:latin typeface="Roboto Slab" pitchFamily="2" charset="0"/>
              <a:ea typeface="Roboto Slab" pitchFamily="2" charset="0"/>
              <a:cs typeface="Roboto Slab" pitchFamily="2" charset="0"/>
              <a:sym typeface="Arial"/>
            </a:endParaRPr>
          </a:p>
          <a:p>
            <a:pPr marL="0" marR="0" lvl="0" indent="0" algn="ctr" rtl="0">
              <a:lnSpc>
                <a:spcPct val="100000"/>
              </a:lnSpc>
              <a:spcBef>
                <a:spcPts val="0"/>
              </a:spcBef>
              <a:spcAft>
                <a:spcPts val="0"/>
              </a:spcAft>
              <a:buClr>
                <a:srgbClr val="000000"/>
              </a:buClr>
              <a:buSzPts val="1400"/>
              <a:buFont typeface="Arial"/>
              <a:buNone/>
            </a:pPr>
            <a:endParaRPr lang="en-US" sz="1400" b="1" i="0" u="none" strike="noStrike" cap="none">
              <a:solidFill>
                <a:srgbClr val="000000"/>
              </a:solidFill>
              <a:latin typeface="Roboto Slab" pitchFamily="2" charset="0"/>
              <a:ea typeface="Roboto Slab" pitchFamily="2" charset="0"/>
              <a:cs typeface="Roboto Slab" pitchFamily="2" charset="0"/>
              <a:sym typeface="Calibri"/>
            </a:endParaRPr>
          </a:p>
        </p:txBody>
      </p:sp>
      <p:sp>
        <p:nvSpPr>
          <p:cNvPr id="2076" name="Google Shape;2076;p144"/>
          <p:cNvSpPr txBox="1"/>
          <p:nvPr/>
        </p:nvSpPr>
        <p:spPr>
          <a:xfrm flipH="1">
            <a:off x="818047" y="1161000"/>
            <a:ext cx="7507906" cy="1365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0E78C0"/>
                </a:solidFill>
                <a:latin typeface="Roboto Slab" pitchFamily="2" charset="0"/>
                <a:ea typeface="Roboto Slab" pitchFamily="2" charset="0"/>
                <a:cs typeface="Roboto Slab" pitchFamily="2" charset="0"/>
                <a:sym typeface="Calibri"/>
              </a:rPr>
              <a:t>THANKS FOR LISTENING!</a:t>
            </a:r>
            <a:endParaRPr lang="en-US" sz="1400" b="0" i="0" u="none" strike="noStrike" cap="none">
              <a:solidFill>
                <a:srgbClr val="000000"/>
              </a:solidFill>
              <a:latin typeface="Roboto Slab" pitchFamily="2" charset="0"/>
              <a:ea typeface="Roboto Slab" pitchFamily="2" charset="0"/>
              <a:cs typeface="Roboto Slab" pitchFamily="2" charset="0"/>
              <a:sym typeface="Arial"/>
            </a:endParaRPr>
          </a:p>
        </p:txBody>
      </p:sp>
      <p:cxnSp>
        <p:nvCxnSpPr>
          <p:cNvPr id="2077" name="Google Shape;2077;p144"/>
          <p:cNvCxnSpPr/>
          <p:nvPr/>
        </p:nvCxnSpPr>
        <p:spPr>
          <a:xfrm>
            <a:off x="0" y="4239492"/>
            <a:ext cx="2026227" cy="0"/>
          </a:xfrm>
          <a:prstGeom prst="straightConnector1">
            <a:avLst/>
          </a:prstGeom>
          <a:noFill/>
          <a:ln w="9525" cap="flat" cmpd="sng">
            <a:solidFill>
              <a:srgbClr val="434343"/>
            </a:solidFill>
            <a:prstDash val="solid"/>
            <a:round/>
            <a:headEnd type="none" w="sm" len="sm"/>
            <a:tailEnd type="none" w="sm" len="sm"/>
          </a:ln>
        </p:spPr>
      </p:cxnSp>
      <p:cxnSp>
        <p:nvCxnSpPr>
          <p:cNvPr id="2078" name="Google Shape;2078;p144"/>
          <p:cNvCxnSpPr/>
          <p:nvPr/>
        </p:nvCxnSpPr>
        <p:spPr>
          <a:xfrm>
            <a:off x="7117773" y="872835"/>
            <a:ext cx="2026227" cy="0"/>
          </a:xfrm>
          <a:prstGeom prst="straightConnector1">
            <a:avLst/>
          </a:prstGeom>
          <a:noFill/>
          <a:ln w="9525" cap="flat" cmpd="sng">
            <a:solidFill>
              <a:srgbClr val="434343"/>
            </a:solidFill>
            <a:prstDash val="solid"/>
            <a:round/>
            <a:headEnd type="none" w="sm" len="sm"/>
            <a:tailEnd type="none" w="sm" len="sm"/>
          </a:ln>
        </p:spPr>
      </p:cxnSp>
      <p:pic>
        <p:nvPicPr>
          <p:cNvPr id="2080" name="Google Shape;2080;p144"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76"/>
          <p:cNvSpPr txBox="1">
            <a:spLocks noGrp="1"/>
          </p:cNvSpPr>
          <p:nvPr>
            <p:ph type="title"/>
          </p:nvPr>
        </p:nvSpPr>
        <p:spPr>
          <a:xfrm>
            <a:off x="1136300" y="66322"/>
            <a:ext cx="7571700" cy="702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2800" b="1" err="1">
                <a:solidFill>
                  <a:srgbClr val="0E78C0"/>
                </a:solidFill>
                <a:latin typeface="Roboto Slab" pitchFamily="2" charset="0"/>
                <a:ea typeface="Roboto Slab" pitchFamily="2" charset="0"/>
                <a:cs typeface="Roboto Slab" pitchFamily="2" charset="0"/>
                <a:sym typeface="Calibri"/>
              </a:rPr>
              <a:t>Giới</a:t>
            </a:r>
            <a:r>
              <a:rPr lang="en-US" sz="2800" b="1">
                <a:solidFill>
                  <a:srgbClr val="0E78C0"/>
                </a:solidFill>
                <a:latin typeface="Roboto Slab" pitchFamily="2" charset="0"/>
                <a:ea typeface="Roboto Slab" pitchFamily="2" charset="0"/>
                <a:cs typeface="Roboto Slab" pitchFamily="2" charset="0"/>
                <a:sym typeface="Calibri"/>
              </a:rPr>
              <a:t> </a:t>
            </a:r>
            <a:r>
              <a:rPr lang="en-US" sz="2800" b="1" err="1">
                <a:solidFill>
                  <a:srgbClr val="0E78C0"/>
                </a:solidFill>
                <a:latin typeface="Roboto Slab" pitchFamily="2" charset="0"/>
                <a:ea typeface="Roboto Slab" pitchFamily="2" charset="0"/>
                <a:cs typeface="Roboto Slab" pitchFamily="2" charset="0"/>
                <a:sym typeface="Calibri"/>
              </a:rPr>
              <a:t>thiệu</a:t>
            </a:r>
            <a:r>
              <a:rPr lang="en-US" sz="2800" b="1">
                <a:solidFill>
                  <a:srgbClr val="0E78C0"/>
                </a:solidFill>
                <a:latin typeface="Roboto Slab" pitchFamily="2" charset="0"/>
                <a:ea typeface="Roboto Slab" pitchFamily="2" charset="0"/>
                <a:cs typeface="Roboto Slab" pitchFamily="2" charset="0"/>
                <a:sym typeface="Calibri"/>
              </a:rPr>
              <a:t> </a:t>
            </a:r>
            <a:r>
              <a:rPr lang="en-US" sz="2800" b="1" err="1">
                <a:solidFill>
                  <a:srgbClr val="0E78C0"/>
                </a:solidFill>
                <a:latin typeface="Roboto Slab" pitchFamily="2" charset="0"/>
                <a:ea typeface="Roboto Slab" pitchFamily="2" charset="0"/>
                <a:cs typeface="Roboto Slab" pitchFamily="2" charset="0"/>
                <a:sym typeface="Calibri"/>
              </a:rPr>
              <a:t>bài</a:t>
            </a:r>
            <a:r>
              <a:rPr lang="en-US" sz="2800" b="1">
                <a:solidFill>
                  <a:srgbClr val="0E78C0"/>
                </a:solidFill>
                <a:latin typeface="Roboto Slab" pitchFamily="2" charset="0"/>
                <a:ea typeface="Roboto Slab" pitchFamily="2" charset="0"/>
                <a:cs typeface="Roboto Slab" pitchFamily="2" charset="0"/>
                <a:sym typeface="Calibri"/>
              </a:rPr>
              <a:t> </a:t>
            </a:r>
            <a:r>
              <a:rPr lang="en-US" sz="2800" b="1" err="1">
                <a:solidFill>
                  <a:srgbClr val="0E78C0"/>
                </a:solidFill>
                <a:latin typeface="Roboto Slab" pitchFamily="2" charset="0"/>
                <a:ea typeface="Roboto Slab" pitchFamily="2" charset="0"/>
                <a:cs typeface="Roboto Slab" pitchFamily="2" charset="0"/>
                <a:sym typeface="Calibri"/>
              </a:rPr>
              <a:t>toán</a:t>
            </a:r>
            <a:endParaRPr lang="en-US" sz="2800" b="1">
              <a:solidFill>
                <a:srgbClr val="0E78C0"/>
              </a:solidFill>
              <a:latin typeface="Roboto Slab" pitchFamily="2" charset="0"/>
              <a:ea typeface="Roboto Slab" pitchFamily="2" charset="0"/>
              <a:cs typeface="Roboto Slab" pitchFamily="2" charset="0"/>
              <a:sym typeface="Calibri"/>
            </a:endParaRPr>
          </a:p>
        </p:txBody>
      </p:sp>
      <p:sp>
        <p:nvSpPr>
          <p:cNvPr id="3" name="Text Placeholder 2">
            <a:extLst>
              <a:ext uri="{FF2B5EF4-FFF2-40B4-BE49-F238E27FC236}">
                <a16:creationId xmlns:a16="http://schemas.microsoft.com/office/drawing/2014/main" id="{37447241-D081-B90B-D944-D04B16F3A504}"/>
              </a:ext>
            </a:extLst>
          </p:cNvPr>
          <p:cNvSpPr>
            <a:spLocks noGrp="1"/>
          </p:cNvSpPr>
          <p:nvPr>
            <p:ph type="body" idx="1"/>
          </p:nvPr>
        </p:nvSpPr>
        <p:spPr>
          <a:xfrm>
            <a:off x="548558" y="634199"/>
            <a:ext cx="7459142" cy="1780750"/>
          </a:xfrm>
        </p:spPr>
        <p:txBody>
          <a:bodyPr/>
          <a:lstStyle/>
          <a:p>
            <a:pPr rtl="0" fontAlgn="base">
              <a:spcBef>
                <a:spcPts val="0"/>
              </a:spcBef>
              <a:spcAft>
                <a:spcPts val="0"/>
              </a:spcAft>
              <a:buFont typeface="Arial" panose="020B0604020202020204" pitchFamily="34" charset="0"/>
              <a:buChar char="•"/>
            </a:pPr>
            <a:r>
              <a:rPr lang="en-US" sz="1800" b="0" i="0" u="none" strike="noStrike" err="1">
                <a:solidFill>
                  <a:srgbClr val="000000"/>
                </a:solidFill>
                <a:effectLst/>
                <a:latin typeface="Roboto Slab" pitchFamily="2" charset="0"/>
                <a:ea typeface="Roboto Slab" pitchFamily="2" charset="0"/>
                <a:cs typeface="Roboto Slab" pitchFamily="2" charset="0"/>
              </a:rPr>
              <a:t>Mô</a:t>
            </a:r>
            <a:r>
              <a:rPr lang="en-US" sz="1800" b="0" i="0" u="none" strike="noStrike">
                <a:solidFill>
                  <a:srgbClr val="000000"/>
                </a:solidFill>
                <a:effectLst/>
                <a:latin typeface="Roboto Slab" pitchFamily="2" charset="0"/>
                <a:ea typeface="Roboto Slab" pitchFamily="2" charset="0"/>
                <a:cs typeface="Roboto Slab" pitchFamily="2" charset="0"/>
              </a:rPr>
              <a:t> </a:t>
            </a:r>
            <a:r>
              <a:rPr lang="en-US" sz="1800" b="0" i="0" u="none" strike="noStrike" err="1">
                <a:solidFill>
                  <a:srgbClr val="000000"/>
                </a:solidFill>
                <a:effectLst/>
                <a:latin typeface="Roboto Slab" pitchFamily="2" charset="0"/>
                <a:ea typeface="Roboto Slab" pitchFamily="2" charset="0"/>
                <a:cs typeface="Roboto Slab" pitchFamily="2" charset="0"/>
              </a:rPr>
              <a:t>tả</a:t>
            </a:r>
            <a:r>
              <a:rPr lang="vi-VN" sz="1800" b="0" i="0" u="none" strike="noStrike">
                <a:solidFill>
                  <a:srgbClr val="000000"/>
                </a:solidFill>
                <a:effectLst/>
                <a:latin typeface="Roboto Slab" pitchFamily="2" charset="0"/>
                <a:ea typeface="Roboto Slab" pitchFamily="2" charset="0"/>
                <a:cs typeface="Roboto Slab" pitchFamily="2" charset="0"/>
              </a:rPr>
              <a:t> bài toán: </a:t>
            </a:r>
            <a:r>
              <a:rPr lang="vi-VN" sz="1800">
                <a:solidFill>
                  <a:srgbClr val="000000"/>
                </a:solidFill>
              </a:rPr>
              <a:t>S</a:t>
            </a:r>
            <a:r>
              <a:rPr lang="vi-VN" sz="1800" b="0" i="0" u="none" strike="noStrike">
                <a:solidFill>
                  <a:srgbClr val="000000"/>
                </a:solidFill>
                <a:effectLst/>
                <a:latin typeface="Roboto Slab" pitchFamily="2" charset="0"/>
                <a:ea typeface="Roboto Slab" pitchFamily="2" charset="0"/>
                <a:cs typeface="Roboto Slab" pitchFamily="2" charset="0"/>
              </a:rPr>
              <a:t>inh nhạc nền </a:t>
            </a:r>
            <a:r>
              <a:rPr lang="en-US" sz="1800" b="0" i="0" u="none" strike="noStrike" err="1">
                <a:solidFill>
                  <a:srgbClr val="000000"/>
                </a:solidFill>
                <a:effectLst/>
                <a:latin typeface="Roboto Slab" pitchFamily="2" charset="0"/>
                <a:ea typeface="Roboto Slab" pitchFamily="2" charset="0"/>
                <a:cs typeface="Roboto Slab" pitchFamily="2" charset="0"/>
              </a:rPr>
              <a:t>theo</a:t>
            </a:r>
            <a:r>
              <a:rPr lang="en-US" sz="1800" b="0" i="0" u="none" strike="noStrike">
                <a:solidFill>
                  <a:srgbClr val="000000"/>
                </a:solidFill>
                <a:effectLst/>
                <a:latin typeface="Roboto Slab" pitchFamily="2" charset="0"/>
                <a:ea typeface="Roboto Slab" pitchFamily="2" charset="0"/>
                <a:cs typeface="Roboto Slab" pitchFamily="2" charset="0"/>
              </a:rPr>
              <a:t> </a:t>
            </a:r>
            <a:r>
              <a:rPr lang="en-US" sz="1800" b="0" i="0" u="none" strike="noStrike" err="1">
                <a:solidFill>
                  <a:srgbClr val="000000"/>
                </a:solidFill>
                <a:effectLst/>
                <a:latin typeface="Roboto Slab" pitchFamily="2" charset="0"/>
                <a:ea typeface="Roboto Slab" pitchFamily="2" charset="0"/>
                <a:cs typeface="Roboto Slab" pitchFamily="2" charset="0"/>
              </a:rPr>
              <a:t>một</a:t>
            </a:r>
            <a:r>
              <a:rPr lang="en-US" sz="1800" b="0" i="0" u="none" strike="noStrike">
                <a:solidFill>
                  <a:srgbClr val="000000"/>
                </a:solidFill>
                <a:effectLst/>
                <a:latin typeface="Roboto Slab" pitchFamily="2" charset="0"/>
                <a:ea typeface="Roboto Slab" pitchFamily="2" charset="0"/>
                <a:cs typeface="Roboto Slab" pitchFamily="2" charset="0"/>
              </a:rPr>
              <a:t> </a:t>
            </a:r>
            <a:r>
              <a:rPr lang="en-US" sz="1800" b="0" i="0" u="none" strike="noStrike" err="1">
                <a:solidFill>
                  <a:srgbClr val="000000"/>
                </a:solidFill>
                <a:effectLst/>
                <a:latin typeface="Roboto Slab" pitchFamily="2" charset="0"/>
                <a:ea typeface="Roboto Slab" pitchFamily="2" charset="0"/>
                <a:cs typeface="Roboto Slab" pitchFamily="2" charset="0"/>
              </a:rPr>
              <a:t>đoạn</a:t>
            </a:r>
            <a:r>
              <a:rPr lang="vi-VN" sz="1800" b="0" i="0" u="none" strike="noStrike">
                <a:solidFill>
                  <a:srgbClr val="000000"/>
                </a:solidFill>
                <a:effectLst/>
                <a:latin typeface="Roboto Slab" pitchFamily="2" charset="0"/>
                <a:ea typeface="Roboto Slab" pitchFamily="2" charset="0"/>
                <a:cs typeface="Roboto Slab" pitchFamily="2" charset="0"/>
              </a:rPr>
              <a:t> mô t</a:t>
            </a:r>
            <a:r>
              <a:rPr lang="vi-VN" sz="1800">
                <a:solidFill>
                  <a:srgbClr val="000000"/>
                </a:solidFill>
              </a:rPr>
              <a:t>ả </a:t>
            </a:r>
            <a:r>
              <a:rPr lang="vi-VN" sz="1800" b="0" i="0" u="none" strike="noStrike" err="1">
                <a:solidFill>
                  <a:srgbClr val="000000"/>
                </a:solidFill>
                <a:effectLst/>
                <a:latin typeface="Roboto Slab" pitchFamily="2" charset="0"/>
                <a:ea typeface="Roboto Slab" pitchFamily="2" charset="0"/>
                <a:cs typeface="Roboto Slab" pitchFamily="2" charset="0"/>
              </a:rPr>
              <a:t>Input</a:t>
            </a:r>
            <a:r>
              <a:rPr lang="vi-VN" sz="1800" b="0" i="0" u="none" strike="noStrike">
                <a:solidFill>
                  <a:srgbClr val="000000"/>
                </a:solidFill>
                <a:effectLst/>
                <a:latin typeface="Roboto Slab" pitchFamily="2" charset="0"/>
                <a:ea typeface="Roboto Slab" pitchFamily="2" charset="0"/>
                <a:cs typeface="Roboto Slab" pitchFamily="2" charset="0"/>
              </a:rPr>
              <a:t>: Một đoạn văn bản mô tả giai điệu của đoạn nhạc nền</a:t>
            </a:r>
            <a:endParaRPr lang="en-US" sz="1800" b="0" i="0" u="none" strike="noStrike">
              <a:solidFill>
                <a:srgbClr val="000000"/>
              </a:solidFill>
              <a:effectLst/>
              <a:latin typeface="Roboto Slab" pitchFamily="2" charset="0"/>
              <a:ea typeface="Roboto Slab" pitchFamily="2" charset="0"/>
              <a:cs typeface="Roboto Slab" pitchFamily="2" charset="0"/>
            </a:endParaRPr>
          </a:p>
          <a:p>
            <a:pPr rtl="0" fontAlgn="base">
              <a:spcBef>
                <a:spcPts val="0"/>
              </a:spcBef>
              <a:spcAft>
                <a:spcPts val="1200"/>
              </a:spcAft>
              <a:buFont typeface="Arial" panose="020B0604020202020204" pitchFamily="34" charset="0"/>
              <a:buChar char="•"/>
            </a:pPr>
            <a:r>
              <a:rPr lang="vi-VN" sz="1800" b="0" i="0" u="none" strike="noStrike" err="1">
                <a:solidFill>
                  <a:srgbClr val="000000"/>
                </a:solidFill>
                <a:effectLst/>
                <a:latin typeface="Roboto Slab" pitchFamily="2" charset="0"/>
                <a:ea typeface="Roboto Slab" pitchFamily="2" charset="0"/>
                <a:cs typeface="Roboto Slab" pitchFamily="2" charset="0"/>
              </a:rPr>
              <a:t>Output</a:t>
            </a:r>
            <a:r>
              <a:rPr lang="vi-VN" sz="1800" b="0" i="0" u="none" strike="noStrike">
                <a:solidFill>
                  <a:srgbClr val="000000"/>
                </a:solidFill>
                <a:effectLst/>
                <a:latin typeface="Roboto Slab" pitchFamily="2" charset="0"/>
                <a:ea typeface="Roboto Slab" pitchFamily="2" charset="0"/>
                <a:cs typeface="Roboto Slab" pitchFamily="2" charset="0"/>
              </a:rPr>
              <a:t>: Một đoạn nhạc theo mô tả</a:t>
            </a:r>
            <a:endParaRPr lang="en-US" sz="1400">
              <a:latin typeface="Roboto Slab" pitchFamily="2" charset="0"/>
              <a:ea typeface="Roboto Slab" pitchFamily="2" charset="0"/>
              <a:cs typeface="Roboto Slab" pitchFamily="2" charset="0"/>
            </a:endParaRPr>
          </a:p>
          <a:p>
            <a:pPr marL="76200" indent="0">
              <a:buNone/>
            </a:pPr>
            <a:endParaRPr lang="vi-VN" sz="1800">
              <a:latin typeface="Roboto Slab" pitchFamily="2" charset="0"/>
              <a:ea typeface="Roboto Slab" pitchFamily="2" charset="0"/>
              <a:cs typeface="Roboto Slab" pitchFamily="2" charset="0"/>
            </a:endParaRPr>
          </a:p>
        </p:txBody>
      </p:sp>
      <p:cxnSp>
        <p:nvCxnSpPr>
          <p:cNvPr id="1379" name="Google Shape;1379;p76"/>
          <p:cNvCxnSpPr/>
          <p:nvPr/>
        </p:nvCxnSpPr>
        <p:spPr>
          <a:xfrm>
            <a:off x="0" y="4028275"/>
            <a:ext cx="1561500" cy="0"/>
          </a:xfrm>
          <a:prstGeom prst="straightConnector1">
            <a:avLst/>
          </a:prstGeom>
          <a:noFill/>
          <a:ln w="9525" cap="flat" cmpd="sng">
            <a:solidFill>
              <a:srgbClr val="0091EA"/>
            </a:solidFill>
            <a:prstDash val="solid"/>
            <a:round/>
            <a:headEnd type="none" w="sm" len="sm"/>
            <a:tailEnd type="none" w="sm" len="sm"/>
          </a:ln>
        </p:spPr>
      </p:cxnSp>
      <p:pic>
        <p:nvPicPr>
          <p:cNvPr id="1381" name="Google Shape;1381;p76" descr="Icon&#10;&#10;Description automatically generated"/>
          <p:cNvPicPr preferRelativeResize="0"/>
          <p:nvPr/>
        </p:nvPicPr>
        <p:blipFill rotWithShape="1">
          <a:blip r:embed="rId5">
            <a:alphaModFix/>
          </a:blip>
          <a:srcRect/>
          <a:stretch/>
        </p:blipFill>
        <p:spPr>
          <a:xfrm>
            <a:off x="252216" y="172123"/>
            <a:ext cx="884084" cy="475510"/>
          </a:xfrm>
          <a:prstGeom prst="rect">
            <a:avLst/>
          </a:prstGeom>
          <a:noFill/>
          <a:ln>
            <a:noFill/>
          </a:ln>
        </p:spPr>
      </p:pic>
      <p:grpSp>
        <p:nvGrpSpPr>
          <p:cNvPr id="17" name="Group 16">
            <a:extLst>
              <a:ext uri="{FF2B5EF4-FFF2-40B4-BE49-F238E27FC236}">
                <a16:creationId xmlns:a16="http://schemas.microsoft.com/office/drawing/2014/main" id="{AA83A4CA-3F6A-96B3-03FF-5276374458C8}"/>
              </a:ext>
            </a:extLst>
          </p:cNvPr>
          <p:cNvGrpSpPr/>
          <p:nvPr/>
        </p:nvGrpSpPr>
        <p:grpSpPr>
          <a:xfrm>
            <a:off x="1011045" y="1973360"/>
            <a:ext cx="6673425" cy="2700652"/>
            <a:chOff x="371708" y="2280226"/>
            <a:chExt cx="6673425" cy="2700652"/>
          </a:xfrm>
        </p:grpSpPr>
        <p:sp>
          <p:nvSpPr>
            <p:cNvPr id="5" name="Rectangle 4">
              <a:extLst>
                <a:ext uri="{FF2B5EF4-FFF2-40B4-BE49-F238E27FC236}">
                  <a16:creationId xmlns:a16="http://schemas.microsoft.com/office/drawing/2014/main" id="{BD6EAE88-2B54-0FA2-51C1-BFA1F2248C95}"/>
                </a:ext>
              </a:extLst>
            </p:cNvPr>
            <p:cNvSpPr/>
            <p:nvPr/>
          </p:nvSpPr>
          <p:spPr>
            <a:xfrm>
              <a:off x="3746809" y="2280226"/>
              <a:ext cx="1650381" cy="15686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Model</a:t>
              </a:r>
            </a:p>
          </p:txBody>
        </p:sp>
        <p:grpSp>
          <p:nvGrpSpPr>
            <p:cNvPr id="10" name="Group 9">
              <a:extLst>
                <a:ext uri="{FF2B5EF4-FFF2-40B4-BE49-F238E27FC236}">
                  <a16:creationId xmlns:a16="http://schemas.microsoft.com/office/drawing/2014/main" id="{9E64154C-8017-70FD-219C-1891B50F6169}"/>
                </a:ext>
              </a:extLst>
            </p:cNvPr>
            <p:cNvGrpSpPr/>
            <p:nvPr/>
          </p:nvGrpSpPr>
          <p:grpSpPr>
            <a:xfrm>
              <a:off x="371708" y="2820846"/>
              <a:ext cx="6673425" cy="2160032"/>
              <a:chOff x="371708" y="2820846"/>
              <a:chExt cx="6673425" cy="2160032"/>
            </a:xfrm>
          </p:grpSpPr>
          <p:sp>
            <p:nvSpPr>
              <p:cNvPr id="4" name="Rectangle: Rounded Corners 3">
                <a:extLst>
                  <a:ext uri="{FF2B5EF4-FFF2-40B4-BE49-F238E27FC236}">
                    <a16:creationId xmlns:a16="http://schemas.microsoft.com/office/drawing/2014/main" id="{E9CB49EE-298D-894F-6441-F3797C2EF401}"/>
                  </a:ext>
                </a:extLst>
              </p:cNvPr>
              <p:cNvSpPr/>
              <p:nvPr/>
            </p:nvSpPr>
            <p:spPr>
              <a:xfrm>
                <a:off x="371708" y="2849185"/>
                <a:ext cx="2616819" cy="40887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rgbClr val="000000"/>
                    </a:solidFill>
                    <a:effectLst/>
                    <a:latin typeface="Source Sans Pro" panose="020B0503030403020204" pitchFamily="34" charset="0"/>
                  </a:rPr>
                  <a:t>a catchy beat for a podcast intro</a:t>
                </a:r>
                <a:endParaRPr lang="en-US"/>
              </a:p>
            </p:txBody>
          </p:sp>
          <p:sp>
            <p:nvSpPr>
              <p:cNvPr id="7" name="Rectangle 6">
                <a:extLst>
                  <a:ext uri="{FF2B5EF4-FFF2-40B4-BE49-F238E27FC236}">
                    <a16:creationId xmlns:a16="http://schemas.microsoft.com/office/drawing/2014/main" id="{BFFA58E1-714A-1AEC-5EDC-040C3174A287}"/>
                  </a:ext>
                </a:extLst>
              </p:cNvPr>
              <p:cNvSpPr/>
              <p:nvPr/>
            </p:nvSpPr>
            <p:spPr>
              <a:xfrm>
                <a:off x="3746809" y="4296937"/>
                <a:ext cx="1650381" cy="6839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Audio Sources</a:t>
                </a:r>
              </a:p>
            </p:txBody>
          </p:sp>
          <p:cxnSp>
            <p:nvCxnSpPr>
              <p:cNvPr id="9" name="Straight Arrow Connector 8">
                <a:extLst>
                  <a:ext uri="{FF2B5EF4-FFF2-40B4-BE49-F238E27FC236}">
                    <a16:creationId xmlns:a16="http://schemas.microsoft.com/office/drawing/2014/main" id="{BF106CF1-A1EA-FA92-EB17-A1FA2B93302C}"/>
                  </a:ext>
                </a:extLst>
              </p:cNvPr>
              <p:cNvCxnSpPr>
                <a:cxnSpLocks/>
                <a:stCxn id="7" idx="0"/>
                <a:endCxn id="5" idx="2"/>
              </p:cNvCxnSpPr>
              <p:nvPr/>
            </p:nvCxnSpPr>
            <p:spPr>
              <a:xfrm flipV="1">
                <a:off x="4572000" y="3848831"/>
                <a:ext cx="0" cy="4481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FA3FF7F-DFFF-8D42-4219-C09739B621CA}"/>
                  </a:ext>
                </a:extLst>
              </p:cNvPr>
              <p:cNvCxnSpPr>
                <a:cxnSpLocks/>
                <a:stCxn id="4" idx="3"/>
                <a:endCxn id="5" idx="1"/>
              </p:cNvCxnSpPr>
              <p:nvPr/>
            </p:nvCxnSpPr>
            <p:spPr>
              <a:xfrm>
                <a:off x="2988527" y="3053624"/>
                <a:ext cx="758282" cy="109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71264B-14CA-AFF4-5AE1-E9CC02667B00}"/>
                  </a:ext>
                </a:extLst>
              </p:cNvPr>
              <p:cNvCxnSpPr>
                <a:cxnSpLocks/>
                <a:stCxn id="5" idx="3"/>
                <a:endCxn id="18" idx="1"/>
              </p:cNvCxnSpPr>
              <p:nvPr/>
            </p:nvCxnSpPr>
            <p:spPr>
              <a:xfrm flipV="1">
                <a:off x="5397190" y="3064528"/>
                <a:ext cx="116058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 name="Ian Post - Skipping - Acoustic Guitar  Strings Version">
                <a:hlinkClick r:id="" action="ppaction://media"/>
                <a:extLst>
                  <a:ext uri="{FF2B5EF4-FFF2-40B4-BE49-F238E27FC236}">
                    <a16:creationId xmlns:a16="http://schemas.microsoft.com/office/drawing/2014/main" id="{BA3E2786-EE4A-0078-8EBB-012B8485F1BE}"/>
                  </a:ext>
                </a:extLst>
              </p:cNvPr>
              <p:cNvPicPr>
                <a:picLocks noChangeAspect="1"/>
              </p:cNvPicPr>
              <p:nvPr>
                <a:audioFile r:link="rId1"/>
                <p:extLst>
                  <p:ext uri="{DAA4B4D4-6D71-4841-9C94-3DE7FCFB9230}">
                    <p14:media xmlns:p14="http://schemas.microsoft.com/office/powerpoint/2010/main" r:embed="rId2">
                      <p14:trim end="184697.575"/>
                    </p14:media>
                  </p:ext>
                </p:extLst>
              </p:nvPr>
            </p:nvPicPr>
            <p:blipFill>
              <a:blip r:embed="rId6"/>
              <a:stretch>
                <a:fillRect/>
              </a:stretch>
            </p:blipFill>
            <p:spPr>
              <a:xfrm>
                <a:off x="6557770" y="2820846"/>
                <a:ext cx="487363" cy="487363"/>
              </a:xfrm>
              <a:prstGeom prst="rect">
                <a:avLst/>
              </a:prstGeom>
            </p:spPr>
          </p:pic>
        </p:grpSp>
      </p:grpSp>
    </p:spTree>
    <p:extLst>
      <p:ext uri="{BB962C8B-B14F-4D97-AF65-F5344CB8AC3E}">
        <p14:creationId xmlns:p14="http://schemas.microsoft.com/office/powerpoint/2010/main" val="218168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76"/>
          <p:cNvSpPr txBox="1">
            <a:spLocks noGrp="1"/>
          </p:cNvSpPr>
          <p:nvPr>
            <p:ph type="title"/>
          </p:nvPr>
        </p:nvSpPr>
        <p:spPr>
          <a:xfrm>
            <a:off x="1136300" y="58578"/>
            <a:ext cx="7571700" cy="702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2800" b="1" err="1">
                <a:solidFill>
                  <a:srgbClr val="0E78C0"/>
                </a:solidFill>
                <a:latin typeface="Roboto Slab" pitchFamily="2" charset="0"/>
                <a:ea typeface="Roboto Slab" pitchFamily="2" charset="0"/>
                <a:cs typeface="Roboto Slab" pitchFamily="2" charset="0"/>
                <a:sym typeface="Calibri"/>
              </a:rPr>
              <a:t>Mục</a:t>
            </a:r>
            <a:r>
              <a:rPr lang="en-US" sz="2800" b="1">
                <a:solidFill>
                  <a:srgbClr val="0E78C0"/>
                </a:solidFill>
                <a:latin typeface="Roboto Slab" pitchFamily="2" charset="0"/>
                <a:ea typeface="Roboto Slab" pitchFamily="2" charset="0"/>
                <a:cs typeface="Roboto Slab" pitchFamily="2" charset="0"/>
                <a:sym typeface="Calibri"/>
              </a:rPr>
              <a:t> </a:t>
            </a:r>
            <a:r>
              <a:rPr lang="en-US" sz="2800" b="1" err="1">
                <a:solidFill>
                  <a:srgbClr val="0E78C0"/>
                </a:solidFill>
                <a:latin typeface="Roboto Slab" pitchFamily="2" charset="0"/>
                <a:ea typeface="Roboto Slab" pitchFamily="2" charset="0"/>
                <a:cs typeface="Roboto Slab" pitchFamily="2" charset="0"/>
                <a:sym typeface="Calibri"/>
              </a:rPr>
              <a:t>tiêu</a:t>
            </a:r>
            <a:r>
              <a:rPr lang="en-US" sz="2800" b="1">
                <a:solidFill>
                  <a:srgbClr val="0E78C0"/>
                </a:solidFill>
                <a:latin typeface="Roboto Slab" pitchFamily="2" charset="0"/>
                <a:ea typeface="Roboto Slab" pitchFamily="2" charset="0"/>
                <a:cs typeface="Roboto Slab" pitchFamily="2" charset="0"/>
                <a:sym typeface="Calibri"/>
              </a:rPr>
              <a:t> </a:t>
            </a:r>
            <a:r>
              <a:rPr lang="en-US" sz="2800" b="1" err="1">
                <a:solidFill>
                  <a:srgbClr val="0E78C0"/>
                </a:solidFill>
                <a:latin typeface="Roboto Slab" pitchFamily="2" charset="0"/>
                <a:ea typeface="Roboto Slab" pitchFamily="2" charset="0"/>
                <a:cs typeface="Roboto Slab" pitchFamily="2" charset="0"/>
                <a:sym typeface="Calibri"/>
              </a:rPr>
              <a:t>chính</a:t>
            </a:r>
            <a:r>
              <a:rPr lang="en-US" sz="2800" b="1">
                <a:solidFill>
                  <a:srgbClr val="0E78C0"/>
                </a:solidFill>
                <a:latin typeface="Roboto Slab" pitchFamily="2" charset="0"/>
                <a:ea typeface="Roboto Slab" pitchFamily="2" charset="0"/>
                <a:cs typeface="Roboto Slab" pitchFamily="2" charset="0"/>
                <a:sym typeface="Calibri"/>
              </a:rPr>
              <a:t> </a:t>
            </a:r>
            <a:r>
              <a:rPr lang="en-US" sz="2800" b="1" err="1">
                <a:solidFill>
                  <a:srgbClr val="0E78C0"/>
                </a:solidFill>
                <a:latin typeface="Roboto Slab" pitchFamily="2" charset="0"/>
                <a:ea typeface="Roboto Slab" pitchFamily="2" charset="0"/>
                <a:cs typeface="Roboto Slab" pitchFamily="2" charset="0"/>
                <a:sym typeface="Calibri"/>
              </a:rPr>
              <a:t>của</a:t>
            </a:r>
            <a:r>
              <a:rPr lang="en-US" sz="2800" b="1">
                <a:solidFill>
                  <a:srgbClr val="0E78C0"/>
                </a:solidFill>
                <a:latin typeface="Roboto Slab" pitchFamily="2" charset="0"/>
                <a:ea typeface="Roboto Slab" pitchFamily="2" charset="0"/>
                <a:cs typeface="Roboto Slab" pitchFamily="2" charset="0"/>
                <a:sym typeface="Calibri"/>
              </a:rPr>
              <a:t> </a:t>
            </a:r>
            <a:r>
              <a:rPr lang="en-US" sz="2800" b="1" err="1">
                <a:solidFill>
                  <a:srgbClr val="0E78C0"/>
                </a:solidFill>
                <a:latin typeface="Roboto Slab" pitchFamily="2" charset="0"/>
                <a:ea typeface="Roboto Slab" pitchFamily="2" charset="0"/>
                <a:cs typeface="Roboto Slab" pitchFamily="2" charset="0"/>
                <a:sym typeface="Calibri"/>
              </a:rPr>
              <a:t>bài</a:t>
            </a:r>
            <a:r>
              <a:rPr lang="en-US" sz="2800" b="1">
                <a:solidFill>
                  <a:srgbClr val="0E78C0"/>
                </a:solidFill>
                <a:latin typeface="Roboto Slab" pitchFamily="2" charset="0"/>
                <a:ea typeface="Roboto Slab" pitchFamily="2" charset="0"/>
                <a:cs typeface="Roboto Slab" pitchFamily="2" charset="0"/>
                <a:sym typeface="Calibri"/>
              </a:rPr>
              <a:t> </a:t>
            </a:r>
            <a:r>
              <a:rPr lang="en-US" sz="2800" b="1" err="1">
                <a:solidFill>
                  <a:srgbClr val="0E78C0"/>
                </a:solidFill>
                <a:latin typeface="Roboto Slab" pitchFamily="2" charset="0"/>
                <a:ea typeface="Roboto Slab" pitchFamily="2" charset="0"/>
                <a:cs typeface="Roboto Slab" pitchFamily="2" charset="0"/>
                <a:sym typeface="Calibri"/>
              </a:rPr>
              <a:t>báo</a:t>
            </a:r>
            <a:endParaRPr lang="en-US" sz="2800" b="1">
              <a:solidFill>
                <a:srgbClr val="0E78C0"/>
              </a:solidFill>
              <a:latin typeface="Roboto Slab" pitchFamily="2" charset="0"/>
              <a:ea typeface="Roboto Slab" pitchFamily="2" charset="0"/>
              <a:cs typeface="Roboto Slab" pitchFamily="2" charset="0"/>
              <a:sym typeface="Calibri"/>
            </a:endParaRPr>
          </a:p>
        </p:txBody>
      </p:sp>
      <p:sp>
        <p:nvSpPr>
          <p:cNvPr id="3" name="Text Placeholder 2">
            <a:extLst>
              <a:ext uri="{FF2B5EF4-FFF2-40B4-BE49-F238E27FC236}">
                <a16:creationId xmlns:a16="http://schemas.microsoft.com/office/drawing/2014/main" id="{2D6ED4D6-F594-FFFD-4964-9A291C83BD6C}"/>
              </a:ext>
            </a:extLst>
          </p:cNvPr>
          <p:cNvSpPr>
            <a:spLocks noGrp="1"/>
          </p:cNvSpPr>
          <p:nvPr>
            <p:ph type="body" idx="1"/>
          </p:nvPr>
        </p:nvSpPr>
        <p:spPr>
          <a:xfrm>
            <a:off x="694258" y="835204"/>
            <a:ext cx="7892181" cy="3848308"/>
          </a:xfrm>
        </p:spPr>
        <p:txBody>
          <a:bodyPr/>
          <a:lstStyle/>
          <a:p>
            <a:pPr marL="285750" indent="-285750">
              <a:lnSpc>
                <a:spcPct val="150000"/>
              </a:lnSpc>
              <a:buFont typeface="Courier New" panose="02070309020205020404" pitchFamily="49" charset="0"/>
              <a:buChar char="o"/>
              <a:tabLst>
                <a:tab pos="457200" algn="l"/>
              </a:tabLst>
            </a:pPr>
            <a:r>
              <a:rPr lang="en-US" sz="1600" b="1" err="1">
                <a:solidFill>
                  <a:srgbClr val="000000"/>
                </a:solidFill>
                <a:effectLst/>
                <a:latin typeface="Roboto Slab" pitchFamily="2" charset="0"/>
                <a:ea typeface="Roboto Slab" pitchFamily="2" charset="0"/>
                <a:cs typeface="Roboto Slab" pitchFamily="2" charset="0"/>
              </a:rPr>
              <a:t>Mô</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hình</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đơn</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giản</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và</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hiệu</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quả</a:t>
            </a:r>
            <a:r>
              <a:rPr lang="en-US" sz="1600" b="1">
                <a:solidFill>
                  <a:srgbClr val="000000"/>
                </a:solidFill>
                <a:effectLst/>
                <a:latin typeface="Roboto Slab" pitchFamily="2" charset="0"/>
                <a:ea typeface="Roboto Slab" pitchFamily="2" charset="0"/>
                <a:cs typeface="Roboto Slab" pitchFamily="2" charset="0"/>
              </a:rPr>
              <a:t>: </a:t>
            </a:r>
            <a:r>
              <a:rPr lang="en-US" sz="1600">
                <a:solidFill>
                  <a:srgbClr val="000000"/>
                </a:solidFill>
                <a:effectLst/>
                <a:latin typeface="Roboto Slab" pitchFamily="2" charset="0"/>
                <a:ea typeface="Roboto Slab" pitchFamily="2" charset="0"/>
                <a:cs typeface="Roboto Slab" pitchFamily="2" charset="0"/>
              </a:rPr>
              <a:t> </a:t>
            </a:r>
            <a:r>
              <a:rPr lang="en-US">
                <a:solidFill>
                  <a:srgbClr val="000000"/>
                </a:solidFill>
              </a:rPr>
              <a:t>B</a:t>
            </a:r>
            <a:r>
              <a:rPr lang="vi-VN" sz="1600">
                <a:solidFill>
                  <a:srgbClr val="000000"/>
                </a:solidFill>
                <a:effectLst/>
                <a:latin typeface="Roboto Slab" pitchFamily="2" charset="0"/>
                <a:ea typeface="Roboto Slab" pitchFamily="2" charset="0"/>
                <a:cs typeface="Roboto Slab" pitchFamily="2" charset="0"/>
              </a:rPr>
              <a:t>ao gồm một LM </a:t>
            </a:r>
            <a:r>
              <a:rPr lang="vi-VN" sz="1600" err="1">
                <a:solidFill>
                  <a:srgbClr val="000000"/>
                </a:solidFill>
                <a:effectLst/>
                <a:latin typeface="Roboto Slab" pitchFamily="2" charset="0"/>
                <a:ea typeface="Roboto Slab" pitchFamily="2" charset="0"/>
                <a:cs typeface="Roboto Slab" pitchFamily="2" charset="0"/>
              </a:rPr>
              <a:t>transformer</a:t>
            </a:r>
            <a:r>
              <a:rPr lang="vi-VN" sz="1600">
                <a:solidFill>
                  <a:srgbClr val="000000"/>
                </a:solidFill>
                <a:effectLst/>
                <a:latin typeface="Roboto Slab" pitchFamily="2" charset="0"/>
                <a:ea typeface="Roboto Slab" pitchFamily="2" charset="0"/>
                <a:cs typeface="Roboto Slab" pitchFamily="2" charset="0"/>
              </a:rPr>
              <a:t> đơn lẻ cùng với các </a:t>
            </a:r>
            <a:r>
              <a:rPr lang="en-US" sz="1600">
                <a:solidFill>
                  <a:srgbClr val="000000"/>
                </a:solidFill>
                <a:effectLst/>
                <a:latin typeface="Roboto Slab" pitchFamily="2" charset="0"/>
                <a:ea typeface="Roboto Slab" pitchFamily="2" charset="0"/>
                <a:cs typeface="Roboto Slab" pitchFamily="2" charset="0"/>
              </a:rPr>
              <a:t>samples</a:t>
            </a:r>
            <a:r>
              <a:rPr lang="vi-VN" sz="1600">
                <a:solidFill>
                  <a:srgbClr val="000000"/>
                </a:solidFill>
                <a:effectLst/>
                <a:latin typeface="Roboto Slab" pitchFamily="2" charset="0"/>
                <a:ea typeface="Roboto Slab" pitchFamily="2" charset="0"/>
                <a:cs typeface="Roboto Slab" pitchFamily="2" charset="0"/>
              </a:rPr>
              <a:t> </a:t>
            </a:r>
            <a:r>
              <a:rPr lang="vi-VN" sz="1600" err="1">
                <a:solidFill>
                  <a:srgbClr val="000000"/>
                </a:solidFill>
                <a:effectLst/>
                <a:latin typeface="Roboto Slab" pitchFamily="2" charset="0"/>
                <a:ea typeface="Roboto Slab" pitchFamily="2" charset="0"/>
                <a:cs typeface="Roboto Slab" pitchFamily="2" charset="0"/>
              </a:rPr>
              <a:t>token</a:t>
            </a:r>
            <a:r>
              <a:rPr lang="en-US">
                <a:solidFill>
                  <a:srgbClr val="000000"/>
                </a:solidFill>
              </a:rPr>
              <a:t> </a:t>
            </a:r>
            <a:r>
              <a:rPr lang="en-US" err="1">
                <a:solidFill>
                  <a:srgbClr val="000000"/>
                </a:solidFill>
              </a:rPr>
              <a:t>rời</a:t>
            </a:r>
            <a:r>
              <a:rPr lang="en-US">
                <a:solidFill>
                  <a:srgbClr val="000000"/>
                </a:solidFill>
              </a:rPr>
              <a:t> </a:t>
            </a:r>
            <a:r>
              <a:rPr lang="en-US" err="1">
                <a:solidFill>
                  <a:srgbClr val="000000"/>
                </a:solidFill>
              </a:rPr>
              <a:t>rạc</a:t>
            </a:r>
            <a:r>
              <a:rPr lang="vi-VN" sz="1600">
                <a:solidFill>
                  <a:srgbClr val="000000"/>
                </a:solidFill>
                <a:effectLst/>
                <a:latin typeface="Roboto Slab" pitchFamily="2" charset="0"/>
                <a:ea typeface="Roboto Slab" pitchFamily="2" charset="0"/>
                <a:cs typeface="Roboto Slab" pitchFamily="2" charset="0"/>
              </a:rPr>
              <a:t> hiệu quả, loại bỏ nhu cầu kết hợp nhiều mô hình</a:t>
            </a:r>
            <a:endParaRPr lang="en-US" sz="1600">
              <a:solidFill>
                <a:srgbClr val="000000"/>
              </a:solidFill>
              <a:effectLst/>
              <a:latin typeface="Roboto Slab" pitchFamily="2" charset="0"/>
              <a:ea typeface="Roboto Slab" pitchFamily="2" charset="0"/>
              <a:cs typeface="Roboto Slab" pitchFamily="2" charset="0"/>
            </a:endParaRPr>
          </a:p>
          <a:p>
            <a:pPr marL="285750" indent="-285750">
              <a:lnSpc>
                <a:spcPct val="150000"/>
              </a:lnSpc>
              <a:buFont typeface="Courier New" panose="02070309020205020404" pitchFamily="49" charset="0"/>
              <a:buChar char="o"/>
              <a:tabLst>
                <a:tab pos="457200" algn="l"/>
              </a:tabLst>
            </a:pPr>
            <a:endParaRPr lang="en-US" sz="1600">
              <a:effectLst/>
              <a:latin typeface="Roboto Slab" pitchFamily="2" charset="0"/>
              <a:ea typeface="Roboto Slab" pitchFamily="2" charset="0"/>
              <a:cs typeface="Roboto Slab" pitchFamily="2" charset="0"/>
            </a:endParaRPr>
          </a:p>
          <a:p>
            <a:pPr marL="285750" indent="-285750">
              <a:lnSpc>
                <a:spcPct val="150000"/>
              </a:lnSpc>
              <a:spcBef>
                <a:spcPts val="0"/>
              </a:spcBef>
              <a:buFont typeface="Courier New" panose="02070309020205020404" pitchFamily="49" charset="0"/>
              <a:buChar char="o"/>
              <a:tabLst>
                <a:tab pos="457200" algn="l"/>
              </a:tabLst>
            </a:pPr>
            <a:r>
              <a:rPr lang="en-US" sz="1600" b="1" err="1">
                <a:solidFill>
                  <a:srgbClr val="000000"/>
                </a:solidFill>
                <a:effectLst/>
                <a:latin typeface="Roboto Slab" pitchFamily="2" charset="0"/>
                <a:ea typeface="Roboto Slab" pitchFamily="2" charset="0"/>
                <a:cs typeface="Roboto Slab" pitchFamily="2" charset="0"/>
              </a:rPr>
              <a:t>Tạo</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âm</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dựa</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trên</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văn</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bản</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và</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giai</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điệu</a:t>
            </a:r>
            <a:r>
              <a:rPr lang="en-US" sz="1600" b="1">
                <a:solidFill>
                  <a:srgbClr val="000000"/>
                </a:solidFill>
                <a:effectLst/>
                <a:latin typeface="Roboto Slab" pitchFamily="2" charset="0"/>
                <a:ea typeface="Roboto Slab" pitchFamily="2" charset="0"/>
                <a:cs typeface="Roboto Slab" pitchFamily="2" charset="0"/>
              </a:rPr>
              <a:t>:</a:t>
            </a:r>
            <a:r>
              <a:rPr lang="vi-VN" sz="1600">
                <a:solidFill>
                  <a:srgbClr val="000000"/>
                </a:solidFill>
                <a:effectLst/>
                <a:latin typeface="Roboto Slab" pitchFamily="2" charset="0"/>
                <a:ea typeface="Roboto Slab" pitchFamily="2" charset="0"/>
                <a:cs typeface="Roboto Slab" pitchFamily="2" charset="0"/>
              </a:rPr>
              <a:t> </a:t>
            </a:r>
            <a:r>
              <a:rPr lang="en-US" sz="1600">
                <a:solidFill>
                  <a:srgbClr val="000000"/>
                </a:solidFill>
                <a:effectLst/>
                <a:latin typeface="Roboto Slab" pitchFamily="2" charset="0"/>
                <a:ea typeface="Roboto Slab" pitchFamily="2" charset="0"/>
                <a:cs typeface="Roboto Slab" pitchFamily="2" charset="0"/>
              </a:rPr>
              <a:t> </a:t>
            </a:r>
            <a:r>
              <a:rPr lang="vi-VN" sz="1600">
                <a:solidFill>
                  <a:srgbClr val="000000"/>
                </a:solidFill>
                <a:effectLst/>
                <a:latin typeface="Roboto Slab" pitchFamily="2" charset="0"/>
                <a:ea typeface="Roboto Slab" pitchFamily="2" charset="0"/>
                <a:cs typeface="Roboto Slab" pitchFamily="2" charset="0"/>
              </a:rPr>
              <a:t>điều kiện hóa bằng mô tả </a:t>
            </a:r>
            <a:r>
              <a:rPr lang="vi-VN" sz="1600" b="1">
                <a:solidFill>
                  <a:srgbClr val="000000"/>
                </a:solidFill>
                <a:effectLst/>
                <a:latin typeface="Roboto Slab" pitchFamily="2" charset="0"/>
                <a:ea typeface="Roboto Slab" pitchFamily="2" charset="0"/>
                <a:cs typeface="Roboto Slab" pitchFamily="2" charset="0"/>
              </a:rPr>
              <a:t>đặc trưng nhạc lý</a:t>
            </a:r>
            <a:r>
              <a:rPr lang="vi-VN" sz="1600">
                <a:solidFill>
                  <a:srgbClr val="000000"/>
                </a:solidFill>
                <a:effectLst/>
                <a:latin typeface="Roboto Slab" pitchFamily="2" charset="0"/>
                <a:ea typeface="Roboto Slab" pitchFamily="2" charset="0"/>
                <a:cs typeface="Roboto Slab" pitchFamily="2" charset="0"/>
              </a:rPr>
              <a:t>, kiểm soát tốt hơn</a:t>
            </a:r>
            <a:r>
              <a:rPr lang="en-US">
                <a:solidFill>
                  <a:srgbClr val="000000"/>
                </a:solidFill>
              </a:rPr>
              <a:t>, </a:t>
            </a:r>
            <a:r>
              <a:rPr lang="en-US" sz="1600" err="1">
                <a:solidFill>
                  <a:srgbClr val="000000"/>
                </a:solidFill>
                <a:effectLst/>
                <a:latin typeface="Roboto Slab" pitchFamily="2" charset="0"/>
                <a:ea typeface="Roboto Slab" pitchFamily="2" charset="0"/>
                <a:cs typeface="Roboto Slab" pitchFamily="2" charset="0"/>
              </a:rPr>
              <a:t>đồng</a:t>
            </a:r>
            <a:r>
              <a:rPr lang="en-US" sz="1600">
                <a:solidFill>
                  <a:srgbClr val="000000"/>
                </a:solidFill>
                <a:effectLst/>
                <a:latin typeface="Roboto Slab" pitchFamily="2" charset="0"/>
                <a:ea typeface="Roboto Slab" pitchFamily="2" charset="0"/>
                <a:cs typeface="Roboto Slab" pitchFamily="2" charset="0"/>
              </a:rPr>
              <a:t> </a:t>
            </a:r>
            <a:r>
              <a:rPr lang="en-US" sz="1600" err="1">
                <a:solidFill>
                  <a:srgbClr val="000000"/>
                </a:solidFill>
                <a:effectLst/>
                <a:latin typeface="Roboto Slab" pitchFamily="2" charset="0"/>
                <a:ea typeface="Roboto Slab" pitchFamily="2" charset="0"/>
                <a:cs typeface="Roboto Slab" pitchFamily="2" charset="0"/>
              </a:rPr>
              <a:t>thời</a:t>
            </a:r>
            <a:r>
              <a:rPr lang="en-US" sz="1600">
                <a:solidFill>
                  <a:srgbClr val="000000"/>
                </a:solidFill>
                <a:effectLst/>
                <a:latin typeface="Roboto Slab" pitchFamily="2" charset="0"/>
                <a:ea typeface="Roboto Slab" pitchFamily="2" charset="0"/>
                <a:cs typeface="Roboto Slab" pitchFamily="2" charset="0"/>
              </a:rPr>
              <a:t> </a:t>
            </a:r>
            <a:r>
              <a:rPr lang="en-US" sz="1600" err="1">
                <a:solidFill>
                  <a:srgbClr val="000000"/>
                </a:solidFill>
                <a:effectLst/>
                <a:latin typeface="Roboto Slab" pitchFamily="2" charset="0"/>
                <a:ea typeface="Roboto Slab" pitchFamily="2" charset="0"/>
                <a:cs typeface="Roboto Slab" pitchFamily="2" charset="0"/>
              </a:rPr>
              <a:t>đảm</a:t>
            </a:r>
            <a:r>
              <a:rPr lang="en-US" sz="1600">
                <a:solidFill>
                  <a:srgbClr val="000000"/>
                </a:solidFill>
                <a:effectLst/>
                <a:latin typeface="Roboto Slab" pitchFamily="2" charset="0"/>
                <a:ea typeface="Roboto Slab" pitchFamily="2" charset="0"/>
                <a:cs typeface="Roboto Slab" pitchFamily="2" charset="0"/>
              </a:rPr>
              <a:t> </a:t>
            </a:r>
            <a:r>
              <a:rPr lang="en-US" sz="1600" err="1">
                <a:solidFill>
                  <a:srgbClr val="000000"/>
                </a:solidFill>
                <a:effectLst/>
                <a:latin typeface="Roboto Slab" pitchFamily="2" charset="0"/>
                <a:ea typeface="Roboto Slab" pitchFamily="2" charset="0"/>
                <a:cs typeface="Roboto Slab" pitchFamily="2" charset="0"/>
              </a:rPr>
              <a:t>bảo</a:t>
            </a:r>
            <a:r>
              <a:rPr lang="en-US" sz="1600">
                <a:solidFill>
                  <a:srgbClr val="000000"/>
                </a:solidFill>
                <a:effectLst/>
                <a:latin typeface="Roboto Slab" pitchFamily="2" charset="0"/>
                <a:ea typeface="Roboto Slab" pitchFamily="2" charset="0"/>
                <a:cs typeface="Roboto Slab" pitchFamily="2" charset="0"/>
              </a:rPr>
              <a:t> </a:t>
            </a:r>
            <a:r>
              <a:rPr lang="en-US" sz="1600" err="1">
                <a:solidFill>
                  <a:srgbClr val="000000"/>
                </a:solidFill>
                <a:effectLst/>
                <a:latin typeface="Roboto Slab" pitchFamily="2" charset="0"/>
                <a:ea typeface="Roboto Slab" pitchFamily="2" charset="0"/>
                <a:cs typeface="Roboto Slab" pitchFamily="2" charset="0"/>
              </a:rPr>
              <a:t>âm</a:t>
            </a:r>
            <a:r>
              <a:rPr lang="en-US" sz="1600">
                <a:solidFill>
                  <a:srgbClr val="000000"/>
                </a:solidFill>
                <a:effectLst/>
                <a:latin typeface="Roboto Slab" pitchFamily="2" charset="0"/>
                <a:ea typeface="Roboto Slab" pitchFamily="2" charset="0"/>
                <a:cs typeface="Roboto Slab" pitchFamily="2" charset="0"/>
              </a:rPr>
              <a:t> </a:t>
            </a:r>
            <a:r>
              <a:rPr lang="en-US" sz="1600" err="1">
                <a:solidFill>
                  <a:srgbClr val="000000"/>
                </a:solidFill>
                <a:effectLst/>
                <a:latin typeface="Roboto Slab" pitchFamily="2" charset="0"/>
                <a:ea typeface="Roboto Slab" pitchFamily="2" charset="0"/>
                <a:cs typeface="Roboto Slab" pitchFamily="2" charset="0"/>
              </a:rPr>
              <a:t>thanh</a:t>
            </a:r>
            <a:r>
              <a:rPr lang="en-US" sz="1600">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phù</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hợp</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và</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chính</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xác</a:t>
            </a:r>
            <a:r>
              <a:rPr lang="en-US" sz="1600">
                <a:solidFill>
                  <a:srgbClr val="000000"/>
                </a:solidFill>
                <a:effectLst/>
                <a:latin typeface="Roboto Slab" pitchFamily="2" charset="0"/>
                <a:ea typeface="Roboto Slab" pitchFamily="2" charset="0"/>
                <a:cs typeface="Roboto Slab" pitchFamily="2" charset="0"/>
              </a:rPr>
              <a:t> </a:t>
            </a:r>
            <a:r>
              <a:rPr lang="en-US" sz="1600" err="1">
                <a:solidFill>
                  <a:srgbClr val="000000"/>
                </a:solidFill>
                <a:effectLst/>
                <a:latin typeface="Roboto Slab" pitchFamily="2" charset="0"/>
                <a:ea typeface="Roboto Slab" pitchFamily="2" charset="0"/>
                <a:cs typeface="Roboto Slab" pitchFamily="2" charset="0"/>
              </a:rPr>
              <a:t>với</a:t>
            </a:r>
            <a:r>
              <a:rPr lang="en-US" sz="1600">
                <a:solidFill>
                  <a:srgbClr val="000000"/>
                </a:solidFill>
                <a:effectLst/>
                <a:latin typeface="Roboto Slab" pitchFamily="2" charset="0"/>
                <a:ea typeface="Roboto Slab" pitchFamily="2" charset="0"/>
                <a:cs typeface="Roboto Slab" pitchFamily="2" charset="0"/>
              </a:rPr>
              <a:t> </a:t>
            </a:r>
            <a:r>
              <a:rPr lang="en-US" sz="1600" err="1">
                <a:solidFill>
                  <a:srgbClr val="000000"/>
                </a:solidFill>
                <a:effectLst/>
                <a:latin typeface="Roboto Slab" pitchFamily="2" charset="0"/>
                <a:ea typeface="Roboto Slab" pitchFamily="2" charset="0"/>
                <a:cs typeface="Roboto Slab" pitchFamily="2" charset="0"/>
              </a:rPr>
              <a:t>thông</a:t>
            </a:r>
            <a:r>
              <a:rPr lang="en-US" sz="1600">
                <a:solidFill>
                  <a:srgbClr val="000000"/>
                </a:solidFill>
                <a:effectLst/>
                <a:latin typeface="Roboto Slab" pitchFamily="2" charset="0"/>
                <a:ea typeface="Roboto Slab" pitchFamily="2" charset="0"/>
                <a:cs typeface="Roboto Slab" pitchFamily="2" charset="0"/>
              </a:rPr>
              <a:t> tin </a:t>
            </a:r>
            <a:r>
              <a:rPr lang="en-US" sz="1600" err="1">
                <a:solidFill>
                  <a:srgbClr val="000000"/>
                </a:solidFill>
                <a:effectLst/>
                <a:latin typeface="Roboto Slab" pitchFamily="2" charset="0"/>
                <a:ea typeface="Roboto Slab" pitchFamily="2" charset="0"/>
                <a:cs typeface="Roboto Slab" pitchFamily="2" charset="0"/>
              </a:rPr>
              <a:t>điều</a:t>
            </a:r>
            <a:r>
              <a:rPr lang="en-US" sz="1600">
                <a:solidFill>
                  <a:srgbClr val="000000"/>
                </a:solidFill>
                <a:effectLst/>
                <a:latin typeface="Roboto Slab" pitchFamily="2" charset="0"/>
                <a:ea typeface="Roboto Slab" pitchFamily="2" charset="0"/>
                <a:cs typeface="Roboto Slab" pitchFamily="2" charset="0"/>
              </a:rPr>
              <a:t> </a:t>
            </a:r>
            <a:r>
              <a:rPr lang="en-US" sz="1600" err="1">
                <a:solidFill>
                  <a:srgbClr val="000000"/>
                </a:solidFill>
                <a:effectLst/>
                <a:latin typeface="Roboto Slab" pitchFamily="2" charset="0"/>
                <a:ea typeface="Roboto Slab" pitchFamily="2" charset="0"/>
                <a:cs typeface="Roboto Slab" pitchFamily="2" charset="0"/>
              </a:rPr>
              <a:t>kiện</a:t>
            </a:r>
            <a:r>
              <a:rPr lang="en-US" sz="1600">
                <a:solidFill>
                  <a:srgbClr val="000000"/>
                </a:solidFill>
                <a:effectLst/>
                <a:latin typeface="Roboto Slab" pitchFamily="2" charset="0"/>
                <a:ea typeface="Roboto Slab" pitchFamily="2" charset="0"/>
                <a:cs typeface="Roboto Slab" pitchFamily="2" charset="0"/>
              </a:rPr>
              <a:t> </a:t>
            </a:r>
            <a:r>
              <a:rPr lang="en-US" sz="1600" err="1">
                <a:solidFill>
                  <a:srgbClr val="000000"/>
                </a:solidFill>
                <a:effectLst/>
                <a:latin typeface="Roboto Slab" pitchFamily="2" charset="0"/>
                <a:ea typeface="Roboto Slab" pitchFamily="2" charset="0"/>
                <a:cs typeface="Roboto Slab" pitchFamily="2" charset="0"/>
              </a:rPr>
              <a:t>văn</a:t>
            </a:r>
            <a:r>
              <a:rPr lang="en-US" sz="1600">
                <a:solidFill>
                  <a:srgbClr val="000000"/>
                </a:solidFill>
                <a:effectLst/>
                <a:latin typeface="Roboto Slab" pitchFamily="2" charset="0"/>
                <a:ea typeface="Roboto Slab" pitchFamily="2" charset="0"/>
                <a:cs typeface="Roboto Slab" pitchFamily="2" charset="0"/>
              </a:rPr>
              <a:t> </a:t>
            </a:r>
            <a:r>
              <a:rPr lang="en-US" sz="1600" err="1">
                <a:solidFill>
                  <a:srgbClr val="000000"/>
                </a:solidFill>
                <a:effectLst/>
                <a:latin typeface="Roboto Slab" pitchFamily="2" charset="0"/>
                <a:ea typeface="Roboto Slab" pitchFamily="2" charset="0"/>
                <a:cs typeface="Roboto Slab" pitchFamily="2" charset="0"/>
              </a:rPr>
              <a:t>bản</a:t>
            </a:r>
            <a:r>
              <a:rPr lang="en-US" sz="1600">
                <a:solidFill>
                  <a:srgbClr val="000000"/>
                </a:solidFill>
                <a:effectLst/>
                <a:latin typeface="Roboto Slab" pitchFamily="2" charset="0"/>
                <a:ea typeface="Roboto Slab" pitchFamily="2" charset="0"/>
                <a:cs typeface="Roboto Slab" pitchFamily="2" charset="0"/>
              </a:rPr>
              <a:t>.</a:t>
            </a:r>
          </a:p>
          <a:p>
            <a:pPr marL="285750" indent="-285750">
              <a:lnSpc>
                <a:spcPct val="150000"/>
              </a:lnSpc>
              <a:spcBef>
                <a:spcPts val="0"/>
              </a:spcBef>
              <a:buFont typeface="Courier New" panose="02070309020205020404" pitchFamily="49" charset="0"/>
              <a:buChar char="o"/>
              <a:tabLst>
                <a:tab pos="457200" algn="l"/>
              </a:tabLst>
            </a:pPr>
            <a:endParaRPr lang="en-US" sz="1600">
              <a:effectLst/>
              <a:latin typeface="Roboto Slab" pitchFamily="2" charset="0"/>
              <a:ea typeface="Roboto Slab" pitchFamily="2" charset="0"/>
              <a:cs typeface="Roboto Slab" pitchFamily="2" charset="0"/>
            </a:endParaRPr>
          </a:p>
          <a:p>
            <a:pPr marL="285750" marR="0" lvl="0" indent="-285750">
              <a:lnSpc>
                <a:spcPct val="150000"/>
              </a:lnSpc>
              <a:spcBef>
                <a:spcPts val="0"/>
              </a:spcBef>
              <a:spcAft>
                <a:spcPts val="0"/>
              </a:spcAft>
              <a:buFont typeface="Courier New" panose="02070309020205020404" pitchFamily="49" charset="0"/>
              <a:buChar char="o"/>
              <a:tabLst>
                <a:tab pos="457200" algn="l"/>
              </a:tabLst>
            </a:pPr>
            <a:r>
              <a:rPr lang="en-US" sz="1600" b="1" err="1">
                <a:solidFill>
                  <a:srgbClr val="000000"/>
                </a:solidFill>
                <a:effectLst/>
                <a:latin typeface="Roboto Slab" pitchFamily="2" charset="0"/>
                <a:ea typeface="Roboto Slab" pitchFamily="2" charset="0"/>
                <a:cs typeface="Roboto Slab" pitchFamily="2" charset="0"/>
              </a:rPr>
              <a:t>Chất</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lượng</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âm</a:t>
            </a:r>
            <a:r>
              <a:rPr lang="en-US" sz="1600" b="1">
                <a:solidFill>
                  <a:srgbClr val="000000"/>
                </a:solidFill>
                <a:effectLst/>
                <a:latin typeface="Roboto Slab" pitchFamily="2" charset="0"/>
                <a:ea typeface="Roboto Slab" pitchFamily="2" charset="0"/>
                <a:cs typeface="Roboto Slab" pitchFamily="2" charset="0"/>
              </a:rPr>
              <a:t> </a:t>
            </a:r>
            <a:r>
              <a:rPr lang="en-US" sz="1600" b="1" err="1">
                <a:solidFill>
                  <a:srgbClr val="000000"/>
                </a:solidFill>
                <a:effectLst/>
                <a:latin typeface="Roboto Slab" pitchFamily="2" charset="0"/>
                <a:ea typeface="Roboto Slab" pitchFamily="2" charset="0"/>
                <a:cs typeface="Roboto Slab" pitchFamily="2" charset="0"/>
              </a:rPr>
              <a:t>thanh</a:t>
            </a:r>
            <a:r>
              <a:rPr lang="en-US" sz="1600" b="1">
                <a:solidFill>
                  <a:srgbClr val="000000"/>
                </a:solidFill>
                <a:effectLst/>
                <a:latin typeface="Roboto Slab" pitchFamily="2" charset="0"/>
                <a:ea typeface="Roboto Slab" pitchFamily="2" charset="0"/>
                <a:cs typeface="Roboto Slab" pitchFamily="2" charset="0"/>
              </a:rPr>
              <a:t>:</a:t>
            </a:r>
            <a:r>
              <a:rPr lang="en-US" sz="1600">
                <a:solidFill>
                  <a:srgbClr val="000000"/>
                </a:solidFill>
                <a:effectLst/>
                <a:latin typeface="Roboto Slab" pitchFamily="2" charset="0"/>
                <a:ea typeface="Roboto Slab" pitchFamily="2" charset="0"/>
                <a:cs typeface="Roboto Slab" pitchFamily="2" charset="0"/>
              </a:rPr>
              <a:t> </a:t>
            </a:r>
            <a:r>
              <a:rPr lang="vi-VN" sz="1600">
                <a:solidFill>
                  <a:srgbClr val="000000"/>
                </a:solidFill>
                <a:effectLst/>
                <a:latin typeface="Roboto Slab" pitchFamily="2" charset="0"/>
                <a:ea typeface="Roboto Slab" pitchFamily="2" charset="0"/>
                <a:cs typeface="Roboto Slab" pitchFamily="2" charset="0"/>
              </a:rPr>
              <a:t>tạo ra các mẫu chất lượng cao, cả đơn (</a:t>
            </a:r>
            <a:r>
              <a:rPr lang="vi-VN" sz="1600" b="1" err="1">
                <a:solidFill>
                  <a:srgbClr val="000000"/>
                </a:solidFill>
                <a:effectLst/>
                <a:latin typeface="Roboto Slab" pitchFamily="2" charset="0"/>
                <a:ea typeface="Roboto Slab" pitchFamily="2" charset="0"/>
                <a:cs typeface="Roboto Slab" pitchFamily="2" charset="0"/>
              </a:rPr>
              <a:t>mono</a:t>
            </a:r>
            <a:r>
              <a:rPr lang="vi-VN" sz="1600">
                <a:solidFill>
                  <a:srgbClr val="000000"/>
                </a:solidFill>
                <a:effectLst/>
                <a:latin typeface="Roboto Slab" pitchFamily="2" charset="0"/>
                <a:ea typeface="Roboto Slab" pitchFamily="2" charset="0"/>
                <a:cs typeface="Roboto Slab" pitchFamily="2" charset="0"/>
              </a:rPr>
              <a:t>) và đa kênh (</a:t>
            </a:r>
            <a:r>
              <a:rPr lang="vi-VN" sz="1600" b="1" err="1">
                <a:solidFill>
                  <a:srgbClr val="000000"/>
                </a:solidFill>
                <a:effectLst/>
                <a:latin typeface="Roboto Slab" pitchFamily="2" charset="0"/>
                <a:ea typeface="Roboto Slab" pitchFamily="2" charset="0"/>
                <a:cs typeface="Roboto Slab" pitchFamily="2" charset="0"/>
              </a:rPr>
              <a:t>stereo</a:t>
            </a:r>
            <a:r>
              <a:rPr lang="vi-VN" sz="1600">
                <a:solidFill>
                  <a:srgbClr val="000000"/>
                </a:solidFill>
                <a:effectLst/>
                <a:latin typeface="Roboto Slab" pitchFamily="2" charset="0"/>
                <a:ea typeface="Roboto Slab" pitchFamily="2" charset="0"/>
                <a:cs typeface="Roboto Slab" pitchFamily="2" charset="0"/>
              </a:rPr>
              <a:t>),</a:t>
            </a:r>
            <a:r>
              <a:rPr lang="en-US" sz="1600">
                <a:solidFill>
                  <a:srgbClr val="000000"/>
                </a:solidFill>
                <a:effectLst/>
                <a:latin typeface="Roboto Slab" pitchFamily="2" charset="0"/>
                <a:ea typeface="Roboto Slab" pitchFamily="2" charset="0"/>
                <a:cs typeface="Roboto Slab" pitchFamily="2" charset="0"/>
              </a:rPr>
              <a:t>.</a:t>
            </a:r>
            <a:endParaRPr lang="vi-VN" sz="1600">
              <a:latin typeface="Roboto Slab" pitchFamily="2" charset="0"/>
              <a:ea typeface="Roboto Slab" pitchFamily="2" charset="0"/>
              <a:cs typeface="Roboto Slab" pitchFamily="2" charset="0"/>
            </a:endParaRPr>
          </a:p>
        </p:txBody>
      </p:sp>
      <p:pic>
        <p:nvPicPr>
          <p:cNvPr id="1381" name="Google Shape;1381;p76"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extLst>
      <p:ext uri="{BB962C8B-B14F-4D97-AF65-F5344CB8AC3E}">
        <p14:creationId xmlns:p14="http://schemas.microsoft.com/office/powerpoint/2010/main" val="405451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52"/>
          <p:cNvSpPr txBox="1">
            <a:spLocks noGrp="1"/>
          </p:cNvSpPr>
          <p:nvPr>
            <p:ph type="ctrTitle"/>
          </p:nvPr>
        </p:nvSpPr>
        <p:spPr>
          <a:xfrm flipH="1">
            <a:off x="1147650" y="3085150"/>
            <a:ext cx="7294892" cy="102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sz="3600">
                <a:solidFill>
                  <a:srgbClr val="0E78C0"/>
                </a:solidFill>
                <a:latin typeface="Roboto Slab" pitchFamily="2" charset="0"/>
                <a:ea typeface="Roboto Slab" pitchFamily="2" charset="0"/>
                <a:cs typeface="Roboto Slab" pitchFamily="2" charset="0"/>
                <a:sym typeface="Calibri"/>
              </a:rPr>
              <a:t>METHOD</a:t>
            </a:r>
          </a:p>
        </p:txBody>
      </p:sp>
      <p:sp>
        <p:nvSpPr>
          <p:cNvPr id="1110" name="Google Shape;1110;p52"/>
          <p:cNvSpPr txBox="1"/>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600"/>
              <a:buFont typeface="Arial"/>
              <a:buNone/>
            </a:pPr>
            <a:r>
              <a:rPr lang="en-US" sz="9600" b="1" i="0" u="none" strike="noStrike" cap="none">
                <a:solidFill>
                  <a:srgbClr val="0E78C0"/>
                </a:solidFill>
                <a:latin typeface="Exo 2"/>
                <a:ea typeface="Exo 2"/>
                <a:cs typeface="Exo 2"/>
                <a:sym typeface="Exo 2"/>
              </a:rPr>
              <a:t>02</a:t>
            </a:r>
            <a:endParaRPr sz="1400" b="0" i="0" u="none" strike="noStrike" cap="none">
              <a:solidFill>
                <a:srgbClr val="000000"/>
              </a:solidFill>
              <a:latin typeface="Arial"/>
              <a:ea typeface="Arial"/>
              <a:cs typeface="Arial"/>
              <a:sym typeface="Arial"/>
            </a:endParaRPr>
          </a:p>
        </p:txBody>
      </p:sp>
      <p:cxnSp>
        <p:nvCxnSpPr>
          <p:cNvPr id="1111" name="Google Shape;1111;p52"/>
          <p:cNvCxnSpPr/>
          <p:nvPr/>
        </p:nvCxnSpPr>
        <p:spPr>
          <a:xfrm>
            <a:off x="0" y="4028275"/>
            <a:ext cx="1561500" cy="0"/>
          </a:xfrm>
          <a:prstGeom prst="straightConnector1">
            <a:avLst/>
          </a:prstGeom>
          <a:noFill/>
          <a:ln w="9525" cap="flat" cmpd="sng">
            <a:solidFill>
              <a:srgbClr val="0091EA"/>
            </a:solidFill>
            <a:prstDash val="solid"/>
            <a:round/>
            <a:headEnd type="none" w="sm" len="sm"/>
            <a:tailEnd type="none" w="sm" len="sm"/>
          </a:ln>
        </p:spPr>
      </p:cxnSp>
      <p:pic>
        <p:nvPicPr>
          <p:cNvPr id="1113" name="Google Shape;1113;p52"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3" name="Text Placeholder 2">
            <a:extLst>
              <a:ext uri="{FF2B5EF4-FFF2-40B4-BE49-F238E27FC236}">
                <a16:creationId xmlns:a16="http://schemas.microsoft.com/office/drawing/2014/main" id="{1988D519-E867-2EB6-60B4-CE14DB788A66}"/>
              </a:ext>
            </a:extLst>
          </p:cNvPr>
          <p:cNvSpPr>
            <a:spLocks noGrp="1"/>
          </p:cNvSpPr>
          <p:nvPr>
            <p:ph type="body" idx="1"/>
          </p:nvPr>
        </p:nvSpPr>
        <p:spPr>
          <a:xfrm>
            <a:off x="808451" y="942032"/>
            <a:ext cx="7800289" cy="997127"/>
          </a:xfrm>
        </p:spPr>
        <p:txBody>
          <a:bodyPr/>
          <a:lstStyle/>
          <a:p>
            <a:pPr>
              <a:lnSpc>
                <a:spcPct val="125000"/>
              </a:lnSpc>
              <a:tabLst>
                <a:tab pos="457200" algn="l"/>
              </a:tabLst>
            </a:pPr>
            <a:r>
              <a:rPr lang="vi-VN" sz="1600" b="0" i="0" u="none" strike="noStrike">
                <a:solidFill>
                  <a:srgbClr val="000000"/>
                </a:solidFill>
                <a:effectLst/>
                <a:latin typeface="Roboto Slab" pitchFamily="2" charset="0"/>
                <a:ea typeface="Roboto Slab" pitchFamily="2" charset="0"/>
                <a:cs typeface="Roboto Slab" pitchFamily="2" charset="0"/>
              </a:rPr>
              <a:t>Âm thanh được lưu trữ trong máy tính như thế nào?</a:t>
            </a:r>
          </a:p>
          <a:p>
            <a:pPr>
              <a:lnSpc>
                <a:spcPct val="125000"/>
              </a:lnSpc>
              <a:tabLst>
                <a:tab pos="457200" algn="l"/>
              </a:tabLst>
            </a:pPr>
            <a:r>
              <a:rPr lang="vi-VN" sz="1600" b="1" i="0" u="none" strike="noStrike">
                <a:solidFill>
                  <a:srgbClr val="000000"/>
                </a:solidFill>
                <a:effectLst/>
                <a:latin typeface="Roboto Slab" pitchFamily="2" charset="0"/>
                <a:ea typeface="Roboto Slab" pitchFamily="2" charset="0"/>
                <a:cs typeface="Roboto Slab" pitchFamily="2" charset="0"/>
              </a:rPr>
              <a:t>Tần số lấy mẫu (</a:t>
            </a:r>
            <a:r>
              <a:rPr lang="vi-VN" sz="1600" b="1" i="0" u="none" strike="noStrike" err="1">
                <a:solidFill>
                  <a:srgbClr val="000000"/>
                </a:solidFill>
                <a:effectLst/>
                <a:latin typeface="Roboto Slab" pitchFamily="2" charset="0"/>
                <a:ea typeface="Roboto Slab" pitchFamily="2" charset="0"/>
                <a:cs typeface="Roboto Slab" pitchFamily="2" charset="0"/>
              </a:rPr>
              <a:t>sample</a:t>
            </a:r>
            <a:r>
              <a:rPr lang="vi-VN" sz="1600" b="1" i="0" u="none" strike="noStrike">
                <a:solidFill>
                  <a:srgbClr val="000000"/>
                </a:solidFill>
                <a:effectLst/>
                <a:latin typeface="Roboto Slab" pitchFamily="2" charset="0"/>
                <a:ea typeface="Roboto Slab" pitchFamily="2" charset="0"/>
                <a:cs typeface="Roboto Slab" pitchFamily="2" charset="0"/>
              </a:rPr>
              <a:t> </a:t>
            </a:r>
            <a:r>
              <a:rPr lang="vi-VN" sz="1600" b="1" i="0" u="none" strike="noStrike" err="1">
                <a:solidFill>
                  <a:srgbClr val="000000"/>
                </a:solidFill>
                <a:effectLst/>
                <a:latin typeface="Roboto Slab" pitchFamily="2" charset="0"/>
                <a:ea typeface="Roboto Slab" pitchFamily="2" charset="0"/>
                <a:cs typeface="Roboto Slab" pitchFamily="2" charset="0"/>
              </a:rPr>
              <a:t>rate</a:t>
            </a:r>
            <a:r>
              <a:rPr lang="vi-VN" sz="1600" b="1" i="0" u="none" strike="noStrike">
                <a:solidFill>
                  <a:srgbClr val="000000"/>
                </a:solidFill>
                <a:effectLst/>
                <a:latin typeface="Roboto Slab" pitchFamily="2" charset="0"/>
                <a:ea typeface="Roboto Slab" pitchFamily="2" charset="0"/>
                <a:cs typeface="Roboto Slab" pitchFamily="2" charset="0"/>
              </a:rPr>
              <a:t>)</a:t>
            </a:r>
            <a:r>
              <a:rPr lang="vi-VN" sz="1600" b="0" i="0" u="none" strike="noStrike">
                <a:solidFill>
                  <a:srgbClr val="000000"/>
                </a:solidFill>
                <a:effectLst/>
                <a:latin typeface="Roboto Slab" pitchFamily="2" charset="0"/>
                <a:ea typeface="Roboto Slab" pitchFamily="2" charset="0"/>
                <a:cs typeface="Roboto Slab" pitchFamily="2" charset="0"/>
              </a:rPr>
              <a:t>: số lượng các mẫu thu được trong một giây</a:t>
            </a:r>
            <a:br>
              <a:rPr lang="en-US">
                <a:solidFill>
                  <a:srgbClr val="000000"/>
                </a:solidFill>
              </a:rPr>
            </a:br>
            <a:endParaRPr lang="vi-VN" sz="1600" b="0" i="0" u="none" strike="noStrike">
              <a:solidFill>
                <a:srgbClr val="000000"/>
              </a:solidFill>
              <a:effectLst/>
              <a:latin typeface="Roboto Slab" pitchFamily="2" charset="0"/>
              <a:ea typeface="Roboto Slab" pitchFamily="2" charset="0"/>
              <a:cs typeface="Roboto Slab" pitchFamily="2" charset="0"/>
            </a:endParaRPr>
          </a:p>
          <a:p>
            <a:endParaRPr lang="vi-VN"/>
          </a:p>
        </p:txBody>
      </p:sp>
      <p:sp>
        <p:nvSpPr>
          <p:cNvPr id="4" name="Google Shape;1377;p76">
            <a:extLst>
              <a:ext uri="{FF2B5EF4-FFF2-40B4-BE49-F238E27FC236}">
                <a16:creationId xmlns:a16="http://schemas.microsoft.com/office/drawing/2014/main" id="{7A221254-AE13-5DA6-5537-ED3D1B5FAABC}"/>
              </a:ext>
            </a:extLst>
          </p:cNvPr>
          <p:cNvSpPr txBox="1">
            <a:spLocks noGrp="1"/>
          </p:cNvSpPr>
          <p:nvPr>
            <p:ph type="title"/>
          </p:nvPr>
        </p:nvSpPr>
        <p:spPr>
          <a:xfrm flipH="1">
            <a:off x="1201738" y="58738"/>
            <a:ext cx="7572375" cy="7016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err="1">
                <a:solidFill>
                  <a:srgbClr val="0E78C0"/>
                </a:solidFill>
                <a:latin typeface="Roboto Slab" pitchFamily="2" charset="0"/>
                <a:ea typeface="Roboto Slab" pitchFamily="2" charset="0"/>
                <a:cs typeface="Roboto Slab" pitchFamily="2" charset="0"/>
                <a:sym typeface="Calibri"/>
              </a:rPr>
              <a:t>Dữ</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liệu</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âm</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thanh</a:t>
            </a:r>
            <a:endParaRPr lang="en-US">
              <a:solidFill>
                <a:srgbClr val="0E78C0"/>
              </a:solidFill>
              <a:latin typeface="Roboto Slab" pitchFamily="2" charset="0"/>
              <a:ea typeface="Roboto Slab" pitchFamily="2" charset="0"/>
              <a:cs typeface="Roboto Slab" pitchFamily="2" charset="0"/>
              <a:sym typeface="Calibri"/>
            </a:endParaRPr>
          </a:p>
        </p:txBody>
      </p:sp>
      <p:pic>
        <p:nvPicPr>
          <p:cNvPr id="1032" name="Picture 8">
            <a:extLst>
              <a:ext uri="{FF2B5EF4-FFF2-40B4-BE49-F238E27FC236}">
                <a16:creationId xmlns:a16="http://schemas.microsoft.com/office/drawing/2014/main" id="{A2AA11D1-7062-4EC5-48AB-6E0E7A08F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403" y="2251192"/>
            <a:ext cx="6899646" cy="26256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C4AD3D-58BA-7C4B-F523-02A57A3073AE}"/>
              </a:ext>
            </a:extLst>
          </p:cNvPr>
          <p:cNvSpPr txBox="1"/>
          <p:nvPr/>
        </p:nvSpPr>
        <p:spPr>
          <a:xfrm>
            <a:off x="1694793" y="1813001"/>
            <a:ext cx="5171090" cy="307777"/>
          </a:xfrm>
          <a:prstGeom prst="rect">
            <a:avLst/>
          </a:prstGeom>
          <a:noFill/>
        </p:spPr>
        <p:txBody>
          <a:bodyPr wrap="square">
            <a:spAutoFit/>
          </a:bodyPr>
          <a:lstStyle/>
          <a:p>
            <a:r>
              <a:rPr lang="vi-VN" sz="1400">
                <a:latin typeface="Roboto Slab" pitchFamily="2" charset="0"/>
                <a:ea typeface="Roboto Slab" pitchFamily="2" charset="0"/>
                <a:cs typeface="Roboto Slab" pitchFamily="2" charset="0"/>
              </a:rPr>
              <a:t>Ví dụ: f = 32Hz, trong 1 giây ghi lại được 32 mẫu (li độ)</a:t>
            </a:r>
            <a:endParaRPr lang="en-US"/>
          </a:p>
        </p:txBody>
      </p:sp>
    </p:spTree>
    <p:extLst>
      <p:ext uri="{BB962C8B-B14F-4D97-AF65-F5344CB8AC3E}">
        <p14:creationId xmlns:p14="http://schemas.microsoft.com/office/powerpoint/2010/main" val="3053185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5" name="TextBox 4">
            <a:extLst>
              <a:ext uri="{FF2B5EF4-FFF2-40B4-BE49-F238E27FC236}">
                <a16:creationId xmlns:a16="http://schemas.microsoft.com/office/drawing/2014/main" id="{868271AA-5556-550A-1B6A-F81B92CAE399}"/>
              </a:ext>
            </a:extLst>
          </p:cNvPr>
          <p:cNvSpPr txBox="1"/>
          <p:nvPr/>
        </p:nvSpPr>
        <p:spPr>
          <a:xfrm>
            <a:off x="1447800" y="1447278"/>
            <a:ext cx="6248400" cy="2528193"/>
          </a:xfrm>
          <a:prstGeom prst="rect">
            <a:avLst/>
          </a:prstGeom>
          <a:noFill/>
        </p:spPr>
        <p:txBody>
          <a:bodyPr wrap="square">
            <a:spAutoFit/>
          </a:bodyPr>
          <a:lstStyle/>
          <a:p>
            <a:pPr lvl="1">
              <a:lnSpc>
                <a:spcPct val="125000"/>
              </a:lnSpc>
              <a:buFont typeface="Arial" panose="020B0604020202020204" pitchFamily="34" charset="0"/>
              <a:buChar char="•"/>
              <a:tabLst>
                <a:tab pos="457200" algn="l"/>
              </a:tabLst>
            </a:pPr>
            <a:r>
              <a:rPr lang="en-US" sz="1600">
                <a:solidFill>
                  <a:srgbClr val="000000"/>
                </a:solidFill>
                <a:latin typeface="Roboto Slab" pitchFamily="2" charset="0"/>
                <a:ea typeface="Roboto Slab" pitchFamily="2" charset="0"/>
                <a:cs typeface="Roboto Slab" pitchFamily="2" charset="0"/>
              </a:rPr>
              <a:t> </a:t>
            </a:r>
            <a:r>
              <a:rPr lang="vi-VN" sz="1600">
                <a:solidFill>
                  <a:srgbClr val="000000"/>
                </a:solidFill>
                <a:latin typeface="Roboto Slab" pitchFamily="2" charset="0"/>
                <a:ea typeface="Roboto Slab" pitchFamily="2" charset="0"/>
                <a:cs typeface="Roboto Slab" pitchFamily="2" charset="0"/>
              </a:rPr>
              <a:t>Lưu dưới dạng 1 mảng có 44100 phần tử</a:t>
            </a:r>
          </a:p>
          <a:p>
            <a:pPr lvl="1">
              <a:lnSpc>
                <a:spcPct val="125000"/>
              </a:lnSpc>
              <a:buFont typeface="Arial" panose="020B0604020202020204" pitchFamily="34" charset="0"/>
              <a:buChar char="•"/>
              <a:tabLst>
                <a:tab pos="457200" algn="l"/>
              </a:tabLst>
            </a:pPr>
            <a:r>
              <a:rPr lang="en-US" sz="1600">
                <a:solidFill>
                  <a:srgbClr val="000000"/>
                </a:solidFill>
                <a:latin typeface="Roboto Slab" pitchFamily="2" charset="0"/>
                <a:ea typeface="Roboto Slab" pitchFamily="2" charset="0"/>
                <a:cs typeface="Roboto Slab" pitchFamily="2" charset="0"/>
              </a:rPr>
              <a:t> </a:t>
            </a:r>
            <a:r>
              <a:rPr lang="vi-VN" sz="1600">
                <a:solidFill>
                  <a:srgbClr val="000000"/>
                </a:solidFill>
                <a:latin typeface="Roboto Slab" pitchFamily="2" charset="0"/>
                <a:ea typeface="Roboto Slab" pitchFamily="2" charset="0"/>
                <a:cs typeface="Roboto Slab" pitchFamily="2" charset="0"/>
              </a:rPr>
              <a:t>Giá trị mỗi phần tử nghĩa là li độ</a:t>
            </a:r>
          </a:p>
          <a:p>
            <a:pPr lvl="1">
              <a:lnSpc>
                <a:spcPct val="125000"/>
              </a:lnSpc>
              <a:buFont typeface="Arial" panose="020B0604020202020204" pitchFamily="34" charset="0"/>
              <a:buChar char="•"/>
              <a:tabLst>
                <a:tab pos="457200" algn="l"/>
              </a:tabLst>
            </a:pPr>
            <a:endParaRPr lang="vi-VN" sz="1600">
              <a:solidFill>
                <a:srgbClr val="000000"/>
              </a:solidFill>
              <a:latin typeface="Roboto Slab" pitchFamily="2" charset="0"/>
              <a:ea typeface="Roboto Slab" pitchFamily="2" charset="0"/>
              <a:cs typeface="Roboto Slab" pitchFamily="2" charset="0"/>
            </a:endParaRPr>
          </a:p>
          <a:p>
            <a:pPr lvl="1">
              <a:lnSpc>
                <a:spcPct val="125000"/>
              </a:lnSpc>
              <a:buFont typeface="Arial" panose="020B0604020202020204" pitchFamily="34" charset="0"/>
              <a:buChar char="•"/>
              <a:tabLst>
                <a:tab pos="457200" algn="l"/>
              </a:tabLst>
            </a:pPr>
            <a:endParaRPr lang="vi-VN" sz="1600">
              <a:solidFill>
                <a:srgbClr val="000000"/>
              </a:solidFill>
              <a:latin typeface="Roboto Slab" pitchFamily="2" charset="0"/>
              <a:ea typeface="Roboto Slab" pitchFamily="2" charset="0"/>
              <a:cs typeface="Roboto Slab" pitchFamily="2" charset="0"/>
            </a:endParaRPr>
          </a:p>
          <a:p>
            <a:pPr lvl="1">
              <a:lnSpc>
                <a:spcPct val="125000"/>
              </a:lnSpc>
              <a:tabLst>
                <a:tab pos="457200" algn="l"/>
              </a:tabLst>
            </a:pPr>
            <a:endParaRPr lang="en-US" sz="1600">
              <a:latin typeface="Roboto Slab" pitchFamily="2" charset="0"/>
              <a:ea typeface="Roboto Slab" pitchFamily="2" charset="0"/>
              <a:cs typeface="Roboto Slab" pitchFamily="2" charset="0"/>
            </a:endParaRPr>
          </a:p>
          <a:p>
            <a:pPr lvl="1">
              <a:lnSpc>
                <a:spcPct val="125000"/>
              </a:lnSpc>
              <a:tabLst>
                <a:tab pos="457200" algn="l"/>
              </a:tabLst>
            </a:pPr>
            <a:endParaRPr lang="vi-VN" sz="1600">
              <a:solidFill>
                <a:srgbClr val="000000"/>
              </a:solidFill>
              <a:latin typeface="Roboto Slab" pitchFamily="2" charset="0"/>
              <a:ea typeface="Roboto Slab" pitchFamily="2" charset="0"/>
              <a:cs typeface="Roboto Slab" pitchFamily="2" charset="0"/>
            </a:endParaRPr>
          </a:p>
          <a:p>
            <a:pPr lvl="1">
              <a:lnSpc>
                <a:spcPct val="125000"/>
              </a:lnSpc>
              <a:buFont typeface="Arial" panose="020B0604020202020204" pitchFamily="34" charset="0"/>
              <a:buChar char="•"/>
              <a:tabLst>
                <a:tab pos="457200" algn="l"/>
              </a:tabLst>
            </a:pPr>
            <a:r>
              <a:rPr lang="en-US" sz="1600">
                <a:solidFill>
                  <a:srgbClr val="000000"/>
                </a:solidFill>
                <a:latin typeface="Roboto Slab" pitchFamily="2" charset="0"/>
                <a:ea typeface="Roboto Slab" pitchFamily="2" charset="0"/>
                <a:cs typeface="Roboto Slab" pitchFamily="2" charset="0"/>
              </a:rPr>
              <a:t> </a:t>
            </a:r>
            <a:r>
              <a:rPr lang="vi-VN" sz="1600">
                <a:solidFill>
                  <a:srgbClr val="000000"/>
                </a:solidFill>
                <a:latin typeface="Roboto Slab" pitchFamily="2" charset="0"/>
                <a:ea typeface="Roboto Slab" pitchFamily="2" charset="0"/>
                <a:cs typeface="Roboto Slab" pitchFamily="2" charset="0"/>
              </a:rPr>
              <a:t>Ví dụ toàn bộ đoạn âm thanh dài t = 30s</a:t>
            </a:r>
          </a:p>
          <a:p>
            <a:pPr lvl="1">
              <a:lnSpc>
                <a:spcPct val="125000"/>
              </a:lnSpc>
              <a:buFont typeface="Arial" panose="020B0604020202020204" pitchFamily="34" charset="0"/>
              <a:buChar char="•"/>
              <a:tabLst>
                <a:tab pos="457200" algn="l"/>
              </a:tabLst>
            </a:pPr>
            <a:r>
              <a:rPr lang="en-US" sz="1600">
                <a:solidFill>
                  <a:srgbClr val="000000"/>
                </a:solidFill>
                <a:latin typeface="Roboto Slab" pitchFamily="2" charset="0"/>
                <a:ea typeface="Roboto Slab" pitchFamily="2" charset="0"/>
                <a:cs typeface="Roboto Slab" pitchFamily="2" charset="0"/>
              </a:rPr>
              <a:t> </a:t>
            </a:r>
            <a:r>
              <a:rPr lang="vi-VN" sz="1600">
                <a:solidFill>
                  <a:srgbClr val="000000"/>
                </a:solidFill>
                <a:latin typeface="Roboto Slab" pitchFamily="2" charset="0"/>
                <a:ea typeface="Roboto Slab" pitchFamily="2" charset="0"/>
                <a:cs typeface="Roboto Slab" pitchFamily="2" charset="0"/>
              </a:rPr>
              <a:t>Vậy tổng số phần tử dữ liệu là s = 30*44100 (samples)</a:t>
            </a:r>
          </a:p>
        </p:txBody>
      </p:sp>
      <p:pic>
        <p:nvPicPr>
          <p:cNvPr id="1446" name="Google Shape;1446;p83" descr="Icon&#10;&#10;Description automatically generated"/>
          <p:cNvPicPr preferRelativeResize="0"/>
          <p:nvPr/>
        </p:nvPicPr>
        <p:blipFill rotWithShape="1">
          <a:blip r:embed="rId3">
            <a:alphaModFix/>
          </a:blip>
          <a:srcRect/>
          <a:stretch/>
        </p:blipFill>
        <p:spPr>
          <a:xfrm>
            <a:off x="252216" y="172123"/>
            <a:ext cx="884084" cy="475510"/>
          </a:xfrm>
          <a:prstGeom prst="rect">
            <a:avLst/>
          </a:prstGeom>
          <a:noFill/>
          <a:ln>
            <a:noFill/>
          </a:ln>
        </p:spPr>
      </p:pic>
      <p:sp>
        <p:nvSpPr>
          <p:cNvPr id="3" name="Text Placeholder 2">
            <a:extLst>
              <a:ext uri="{FF2B5EF4-FFF2-40B4-BE49-F238E27FC236}">
                <a16:creationId xmlns:a16="http://schemas.microsoft.com/office/drawing/2014/main" id="{1988D519-E867-2EB6-60B4-CE14DB788A66}"/>
              </a:ext>
            </a:extLst>
          </p:cNvPr>
          <p:cNvSpPr>
            <a:spLocks noGrp="1"/>
          </p:cNvSpPr>
          <p:nvPr>
            <p:ph type="body" idx="1"/>
          </p:nvPr>
        </p:nvSpPr>
        <p:spPr>
          <a:xfrm>
            <a:off x="786149" y="971768"/>
            <a:ext cx="7800289" cy="475510"/>
          </a:xfrm>
        </p:spPr>
        <p:txBody>
          <a:bodyPr/>
          <a:lstStyle/>
          <a:p>
            <a:pPr>
              <a:lnSpc>
                <a:spcPct val="125000"/>
              </a:lnSpc>
              <a:tabLst>
                <a:tab pos="457200" algn="l"/>
              </a:tabLst>
            </a:pPr>
            <a:r>
              <a:rPr lang="vi-VN">
                <a:solidFill>
                  <a:srgbClr val="000000"/>
                </a:solidFill>
              </a:rPr>
              <a:t>Ví dụ xét </a:t>
            </a:r>
            <a:r>
              <a:rPr lang="vi-VN" b="1">
                <a:solidFill>
                  <a:srgbClr val="000000"/>
                </a:solidFill>
              </a:rPr>
              <a:t>1 giây </a:t>
            </a:r>
            <a:r>
              <a:rPr lang="vi-VN">
                <a:solidFill>
                  <a:srgbClr val="000000"/>
                </a:solidFill>
              </a:rPr>
              <a:t>đoạn âm thanh 44.1 </a:t>
            </a:r>
            <a:r>
              <a:rPr lang="vi-VN" err="1">
                <a:solidFill>
                  <a:srgbClr val="000000"/>
                </a:solidFill>
              </a:rPr>
              <a:t>kHz</a:t>
            </a:r>
            <a:r>
              <a:rPr lang="vi-VN">
                <a:solidFill>
                  <a:srgbClr val="000000"/>
                </a:solidFill>
              </a:rPr>
              <a:t>.</a:t>
            </a:r>
          </a:p>
        </p:txBody>
      </p:sp>
      <p:sp>
        <p:nvSpPr>
          <p:cNvPr id="4" name="Google Shape;1377;p76">
            <a:extLst>
              <a:ext uri="{FF2B5EF4-FFF2-40B4-BE49-F238E27FC236}">
                <a16:creationId xmlns:a16="http://schemas.microsoft.com/office/drawing/2014/main" id="{7A221254-AE13-5DA6-5537-ED3D1B5FAABC}"/>
              </a:ext>
            </a:extLst>
          </p:cNvPr>
          <p:cNvSpPr txBox="1">
            <a:spLocks noGrp="1"/>
          </p:cNvSpPr>
          <p:nvPr>
            <p:ph type="title"/>
          </p:nvPr>
        </p:nvSpPr>
        <p:spPr>
          <a:xfrm flipH="1">
            <a:off x="1201738" y="58738"/>
            <a:ext cx="7572375" cy="7016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US" err="1">
                <a:solidFill>
                  <a:srgbClr val="0E78C0"/>
                </a:solidFill>
                <a:latin typeface="Roboto Slab" pitchFamily="2" charset="0"/>
                <a:ea typeface="Roboto Slab" pitchFamily="2" charset="0"/>
                <a:cs typeface="Roboto Slab" pitchFamily="2" charset="0"/>
                <a:sym typeface="Calibri"/>
              </a:rPr>
              <a:t>Lưu</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trữ</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dữ</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liệu</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âm</a:t>
            </a:r>
            <a:r>
              <a:rPr lang="en-US">
                <a:solidFill>
                  <a:srgbClr val="0E78C0"/>
                </a:solidFill>
                <a:latin typeface="Roboto Slab" pitchFamily="2" charset="0"/>
                <a:ea typeface="Roboto Slab" pitchFamily="2" charset="0"/>
                <a:cs typeface="Roboto Slab" pitchFamily="2" charset="0"/>
                <a:sym typeface="Calibri"/>
              </a:rPr>
              <a:t> </a:t>
            </a:r>
            <a:r>
              <a:rPr lang="en-US" err="1">
                <a:solidFill>
                  <a:srgbClr val="0E78C0"/>
                </a:solidFill>
                <a:latin typeface="Roboto Slab" pitchFamily="2" charset="0"/>
                <a:ea typeface="Roboto Slab" pitchFamily="2" charset="0"/>
                <a:cs typeface="Roboto Slab" pitchFamily="2" charset="0"/>
                <a:sym typeface="Calibri"/>
              </a:rPr>
              <a:t>thanh</a:t>
            </a:r>
            <a:endParaRPr lang="en-US">
              <a:solidFill>
                <a:srgbClr val="0E78C0"/>
              </a:solidFill>
              <a:latin typeface="Roboto Slab" pitchFamily="2" charset="0"/>
              <a:ea typeface="Roboto Slab" pitchFamily="2" charset="0"/>
              <a:cs typeface="Roboto Slab" pitchFamily="2" charset="0"/>
              <a:sym typeface="Calibri"/>
            </a:endParaRPr>
          </a:p>
        </p:txBody>
      </p:sp>
      <p:pic>
        <p:nvPicPr>
          <p:cNvPr id="2050" name="Picture 2">
            <a:extLst>
              <a:ext uri="{FF2B5EF4-FFF2-40B4-BE49-F238E27FC236}">
                <a16:creationId xmlns:a16="http://schemas.microsoft.com/office/drawing/2014/main" id="{3410A016-7A6B-838C-DA51-96F571F46B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326"/>
          <a:stretch/>
        </p:blipFill>
        <p:spPr bwMode="auto">
          <a:xfrm>
            <a:off x="1447800" y="2181840"/>
            <a:ext cx="6248400" cy="73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03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dd761a-17fa-430a-b3a7-60aede42e57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ài liệu" ma:contentTypeID="0x010100EC2D0F278148E942919E5E50B2CE1002" ma:contentTypeVersion="6" ma:contentTypeDescription="Tạo tài liệu mới." ma:contentTypeScope="" ma:versionID="84c2f8ac289a4a3157ad12797ff3092d">
  <xsd:schema xmlns:xsd="http://www.w3.org/2001/XMLSchema" xmlns:xs="http://www.w3.org/2001/XMLSchema" xmlns:p="http://schemas.microsoft.com/office/2006/metadata/properties" xmlns:ns3="b3dd761a-17fa-430a-b3a7-60aede42e57b" targetNamespace="http://schemas.microsoft.com/office/2006/metadata/properties" ma:root="true" ma:fieldsID="15de70b84f8c9253f0fa61ef58aa865f" ns3:_="">
    <xsd:import namespace="b3dd761a-17fa-430a-b3a7-60aede42e57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dd761a-17fa-430a-b3a7-60aede42e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6CCDD2-13C3-47C5-81CB-21E932266F1C}">
  <ds:schemaRefs>
    <ds:schemaRef ds:uri="http://purl.org/dc/dcmitype/"/>
    <ds:schemaRef ds:uri="http://schemas.microsoft.com/office/2006/documentManagement/types"/>
    <ds:schemaRef ds:uri="b3dd761a-17fa-430a-b3a7-60aede42e57b"/>
    <ds:schemaRef ds:uri="http://schemas.microsoft.com/office/2006/metadata/properties"/>
    <ds:schemaRef ds:uri="http://purl.org/dc/term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776A882E-B60E-4DE1-9B7A-1AAC0D56B1A8}">
  <ds:schemaRefs>
    <ds:schemaRef ds:uri="http://schemas.microsoft.com/sharepoint/v3/contenttype/forms"/>
  </ds:schemaRefs>
</ds:datastoreItem>
</file>

<file path=customXml/itemProps3.xml><?xml version="1.0" encoding="utf-8"?>
<ds:datastoreItem xmlns:ds="http://schemas.openxmlformats.org/officeDocument/2006/customXml" ds:itemID="{1C36B20E-96CC-423D-924E-97CEF24C9D2B}">
  <ds:schemaRefs>
    <ds:schemaRef ds:uri="b3dd761a-17fa-430a-b3a7-60aede42e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4174</Words>
  <Application>Microsoft Office PowerPoint</Application>
  <PresentationFormat>On-screen Show (16:9)</PresentationFormat>
  <Paragraphs>521</Paragraphs>
  <Slides>47</Slides>
  <Notes>47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Courier New</vt:lpstr>
      <vt:lpstr>Roboto Slab</vt:lpstr>
      <vt:lpstr>Source Sans Pro</vt:lpstr>
      <vt:lpstr>Calibri</vt:lpstr>
      <vt:lpstr>Arial</vt:lpstr>
      <vt:lpstr>Exo 2</vt:lpstr>
      <vt:lpstr>Wingdings</vt:lpstr>
      <vt:lpstr>Cambria Math</vt:lpstr>
      <vt:lpstr>Cordelia template</vt:lpstr>
      <vt:lpstr>MUSIC GEN</vt:lpstr>
      <vt:lpstr>PowerPoint Presentation</vt:lpstr>
      <vt:lpstr>INTRODUCTION</vt:lpstr>
      <vt:lpstr>Tổng quan bài báo</vt:lpstr>
      <vt:lpstr>Giới thiệu bài toán</vt:lpstr>
      <vt:lpstr>Mục tiêu chính của bài báo</vt:lpstr>
      <vt:lpstr>METHOD</vt:lpstr>
      <vt:lpstr>Dữ liệu âm thanh</vt:lpstr>
      <vt:lpstr>Lưu trữ dữ liệu âm thanh</vt:lpstr>
      <vt:lpstr>Dữ liệu âm thanh</vt:lpstr>
      <vt:lpstr>Dữ liệu âm thanh</vt:lpstr>
      <vt:lpstr>Transformer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Compound Error Problem</vt:lpstr>
      <vt:lpstr>PowerPoint Presentation</vt:lpstr>
      <vt:lpstr>TRAINING</vt:lpstr>
      <vt:lpstr>PowerPoint Presentation</vt:lpstr>
      <vt:lpstr>PowerPoint Presentation</vt:lpstr>
      <vt:lpstr>MODELING </vt:lpstr>
      <vt:lpstr>PowerPoint Presentation</vt:lpstr>
      <vt:lpstr>RESULTS &amp; EVALUATION</vt:lpstr>
      <vt:lpstr>DATASET</vt:lpstr>
      <vt:lpstr>THANG ĐỘ ĐO</vt:lpstr>
      <vt:lpstr>KẾT QUẢ</vt:lpstr>
      <vt:lpstr>CONCLUSION</vt:lpstr>
      <vt:lpstr>ƯU ĐIỂM</vt:lpstr>
      <vt:lpstr>ƯU ĐIỂM</vt:lpstr>
      <vt:lpstr>ƯU ĐIỂM</vt:lpstr>
      <vt:lpstr>NHƯỢC ĐIỂM</vt:lpstr>
      <vt:lpstr>HƯỚNG PHÁT TRIỂN</vt:lpstr>
      <vt:lpstr>EXPERIMENT</vt:lpstr>
      <vt:lpstr>Dataset</vt:lpstr>
      <vt:lpstr>Thang đo đánh giá</vt:lpstr>
      <vt:lpstr> Cài đặt thực nghiệm và kết quả đạt được</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Lam Quang</dc:creator>
  <cp:lastModifiedBy>Hồ Thanh Tịnh</cp:lastModifiedBy>
  <cp:revision>16</cp:revision>
  <dcterms:modified xsi:type="dcterms:W3CDTF">2023-11-29T17:18:38Z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0x010100EC2D0F278148E942919E5E50B2CE1002</vt:lpwstr>
  </property>
</Properties>
</file>